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46" r:id="rId1"/>
    <p:sldMasterId id="2147485939" r:id="rId2"/>
    <p:sldMasterId id="2147485942" r:id="rId3"/>
  </p:sldMasterIdLst>
  <p:notesMasterIdLst>
    <p:notesMasterId r:id="rId327"/>
  </p:notesMasterIdLst>
  <p:handoutMasterIdLst>
    <p:handoutMasterId r:id="rId328"/>
  </p:handoutMasterIdLst>
  <p:sldIdLst>
    <p:sldId id="1559" r:id="rId4"/>
    <p:sldId id="1567" r:id="rId5"/>
    <p:sldId id="1851" r:id="rId6"/>
    <p:sldId id="1571" r:id="rId7"/>
    <p:sldId id="2095" r:id="rId8"/>
    <p:sldId id="1852" r:id="rId9"/>
    <p:sldId id="1974" r:id="rId10"/>
    <p:sldId id="1975" r:id="rId11"/>
    <p:sldId id="1992" r:id="rId12"/>
    <p:sldId id="1998" r:id="rId13"/>
    <p:sldId id="1994" r:id="rId14"/>
    <p:sldId id="1570" r:id="rId15"/>
    <p:sldId id="1977" r:id="rId16"/>
    <p:sldId id="1997" r:id="rId17"/>
    <p:sldId id="1999" r:id="rId18"/>
    <p:sldId id="2049" r:id="rId19"/>
    <p:sldId id="2097" r:id="rId20"/>
    <p:sldId id="2000" r:id="rId21"/>
    <p:sldId id="2001" r:id="rId22"/>
    <p:sldId id="2034" r:id="rId23"/>
    <p:sldId id="2002" r:id="rId24"/>
    <p:sldId id="2003" r:id="rId25"/>
    <p:sldId id="2004" r:id="rId26"/>
    <p:sldId id="2005" r:id="rId27"/>
    <p:sldId id="2042" r:id="rId28"/>
    <p:sldId id="2043" r:id="rId29"/>
    <p:sldId id="2044" r:id="rId30"/>
    <p:sldId id="2036" r:id="rId31"/>
    <p:sldId id="2037" r:id="rId32"/>
    <p:sldId id="2038" r:id="rId33"/>
    <p:sldId id="2039" r:id="rId34"/>
    <p:sldId id="2040" r:id="rId35"/>
    <p:sldId id="2041" r:id="rId36"/>
    <p:sldId id="1978" r:id="rId37"/>
    <p:sldId id="1573" r:id="rId38"/>
    <p:sldId id="2006" r:id="rId39"/>
    <p:sldId id="2007" r:id="rId40"/>
    <p:sldId id="1979" r:id="rId41"/>
    <p:sldId id="1976" r:id="rId42"/>
    <p:sldId id="1576" r:id="rId43"/>
    <p:sldId id="1577" r:id="rId44"/>
    <p:sldId id="1991" r:id="rId45"/>
    <p:sldId id="2035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80" r:id="rId56"/>
    <p:sldId id="1579" r:id="rId57"/>
    <p:sldId id="2119" r:id="rId58"/>
    <p:sldId id="2104" r:id="rId59"/>
    <p:sldId id="2102" r:id="rId60"/>
    <p:sldId id="2099" r:id="rId61"/>
    <p:sldId id="2100" r:id="rId62"/>
    <p:sldId id="2103" r:id="rId63"/>
    <p:sldId id="2111" r:id="rId64"/>
    <p:sldId id="2120" r:id="rId65"/>
    <p:sldId id="2121" r:id="rId66"/>
    <p:sldId id="2122" r:id="rId67"/>
    <p:sldId id="2123" r:id="rId68"/>
    <p:sldId id="2124" r:id="rId69"/>
    <p:sldId id="2125" r:id="rId70"/>
    <p:sldId id="2126" r:id="rId71"/>
    <p:sldId id="2127" r:id="rId72"/>
    <p:sldId id="2128" r:id="rId73"/>
    <p:sldId id="2129" r:id="rId74"/>
    <p:sldId id="2130" r:id="rId75"/>
    <p:sldId id="2131" r:id="rId76"/>
    <p:sldId id="2132" r:id="rId77"/>
    <p:sldId id="2133" r:id="rId78"/>
    <p:sldId id="2134" r:id="rId79"/>
    <p:sldId id="2135" r:id="rId80"/>
    <p:sldId id="2136" r:id="rId81"/>
    <p:sldId id="2137" r:id="rId82"/>
    <p:sldId id="2138" r:id="rId83"/>
    <p:sldId id="2139" r:id="rId84"/>
    <p:sldId id="2140" r:id="rId85"/>
    <p:sldId id="2141" r:id="rId86"/>
    <p:sldId id="2142" r:id="rId87"/>
    <p:sldId id="2143" r:id="rId88"/>
    <p:sldId id="2144" r:id="rId89"/>
    <p:sldId id="2145" r:id="rId90"/>
    <p:sldId id="2146" r:id="rId91"/>
    <p:sldId id="2147" r:id="rId92"/>
    <p:sldId id="2148" r:id="rId93"/>
    <p:sldId id="2149" r:id="rId94"/>
    <p:sldId id="2150" r:id="rId95"/>
    <p:sldId id="2151" r:id="rId96"/>
    <p:sldId id="2152" r:id="rId97"/>
    <p:sldId id="2153" r:id="rId98"/>
    <p:sldId id="2154" r:id="rId99"/>
    <p:sldId id="2155" r:id="rId100"/>
    <p:sldId id="2156" r:id="rId101"/>
    <p:sldId id="2157" r:id="rId102"/>
    <p:sldId id="2158" r:id="rId103"/>
    <p:sldId id="2159" r:id="rId104"/>
    <p:sldId id="2160" r:id="rId105"/>
    <p:sldId id="2161" r:id="rId106"/>
    <p:sldId id="2162" r:id="rId107"/>
    <p:sldId id="2163" r:id="rId108"/>
    <p:sldId id="2164" r:id="rId109"/>
    <p:sldId id="2165" r:id="rId110"/>
    <p:sldId id="2166" r:id="rId111"/>
    <p:sldId id="2167" r:id="rId112"/>
    <p:sldId id="2168" r:id="rId113"/>
    <p:sldId id="2169" r:id="rId114"/>
    <p:sldId id="2170" r:id="rId115"/>
    <p:sldId id="2171" r:id="rId116"/>
    <p:sldId id="2172" r:id="rId117"/>
    <p:sldId id="2173" r:id="rId118"/>
    <p:sldId id="2174" r:id="rId119"/>
    <p:sldId id="2175" r:id="rId120"/>
    <p:sldId id="2176" r:id="rId121"/>
    <p:sldId id="2177" r:id="rId122"/>
    <p:sldId id="2178" r:id="rId123"/>
    <p:sldId id="2179" r:id="rId124"/>
    <p:sldId id="2180" r:id="rId125"/>
    <p:sldId id="2181" r:id="rId126"/>
    <p:sldId id="2182" r:id="rId127"/>
    <p:sldId id="2183" r:id="rId128"/>
    <p:sldId id="2184" r:id="rId129"/>
    <p:sldId id="2185" r:id="rId130"/>
    <p:sldId id="2186" r:id="rId131"/>
    <p:sldId id="2187" r:id="rId132"/>
    <p:sldId id="2188" r:id="rId133"/>
    <p:sldId id="2189" r:id="rId134"/>
    <p:sldId id="2190" r:id="rId135"/>
    <p:sldId id="2191" r:id="rId136"/>
    <p:sldId id="2192" r:id="rId137"/>
    <p:sldId id="2193" r:id="rId138"/>
    <p:sldId id="2194" r:id="rId139"/>
    <p:sldId id="2195" r:id="rId140"/>
    <p:sldId id="2196" r:id="rId141"/>
    <p:sldId id="2197" r:id="rId142"/>
    <p:sldId id="2198" r:id="rId143"/>
    <p:sldId id="2199" r:id="rId144"/>
    <p:sldId id="2200" r:id="rId145"/>
    <p:sldId id="2201" r:id="rId146"/>
    <p:sldId id="2202" r:id="rId147"/>
    <p:sldId id="2203" r:id="rId148"/>
    <p:sldId id="2204" r:id="rId149"/>
    <p:sldId id="2205" r:id="rId150"/>
    <p:sldId id="2206" r:id="rId151"/>
    <p:sldId id="2207" r:id="rId152"/>
    <p:sldId id="2208" r:id="rId153"/>
    <p:sldId id="2209" r:id="rId154"/>
    <p:sldId id="2210" r:id="rId155"/>
    <p:sldId id="2211" r:id="rId156"/>
    <p:sldId id="2212" r:id="rId157"/>
    <p:sldId id="2213" r:id="rId158"/>
    <p:sldId id="2214" r:id="rId159"/>
    <p:sldId id="2215" r:id="rId160"/>
    <p:sldId id="2216" r:id="rId161"/>
    <p:sldId id="2217" r:id="rId162"/>
    <p:sldId id="2218" r:id="rId163"/>
    <p:sldId id="2219" r:id="rId164"/>
    <p:sldId id="2220" r:id="rId165"/>
    <p:sldId id="2221" r:id="rId166"/>
    <p:sldId id="2222" r:id="rId167"/>
    <p:sldId id="2223" r:id="rId168"/>
    <p:sldId id="2224" r:id="rId169"/>
    <p:sldId id="2225" r:id="rId170"/>
    <p:sldId id="2226" r:id="rId171"/>
    <p:sldId id="2227" r:id="rId172"/>
    <p:sldId id="2228" r:id="rId173"/>
    <p:sldId id="2229" r:id="rId174"/>
    <p:sldId id="2230" r:id="rId175"/>
    <p:sldId id="2231" r:id="rId176"/>
    <p:sldId id="2232" r:id="rId177"/>
    <p:sldId id="2233" r:id="rId178"/>
    <p:sldId id="2234" r:id="rId179"/>
    <p:sldId id="2235" r:id="rId180"/>
    <p:sldId id="2236" r:id="rId181"/>
    <p:sldId id="2237" r:id="rId182"/>
    <p:sldId id="2238" r:id="rId183"/>
    <p:sldId id="2239" r:id="rId184"/>
    <p:sldId id="2240" r:id="rId185"/>
    <p:sldId id="2241" r:id="rId186"/>
    <p:sldId id="2242" r:id="rId187"/>
    <p:sldId id="2243" r:id="rId188"/>
    <p:sldId id="2244" r:id="rId189"/>
    <p:sldId id="2245" r:id="rId190"/>
    <p:sldId id="2246" r:id="rId191"/>
    <p:sldId id="2247" r:id="rId192"/>
    <p:sldId id="2248" r:id="rId193"/>
    <p:sldId id="2249" r:id="rId194"/>
    <p:sldId id="2250" r:id="rId195"/>
    <p:sldId id="2251" r:id="rId196"/>
    <p:sldId id="2252" r:id="rId197"/>
    <p:sldId id="2253" r:id="rId198"/>
    <p:sldId id="2254" r:id="rId199"/>
    <p:sldId id="2255" r:id="rId200"/>
    <p:sldId id="2256" r:id="rId201"/>
    <p:sldId id="2257" r:id="rId202"/>
    <p:sldId id="2258" r:id="rId203"/>
    <p:sldId id="2259" r:id="rId204"/>
    <p:sldId id="2260" r:id="rId205"/>
    <p:sldId id="2261" r:id="rId206"/>
    <p:sldId id="2262" r:id="rId207"/>
    <p:sldId id="2263" r:id="rId208"/>
    <p:sldId id="2264" r:id="rId209"/>
    <p:sldId id="2265" r:id="rId210"/>
    <p:sldId id="2266" r:id="rId211"/>
    <p:sldId id="2267" r:id="rId212"/>
    <p:sldId id="2268" r:id="rId213"/>
    <p:sldId id="2269" r:id="rId214"/>
    <p:sldId id="2270" r:id="rId215"/>
    <p:sldId id="2271" r:id="rId216"/>
    <p:sldId id="2272" r:id="rId217"/>
    <p:sldId id="2273" r:id="rId218"/>
    <p:sldId id="2274" r:id="rId219"/>
    <p:sldId id="2275" r:id="rId220"/>
    <p:sldId id="2276" r:id="rId221"/>
    <p:sldId id="2277" r:id="rId222"/>
    <p:sldId id="2278" r:id="rId223"/>
    <p:sldId id="2279" r:id="rId224"/>
    <p:sldId id="2280" r:id="rId225"/>
    <p:sldId id="2281" r:id="rId226"/>
    <p:sldId id="2282" r:id="rId227"/>
    <p:sldId id="2283" r:id="rId228"/>
    <p:sldId id="2284" r:id="rId229"/>
    <p:sldId id="2285" r:id="rId230"/>
    <p:sldId id="2286" r:id="rId231"/>
    <p:sldId id="2287" r:id="rId232"/>
    <p:sldId id="2288" r:id="rId233"/>
    <p:sldId id="2289" r:id="rId234"/>
    <p:sldId id="2290" r:id="rId235"/>
    <p:sldId id="2291" r:id="rId236"/>
    <p:sldId id="2292" r:id="rId237"/>
    <p:sldId id="2293" r:id="rId238"/>
    <p:sldId id="2294" r:id="rId239"/>
    <p:sldId id="2295" r:id="rId240"/>
    <p:sldId id="2296" r:id="rId241"/>
    <p:sldId id="2297" r:id="rId242"/>
    <p:sldId id="2298" r:id="rId243"/>
    <p:sldId id="2299" r:id="rId244"/>
    <p:sldId id="2300" r:id="rId245"/>
    <p:sldId id="2301" r:id="rId246"/>
    <p:sldId id="2302" r:id="rId247"/>
    <p:sldId id="2303" r:id="rId248"/>
    <p:sldId id="2304" r:id="rId249"/>
    <p:sldId id="2305" r:id="rId250"/>
    <p:sldId id="2306" r:id="rId251"/>
    <p:sldId id="2307" r:id="rId252"/>
    <p:sldId id="2308" r:id="rId253"/>
    <p:sldId id="2309" r:id="rId254"/>
    <p:sldId id="2310" r:id="rId255"/>
    <p:sldId id="2311" r:id="rId256"/>
    <p:sldId id="2312" r:id="rId257"/>
    <p:sldId id="2313" r:id="rId258"/>
    <p:sldId id="2314" r:id="rId259"/>
    <p:sldId id="2315" r:id="rId260"/>
    <p:sldId id="2316" r:id="rId261"/>
    <p:sldId id="2317" r:id="rId262"/>
    <p:sldId id="2318" r:id="rId263"/>
    <p:sldId id="2319" r:id="rId264"/>
    <p:sldId id="2320" r:id="rId265"/>
    <p:sldId id="2321" r:id="rId266"/>
    <p:sldId id="2322" r:id="rId267"/>
    <p:sldId id="2323" r:id="rId268"/>
    <p:sldId id="2324" r:id="rId269"/>
    <p:sldId id="2325" r:id="rId270"/>
    <p:sldId id="2326" r:id="rId271"/>
    <p:sldId id="2327" r:id="rId272"/>
    <p:sldId id="2328" r:id="rId273"/>
    <p:sldId id="2329" r:id="rId274"/>
    <p:sldId id="2330" r:id="rId275"/>
    <p:sldId id="2331" r:id="rId276"/>
    <p:sldId id="2332" r:id="rId277"/>
    <p:sldId id="2333" r:id="rId278"/>
    <p:sldId id="2334" r:id="rId279"/>
    <p:sldId id="2335" r:id="rId280"/>
    <p:sldId id="2336" r:id="rId281"/>
    <p:sldId id="2337" r:id="rId282"/>
    <p:sldId id="2338" r:id="rId283"/>
    <p:sldId id="2339" r:id="rId284"/>
    <p:sldId id="2340" r:id="rId285"/>
    <p:sldId id="2341" r:id="rId286"/>
    <p:sldId id="2342" r:id="rId287"/>
    <p:sldId id="2343" r:id="rId288"/>
    <p:sldId id="2344" r:id="rId289"/>
    <p:sldId id="2345" r:id="rId290"/>
    <p:sldId id="2346" r:id="rId291"/>
    <p:sldId id="2347" r:id="rId292"/>
    <p:sldId id="2348" r:id="rId293"/>
    <p:sldId id="2349" r:id="rId294"/>
    <p:sldId id="2350" r:id="rId295"/>
    <p:sldId id="2351" r:id="rId296"/>
    <p:sldId id="2352" r:id="rId297"/>
    <p:sldId id="2353" r:id="rId298"/>
    <p:sldId id="2354" r:id="rId299"/>
    <p:sldId id="2355" r:id="rId300"/>
    <p:sldId id="2356" r:id="rId301"/>
    <p:sldId id="2357" r:id="rId302"/>
    <p:sldId id="2358" r:id="rId303"/>
    <p:sldId id="2359" r:id="rId304"/>
    <p:sldId id="2360" r:id="rId305"/>
    <p:sldId id="2361" r:id="rId306"/>
    <p:sldId id="2362" r:id="rId307"/>
    <p:sldId id="2363" r:id="rId308"/>
    <p:sldId id="2364" r:id="rId309"/>
    <p:sldId id="2365" r:id="rId310"/>
    <p:sldId id="2366" r:id="rId311"/>
    <p:sldId id="2367" r:id="rId312"/>
    <p:sldId id="2368" r:id="rId313"/>
    <p:sldId id="2369" r:id="rId314"/>
    <p:sldId id="2370" r:id="rId315"/>
    <p:sldId id="2371" r:id="rId316"/>
    <p:sldId id="2372" r:id="rId317"/>
    <p:sldId id="2373" r:id="rId318"/>
    <p:sldId id="2374" r:id="rId319"/>
    <p:sldId id="2375" r:id="rId320"/>
    <p:sldId id="2376" r:id="rId321"/>
    <p:sldId id="2377" r:id="rId322"/>
    <p:sldId id="2378" r:id="rId323"/>
    <p:sldId id="2379" r:id="rId324"/>
    <p:sldId id="2380" r:id="rId325"/>
    <p:sldId id="2381" r:id="rId326"/>
  </p:sldIdLst>
  <p:sldSz cx="9906000" cy="6858000" type="A4"/>
  <p:notesSz cx="6797675" cy="9926638"/>
  <p:custDataLst>
    <p:tags r:id="rId3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ransformadas de Laplace" id="{9BADDDAE-2428-4B64-AF96-703227C9F1BB}">
          <p14:sldIdLst>
            <p14:sldId id="1559"/>
            <p14:sldId id="1567"/>
            <p14:sldId id="1851"/>
            <p14:sldId id="1571"/>
            <p14:sldId id="2095"/>
            <p14:sldId id="1852"/>
            <p14:sldId id="1974"/>
            <p14:sldId id="1975"/>
            <p14:sldId id="1992"/>
            <p14:sldId id="1998"/>
            <p14:sldId id="1994"/>
            <p14:sldId id="1570"/>
            <p14:sldId id="1977"/>
            <p14:sldId id="1997"/>
            <p14:sldId id="1999"/>
            <p14:sldId id="2049"/>
            <p14:sldId id="2097"/>
            <p14:sldId id="2000"/>
            <p14:sldId id="2001"/>
            <p14:sldId id="2034"/>
            <p14:sldId id="2002"/>
            <p14:sldId id="2003"/>
            <p14:sldId id="2004"/>
            <p14:sldId id="2005"/>
            <p14:sldId id="2042"/>
            <p14:sldId id="2043"/>
            <p14:sldId id="2044"/>
            <p14:sldId id="2036"/>
            <p14:sldId id="2037"/>
            <p14:sldId id="2038"/>
            <p14:sldId id="2039"/>
            <p14:sldId id="2040"/>
            <p14:sldId id="2041"/>
            <p14:sldId id="1978"/>
            <p14:sldId id="1573"/>
            <p14:sldId id="2006"/>
            <p14:sldId id="2007"/>
            <p14:sldId id="1979"/>
            <p14:sldId id="1976"/>
            <p14:sldId id="1576"/>
            <p14:sldId id="1577"/>
            <p14:sldId id="1991"/>
            <p14:sldId id="2035"/>
            <p14:sldId id="1981"/>
            <p14:sldId id="1982"/>
            <p14:sldId id="1983"/>
            <p14:sldId id="1984"/>
            <p14:sldId id="1985"/>
            <p14:sldId id="1986"/>
            <p14:sldId id="1987"/>
            <p14:sldId id="1988"/>
            <p14:sldId id="1989"/>
            <p14:sldId id="1980"/>
            <p14:sldId id="1579"/>
            <p14:sldId id="2119"/>
            <p14:sldId id="2104"/>
            <p14:sldId id="2102"/>
            <p14:sldId id="2099"/>
            <p14:sldId id="2100"/>
            <p14:sldId id="2103"/>
            <p14:sldId id="2111"/>
          </p14:sldIdLst>
        </p14:section>
        <p14:section name="Séries de Fourier" id="{9B55EE50-880A-4C14-BDD5-83C1BBAA8245}">
          <p14:sldIdLst>
            <p14:sldId id="2120"/>
            <p14:sldId id="2121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  <p14:sldId id="2135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1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  <p14:sldId id="2162"/>
            <p14:sldId id="2163"/>
            <p14:sldId id="2164"/>
            <p14:sldId id="2165"/>
            <p14:sldId id="2166"/>
            <p14:sldId id="2167"/>
            <p14:sldId id="2168"/>
            <p14:sldId id="2169"/>
            <p14:sldId id="2170"/>
            <p14:sldId id="2171"/>
            <p14:sldId id="2172"/>
            <p14:sldId id="2173"/>
            <p14:sldId id="2174"/>
            <p14:sldId id="2175"/>
            <p14:sldId id="2176"/>
            <p14:sldId id="2177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  <p14:sldId id="2195"/>
            <p14:sldId id="2196"/>
            <p14:sldId id="2197"/>
            <p14:sldId id="2198"/>
            <p14:sldId id="2199"/>
            <p14:sldId id="2200"/>
            <p14:sldId id="2201"/>
            <p14:sldId id="2202"/>
            <p14:sldId id="2203"/>
            <p14:sldId id="2204"/>
            <p14:sldId id="2205"/>
            <p14:sldId id="2206"/>
            <p14:sldId id="2207"/>
            <p14:sldId id="2208"/>
            <p14:sldId id="2209"/>
            <p14:sldId id="2210"/>
            <p14:sldId id="2211"/>
            <p14:sldId id="2212"/>
            <p14:sldId id="2213"/>
          </p14:sldIdLst>
        </p14:section>
        <p14:section name="Transformadas de Fourier" id="{6EBA8EA0-3D6D-415B-BCA6-D46638E17E14}">
          <p14:sldIdLst>
            <p14:sldId id="2214"/>
            <p14:sldId id="2215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2232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5"/>
            <p14:sldId id="2246"/>
            <p14:sldId id="2247"/>
            <p14:sldId id="2248"/>
            <p14:sldId id="2249"/>
            <p14:sldId id="2250"/>
            <p14:sldId id="2251"/>
            <p14:sldId id="2252"/>
            <p14:sldId id="2253"/>
            <p14:sldId id="2254"/>
            <p14:sldId id="2255"/>
            <p14:sldId id="2256"/>
            <p14:sldId id="2257"/>
            <p14:sldId id="2258"/>
            <p14:sldId id="2259"/>
            <p14:sldId id="2260"/>
            <p14:sldId id="2261"/>
            <p14:sldId id="2262"/>
            <p14:sldId id="2263"/>
            <p14:sldId id="2264"/>
            <p14:sldId id="2265"/>
            <p14:sldId id="2266"/>
            <p14:sldId id="2267"/>
            <p14:sldId id="2268"/>
            <p14:sldId id="2269"/>
            <p14:sldId id="2270"/>
            <p14:sldId id="2271"/>
            <p14:sldId id="2272"/>
            <p14:sldId id="2273"/>
            <p14:sldId id="2274"/>
            <p14:sldId id="2275"/>
            <p14:sldId id="2276"/>
            <p14:sldId id="2277"/>
            <p14:sldId id="2278"/>
            <p14:sldId id="2279"/>
            <p14:sldId id="2280"/>
            <p14:sldId id="2281"/>
            <p14:sldId id="2282"/>
            <p14:sldId id="2283"/>
            <p14:sldId id="2284"/>
            <p14:sldId id="2285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294"/>
            <p14:sldId id="2295"/>
            <p14:sldId id="2296"/>
            <p14:sldId id="2297"/>
            <p14:sldId id="2298"/>
            <p14:sldId id="2299"/>
            <p14:sldId id="2300"/>
            <p14:sldId id="2301"/>
            <p14:sldId id="2302"/>
            <p14:sldId id="2303"/>
            <p14:sldId id="2304"/>
            <p14:sldId id="2305"/>
            <p14:sldId id="2306"/>
            <p14:sldId id="2307"/>
            <p14:sldId id="2308"/>
            <p14:sldId id="2309"/>
            <p14:sldId id="2310"/>
            <p14:sldId id="2311"/>
            <p14:sldId id="2312"/>
            <p14:sldId id="2313"/>
            <p14:sldId id="2314"/>
            <p14:sldId id="2315"/>
            <p14:sldId id="2316"/>
            <p14:sldId id="2317"/>
            <p14:sldId id="2318"/>
            <p14:sldId id="2319"/>
            <p14:sldId id="2320"/>
            <p14:sldId id="2321"/>
            <p14:sldId id="2322"/>
            <p14:sldId id="2323"/>
            <p14:sldId id="2324"/>
            <p14:sldId id="2325"/>
            <p14:sldId id="2326"/>
            <p14:sldId id="2327"/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  <p14:sldId id="2340"/>
          </p14:sldIdLst>
        </p14:section>
        <p14:section name="Transformadas Z" id="{56AA1B56-19D8-4D90-A2A9-F855EEDB5CEC}">
          <p14:sldIdLst>
            <p14:sldId id="2341"/>
            <p14:sldId id="2342"/>
            <p14:sldId id="2343"/>
            <p14:sldId id="2344"/>
            <p14:sldId id="2345"/>
            <p14:sldId id="2346"/>
            <p14:sldId id="2347"/>
            <p14:sldId id="2348"/>
            <p14:sldId id="2349"/>
            <p14:sldId id="2350"/>
            <p14:sldId id="2351"/>
            <p14:sldId id="2352"/>
            <p14:sldId id="2353"/>
            <p14:sldId id="2354"/>
            <p14:sldId id="2355"/>
            <p14:sldId id="2356"/>
            <p14:sldId id="2357"/>
            <p14:sldId id="2358"/>
            <p14:sldId id="2359"/>
            <p14:sldId id="2360"/>
            <p14:sldId id="2361"/>
            <p14:sldId id="2362"/>
            <p14:sldId id="2363"/>
            <p14:sldId id="2364"/>
            <p14:sldId id="2365"/>
            <p14:sldId id="2366"/>
            <p14:sldId id="2367"/>
            <p14:sldId id="2368"/>
            <p14:sldId id="2369"/>
            <p14:sldId id="2370"/>
            <p14:sldId id="2371"/>
            <p14:sldId id="2372"/>
            <p14:sldId id="2373"/>
            <p14:sldId id="2374"/>
          </p14:sldIdLst>
        </p14:section>
        <p14:section name="Resumo de Transformadas" id="{66A111DB-5B0A-479E-9F54-CA428B9B8274}">
          <p14:sldIdLst>
            <p14:sldId id="2375"/>
            <p14:sldId id="2376"/>
            <p14:sldId id="2377"/>
            <p14:sldId id="2378"/>
            <p14:sldId id="2379"/>
            <p14:sldId id="2380"/>
            <p14:sldId id="2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000066"/>
    <a:srgbClr val="663300"/>
    <a:srgbClr val="000099"/>
    <a:srgbClr val="80808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8814" autoAdjust="0"/>
  </p:normalViewPr>
  <p:slideViewPr>
    <p:cSldViewPr>
      <p:cViewPr varScale="1">
        <p:scale>
          <a:sx n="66" d="100"/>
          <a:sy n="66" d="100"/>
        </p:scale>
        <p:origin x="60" y="81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327" Type="http://schemas.openxmlformats.org/officeDocument/2006/relationships/notesMaster" Target="notesMasters/notesMaster1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handoutMaster" Target="handoutMasters/handoutMaster1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tags" Target="tags/tag1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presProps" Target="presProps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theme" Target="theme/theme1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tableStyles" Target="tableStyles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wmf"/><Relationship Id="rId3" Type="http://schemas.openxmlformats.org/officeDocument/2006/relationships/image" Target="../media/image449.wmf"/><Relationship Id="rId7" Type="http://schemas.openxmlformats.org/officeDocument/2006/relationships/image" Target="../media/image453.wmf"/><Relationship Id="rId2" Type="http://schemas.openxmlformats.org/officeDocument/2006/relationships/image" Target="../media/image448.wmf"/><Relationship Id="rId1" Type="http://schemas.openxmlformats.org/officeDocument/2006/relationships/image" Target="../media/image447.wmf"/><Relationship Id="rId6" Type="http://schemas.openxmlformats.org/officeDocument/2006/relationships/image" Target="../media/image452.wmf"/><Relationship Id="rId5" Type="http://schemas.openxmlformats.org/officeDocument/2006/relationships/image" Target="../media/image451.wmf"/><Relationship Id="rId4" Type="http://schemas.openxmlformats.org/officeDocument/2006/relationships/image" Target="../media/image450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wmf"/><Relationship Id="rId13" Type="http://schemas.openxmlformats.org/officeDocument/2006/relationships/image" Target="../media/image490.wmf"/><Relationship Id="rId3" Type="http://schemas.openxmlformats.org/officeDocument/2006/relationships/image" Target="../media/image480.wmf"/><Relationship Id="rId7" Type="http://schemas.openxmlformats.org/officeDocument/2006/relationships/image" Target="../media/image484.wmf"/><Relationship Id="rId12" Type="http://schemas.openxmlformats.org/officeDocument/2006/relationships/image" Target="../media/image489.wmf"/><Relationship Id="rId2" Type="http://schemas.openxmlformats.org/officeDocument/2006/relationships/image" Target="../media/image479.wmf"/><Relationship Id="rId1" Type="http://schemas.openxmlformats.org/officeDocument/2006/relationships/image" Target="../media/image478.wmf"/><Relationship Id="rId6" Type="http://schemas.openxmlformats.org/officeDocument/2006/relationships/image" Target="../media/image483.wmf"/><Relationship Id="rId11" Type="http://schemas.openxmlformats.org/officeDocument/2006/relationships/image" Target="../media/image488.wmf"/><Relationship Id="rId5" Type="http://schemas.openxmlformats.org/officeDocument/2006/relationships/image" Target="../media/image482.wmf"/><Relationship Id="rId10" Type="http://schemas.openxmlformats.org/officeDocument/2006/relationships/image" Target="../media/image487.wmf"/><Relationship Id="rId4" Type="http://schemas.openxmlformats.org/officeDocument/2006/relationships/image" Target="../media/image481.wmf"/><Relationship Id="rId9" Type="http://schemas.openxmlformats.org/officeDocument/2006/relationships/image" Target="../media/image486.w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wmf"/><Relationship Id="rId1" Type="http://schemas.openxmlformats.org/officeDocument/2006/relationships/image" Target="../media/image496.w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w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wmf"/><Relationship Id="rId1" Type="http://schemas.openxmlformats.org/officeDocument/2006/relationships/image" Target="../media/image499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wmf"/><Relationship Id="rId2" Type="http://schemas.openxmlformats.org/officeDocument/2006/relationships/image" Target="../media/image502.wmf"/><Relationship Id="rId1" Type="http://schemas.openxmlformats.org/officeDocument/2006/relationships/image" Target="../media/image501.wmf"/><Relationship Id="rId6" Type="http://schemas.openxmlformats.org/officeDocument/2006/relationships/image" Target="../media/image506.wmf"/><Relationship Id="rId5" Type="http://schemas.openxmlformats.org/officeDocument/2006/relationships/image" Target="../media/image505.wmf"/><Relationship Id="rId4" Type="http://schemas.openxmlformats.org/officeDocument/2006/relationships/image" Target="../media/image504.w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7.w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8.w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wmf"/><Relationship Id="rId1" Type="http://schemas.openxmlformats.org/officeDocument/2006/relationships/image" Target="../media/image50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wmf"/><Relationship Id="rId1" Type="http://schemas.openxmlformats.org/officeDocument/2006/relationships/image" Target="../media/image429.w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wmf"/><Relationship Id="rId2" Type="http://schemas.openxmlformats.org/officeDocument/2006/relationships/image" Target="../media/image431.wmf"/><Relationship Id="rId1" Type="http://schemas.openxmlformats.org/officeDocument/2006/relationships/image" Target="../media/image511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wmf"/><Relationship Id="rId7" Type="http://schemas.openxmlformats.org/officeDocument/2006/relationships/image" Target="../media/image441.wmf"/><Relationship Id="rId2" Type="http://schemas.openxmlformats.org/officeDocument/2006/relationships/image" Target="../media/image438.wmf"/><Relationship Id="rId1" Type="http://schemas.openxmlformats.org/officeDocument/2006/relationships/image" Target="../media/image437.wmf"/><Relationship Id="rId6" Type="http://schemas.openxmlformats.org/officeDocument/2006/relationships/image" Target="../media/image436.wmf"/><Relationship Id="rId5" Type="http://schemas.openxmlformats.org/officeDocument/2006/relationships/image" Target="../media/image435.wmf"/><Relationship Id="rId4" Type="http://schemas.openxmlformats.org/officeDocument/2006/relationships/image" Target="../media/image440.w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2.w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wmf"/><Relationship Id="rId2" Type="http://schemas.openxmlformats.org/officeDocument/2006/relationships/image" Target="../media/image518.wmf"/><Relationship Id="rId1" Type="http://schemas.openxmlformats.org/officeDocument/2006/relationships/image" Target="../media/image517.w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wmf"/><Relationship Id="rId2" Type="http://schemas.openxmlformats.org/officeDocument/2006/relationships/image" Target="../media/image521.wmf"/><Relationship Id="rId1" Type="http://schemas.openxmlformats.org/officeDocument/2006/relationships/image" Target="../media/image520.wmf"/><Relationship Id="rId4" Type="http://schemas.openxmlformats.org/officeDocument/2006/relationships/image" Target="../media/image523.w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4.w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wmf"/><Relationship Id="rId1" Type="http://schemas.openxmlformats.org/officeDocument/2006/relationships/image" Target="../media/image5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0.wmf"/></Relationships>
</file>

<file path=ppt/drawings/_rels/vmlDrawing1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wmf"/><Relationship Id="rId1" Type="http://schemas.openxmlformats.org/officeDocument/2006/relationships/image" Target="../media/image531.w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wmf"/><Relationship Id="rId7" Type="http://schemas.openxmlformats.org/officeDocument/2006/relationships/image" Target="../media/image441.wmf"/><Relationship Id="rId2" Type="http://schemas.openxmlformats.org/officeDocument/2006/relationships/image" Target="../media/image534.wmf"/><Relationship Id="rId1" Type="http://schemas.openxmlformats.org/officeDocument/2006/relationships/image" Target="../media/image533.wmf"/><Relationship Id="rId6" Type="http://schemas.openxmlformats.org/officeDocument/2006/relationships/image" Target="../media/image436.wmf"/><Relationship Id="rId5" Type="http://schemas.openxmlformats.org/officeDocument/2006/relationships/image" Target="../media/image435.wmf"/><Relationship Id="rId4" Type="http://schemas.openxmlformats.org/officeDocument/2006/relationships/image" Target="../media/image536.w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7.w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8.w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9.w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0.w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1.w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3.w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4.w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5.w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6.w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7.w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8.wmf"/></Relationships>
</file>

<file path=ppt/drawings/_rels/vmlDrawing1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2.w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wmf"/><Relationship Id="rId2" Type="http://schemas.openxmlformats.org/officeDocument/2006/relationships/image" Target="../media/image554.wmf"/><Relationship Id="rId1" Type="http://schemas.openxmlformats.org/officeDocument/2006/relationships/image" Target="../media/image553.wmf"/></Relationships>
</file>

<file path=ppt/drawings/_rels/vmlDrawing1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wmf"/><Relationship Id="rId2" Type="http://schemas.openxmlformats.org/officeDocument/2006/relationships/image" Target="../media/image557.wmf"/><Relationship Id="rId1" Type="http://schemas.openxmlformats.org/officeDocument/2006/relationships/image" Target="../media/image55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wmf"/><Relationship Id="rId1" Type="http://schemas.openxmlformats.org/officeDocument/2006/relationships/image" Target="../media/image559.wmf"/></Relationships>
</file>

<file path=ppt/drawings/_rels/vmlDrawing1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4.wmf"/></Relationships>
</file>

<file path=ppt/drawings/_rels/vmlDrawing1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wmf"/><Relationship Id="rId2" Type="http://schemas.openxmlformats.org/officeDocument/2006/relationships/image" Target="../media/image566.wmf"/><Relationship Id="rId1" Type="http://schemas.openxmlformats.org/officeDocument/2006/relationships/image" Target="../media/image565.w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0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2.wmf"/><Relationship Id="rId1" Type="http://schemas.openxmlformats.org/officeDocument/2006/relationships/image" Target="../media/image150.wmf"/><Relationship Id="rId4" Type="http://schemas.openxmlformats.org/officeDocument/2006/relationships/image" Target="../media/image161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221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19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4" Type="http://schemas.openxmlformats.org/officeDocument/2006/relationships/image" Target="../media/image24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image" Target="../media/image285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wmf"/><Relationship Id="rId3" Type="http://schemas.openxmlformats.org/officeDocument/2006/relationships/image" Target="../media/image290.wmf"/><Relationship Id="rId7" Type="http://schemas.openxmlformats.org/officeDocument/2006/relationships/image" Target="../media/image294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6" Type="http://schemas.openxmlformats.org/officeDocument/2006/relationships/image" Target="../media/image293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3" Type="http://schemas.openxmlformats.org/officeDocument/2006/relationships/image" Target="../media/image300.wmf"/><Relationship Id="rId7" Type="http://schemas.openxmlformats.org/officeDocument/2006/relationships/image" Target="../media/image304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Relationship Id="rId6" Type="http://schemas.openxmlformats.org/officeDocument/2006/relationships/image" Target="../media/image303.wmf"/><Relationship Id="rId5" Type="http://schemas.openxmlformats.org/officeDocument/2006/relationships/image" Target="../media/image302.wmf"/><Relationship Id="rId4" Type="http://schemas.openxmlformats.org/officeDocument/2006/relationships/image" Target="../media/image301.wmf"/><Relationship Id="rId9" Type="http://schemas.openxmlformats.org/officeDocument/2006/relationships/image" Target="../media/image306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3" Type="http://schemas.openxmlformats.org/officeDocument/2006/relationships/image" Target="../media/image309.wmf"/><Relationship Id="rId7" Type="http://schemas.openxmlformats.org/officeDocument/2006/relationships/image" Target="../media/image313.wmf"/><Relationship Id="rId2" Type="http://schemas.openxmlformats.org/officeDocument/2006/relationships/image" Target="../media/image308.wmf"/><Relationship Id="rId1" Type="http://schemas.openxmlformats.org/officeDocument/2006/relationships/image" Target="../media/image307.wmf"/><Relationship Id="rId6" Type="http://schemas.openxmlformats.org/officeDocument/2006/relationships/image" Target="../media/image312.wmf"/><Relationship Id="rId5" Type="http://schemas.openxmlformats.org/officeDocument/2006/relationships/image" Target="../media/image311.wmf"/><Relationship Id="rId4" Type="http://schemas.openxmlformats.org/officeDocument/2006/relationships/image" Target="../media/image310.wmf"/><Relationship Id="rId9" Type="http://schemas.openxmlformats.org/officeDocument/2006/relationships/image" Target="../media/image305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wmf"/><Relationship Id="rId3" Type="http://schemas.openxmlformats.org/officeDocument/2006/relationships/image" Target="../media/image317.wmf"/><Relationship Id="rId7" Type="http://schemas.openxmlformats.org/officeDocument/2006/relationships/image" Target="../media/image321.wmf"/><Relationship Id="rId2" Type="http://schemas.openxmlformats.org/officeDocument/2006/relationships/image" Target="../media/image316.wmf"/><Relationship Id="rId1" Type="http://schemas.openxmlformats.org/officeDocument/2006/relationships/image" Target="../media/image315.wmf"/><Relationship Id="rId6" Type="http://schemas.openxmlformats.org/officeDocument/2006/relationships/image" Target="../media/image320.wmf"/><Relationship Id="rId5" Type="http://schemas.openxmlformats.org/officeDocument/2006/relationships/image" Target="../media/image319.wmf"/><Relationship Id="rId10" Type="http://schemas.openxmlformats.org/officeDocument/2006/relationships/image" Target="../media/image324.wmf"/><Relationship Id="rId4" Type="http://schemas.openxmlformats.org/officeDocument/2006/relationships/image" Target="../media/image318.wmf"/><Relationship Id="rId9" Type="http://schemas.openxmlformats.org/officeDocument/2006/relationships/image" Target="../media/image323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image" Target="../media/image329.wmf"/><Relationship Id="rId7" Type="http://schemas.openxmlformats.org/officeDocument/2006/relationships/image" Target="../media/image333.wmf"/><Relationship Id="rId2" Type="http://schemas.openxmlformats.org/officeDocument/2006/relationships/image" Target="../media/image328.wmf"/><Relationship Id="rId1" Type="http://schemas.openxmlformats.org/officeDocument/2006/relationships/image" Target="../media/image327.wmf"/><Relationship Id="rId6" Type="http://schemas.openxmlformats.org/officeDocument/2006/relationships/image" Target="../media/image332.wmf"/><Relationship Id="rId5" Type="http://schemas.openxmlformats.org/officeDocument/2006/relationships/image" Target="../media/image331.wmf"/><Relationship Id="rId10" Type="http://schemas.openxmlformats.org/officeDocument/2006/relationships/image" Target="../media/image336.wmf"/><Relationship Id="rId4" Type="http://schemas.openxmlformats.org/officeDocument/2006/relationships/image" Target="../media/image330.wmf"/><Relationship Id="rId9" Type="http://schemas.openxmlformats.org/officeDocument/2006/relationships/image" Target="../media/image3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wmf"/><Relationship Id="rId1" Type="http://schemas.openxmlformats.org/officeDocument/2006/relationships/image" Target="../media/image341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Relationship Id="rId6" Type="http://schemas.openxmlformats.org/officeDocument/2006/relationships/image" Target="../media/image348.wmf"/><Relationship Id="rId5" Type="http://schemas.openxmlformats.org/officeDocument/2006/relationships/image" Target="../media/image347.wmf"/><Relationship Id="rId4" Type="http://schemas.openxmlformats.org/officeDocument/2006/relationships/image" Target="../media/image346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Relationship Id="rId6" Type="http://schemas.openxmlformats.org/officeDocument/2006/relationships/image" Target="../media/image352.wmf"/><Relationship Id="rId5" Type="http://schemas.openxmlformats.org/officeDocument/2006/relationships/image" Target="../media/image351.wmf"/><Relationship Id="rId4" Type="http://schemas.openxmlformats.org/officeDocument/2006/relationships/image" Target="../media/image350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wmf"/><Relationship Id="rId2" Type="http://schemas.openxmlformats.org/officeDocument/2006/relationships/image" Target="../media/image354.wmf"/><Relationship Id="rId1" Type="http://schemas.openxmlformats.org/officeDocument/2006/relationships/image" Target="../media/image353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7" Type="http://schemas.openxmlformats.org/officeDocument/2006/relationships/image" Target="../media/image361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Relationship Id="rId6" Type="http://schemas.openxmlformats.org/officeDocument/2006/relationships/image" Target="../media/image360.wmf"/><Relationship Id="rId5" Type="http://schemas.openxmlformats.org/officeDocument/2006/relationships/image" Target="../media/image359.wmf"/><Relationship Id="rId4" Type="http://schemas.openxmlformats.org/officeDocument/2006/relationships/image" Target="../media/image358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wmf"/><Relationship Id="rId7" Type="http://schemas.openxmlformats.org/officeDocument/2006/relationships/image" Target="../media/image368.wmf"/><Relationship Id="rId2" Type="http://schemas.openxmlformats.org/officeDocument/2006/relationships/image" Target="../media/image363.wmf"/><Relationship Id="rId1" Type="http://schemas.openxmlformats.org/officeDocument/2006/relationships/image" Target="../media/image362.wmf"/><Relationship Id="rId6" Type="http://schemas.openxmlformats.org/officeDocument/2006/relationships/image" Target="../media/image367.wmf"/><Relationship Id="rId5" Type="http://schemas.openxmlformats.org/officeDocument/2006/relationships/image" Target="../media/image366.wmf"/><Relationship Id="rId4" Type="http://schemas.openxmlformats.org/officeDocument/2006/relationships/image" Target="../media/image365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Relationship Id="rId6" Type="http://schemas.openxmlformats.org/officeDocument/2006/relationships/image" Target="../media/image415.wmf"/><Relationship Id="rId5" Type="http://schemas.openxmlformats.org/officeDocument/2006/relationships/image" Target="../media/image414.wmf"/><Relationship Id="rId4" Type="http://schemas.openxmlformats.org/officeDocument/2006/relationships/image" Target="../media/image413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wmf"/><Relationship Id="rId2" Type="http://schemas.openxmlformats.org/officeDocument/2006/relationships/image" Target="../media/image417.wmf"/><Relationship Id="rId1" Type="http://schemas.openxmlformats.org/officeDocument/2006/relationships/image" Target="../media/image416.w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wmf"/><Relationship Id="rId1" Type="http://schemas.openxmlformats.org/officeDocument/2006/relationships/image" Target="../media/image419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wmf"/><Relationship Id="rId1" Type="http://schemas.openxmlformats.org/officeDocument/2006/relationships/image" Target="../media/image421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w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wmf"/><Relationship Id="rId1" Type="http://schemas.openxmlformats.org/officeDocument/2006/relationships/image" Target="../media/image429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wmf"/><Relationship Id="rId2" Type="http://schemas.openxmlformats.org/officeDocument/2006/relationships/image" Target="../media/image432.wmf"/><Relationship Id="rId1" Type="http://schemas.openxmlformats.org/officeDocument/2006/relationships/image" Target="../media/image431.w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wmf"/><Relationship Id="rId7" Type="http://schemas.openxmlformats.org/officeDocument/2006/relationships/image" Target="../media/image441.wmf"/><Relationship Id="rId2" Type="http://schemas.openxmlformats.org/officeDocument/2006/relationships/image" Target="../media/image438.wmf"/><Relationship Id="rId1" Type="http://schemas.openxmlformats.org/officeDocument/2006/relationships/image" Target="../media/image437.wmf"/><Relationship Id="rId6" Type="http://schemas.openxmlformats.org/officeDocument/2006/relationships/image" Target="../media/image436.wmf"/><Relationship Id="rId5" Type="http://schemas.openxmlformats.org/officeDocument/2006/relationships/image" Target="../media/image435.wmf"/><Relationship Id="rId4" Type="http://schemas.openxmlformats.org/officeDocument/2006/relationships/image" Target="../media/image4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67212"/>
            <a:ext cx="6396424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          </a:t>
            </a:r>
            <a:r>
              <a:rPr lang="en-US" b="1"/>
              <a:t>FAAP – </a:t>
            </a:r>
            <a:r>
              <a:rPr lang="pt-BR" b="1"/>
              <a:t>Faculdade de Engenharia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72061" y="9482007"/>
            <a:ext cx="5897612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Código da Disciplina: 1AANNN – NOME DA DISCIPLINA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46553" y="9430306"/>
            <a:ext cx="68448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F8D4CBA-B2AF-498B-93F5-5E53FBD974D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544444" y="272293"/>
            <a:ext cx="58519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>
              <a:cs typeface="+mn-cs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5003" y="9575070"/>
            <a:ext cx="58519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65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cs typeface="+mn-cs"/>
              </a:defRPr>
            </a:lvl1pPr>
          </a:lstStyle>
          <a:p>
            <a:pPr>
              <a:defRPr/>
            </a:pPr>
            <a:fld id="{2EB9E752-9630-473D-B84A-34C6AE08D6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331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C3039F-AD26-4E56-BBEE-8CA66904E254}" type="slidenum">
              <a:rPr lang="en-US" altLang="pt-BR" sz="1200" smtClean="0"/>
              <a:pPr eaLnBrk="1" hangingPunct="1"/>
              <a:t>55</a:t>
            </a:fld>
            <a:endParaRPr lang="en-US" altLang="pt-BR" sz="1200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13-14-01AO2-13.4</a:t>
            </a:r>
          </a:p>
        </p:txBody>
      </p:sp>
    </p:spTree>
    <p:extLst>
      <p:ext uri="{BB962C8B-B14F-4D97-AF65-F5344CB8AC3E}">
        <p14:creationId xmlns:p14="http://schemas.microsoft.com/office/powerpoint/2010/main" val="2686726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383ACC-34C9-4430-9F9C-7D6253C3E526}" type="slidenum">
              <a:rPr lang="pt-BR" smtClean="0"/>
              <a:pPr eaLnBrk="1" hangingPunct="1"/>
              <a:t>76</a:t>
            </a:fld>
            <a:endParaRPr lang="pt-BR" smtClean="0"/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4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FC173D9-E05C-4A07-BDC9-23228B2DCC07}" type="slidenum">
              <a:rPr lang="pt-BR" smtClean="0"/>
              <a:pPr eaLnBrk="1" hangingPunct="1"/>
              <a:t>77</a:t>
            </a:fld>
            <a:endParaRPr lang="pt-BR" smtClean="0"/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4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8783B2-4F13-4DDD-A749-07EC1B8263BE}" type="slidenum">
              <a:rPr lang="pt-BR" smtClean="0"/>
              <a:pPr eaLnBrk="1" hangingPunct="1"/>
              <a:t>78</a:t>
            </a:fld>
            <a:endParaRPr lang="pt-BR" smtClean="0"/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7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1B0D-D340-43C8-83CE-8676745A911D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16-02a,b</a:t>
            </a:r>
          </a:p>
        </p:txBody>
      </p:sp>
    </p:spTree>
    <p:extLst>
      <p:ext uri="{BB962C8B-B14F-4D97-AF65-F5344CB8AC3E}">
        <p14:creationId xmlns:p14="http://schemas.microsoft.com/office/powerpoint/2010/main" val="362799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819F5-6B09-45E0-AA6A-22A7463A203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16-03</a:t>
            </a:r>
          </a:p>
        </p:txBody>
      </p:sp>
    </p:spTree>
    <p:extLst>
      <p:ext uri="{BB962C8B-B14F-4D97-AF65-F5344CB8AC3E}">
        <p14:creationId xmlns:p14="http://schemas.microsoft.com/office/powerpoint/2010/main" val="333900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00EA9-3359-44B3-9210-5FC8570300BF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16-04a-c</a:t>
            </a:r>
          </a:p>
        </p:txBody>
      </p:sp>
    </p:spTree>
    <p:extLst>
      <p:ext uri="{BB962C8B-B14F-4D97-AF65-F5344CB8AC3E}">
        <p14:creationId xmlns:p14="http://schemas.microsoft.com/office/powerpoint/2010/main" val="362537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C8C542-0AC7-4E98-AA0D-B31D715E9367}" type="slidenum">
              <a:rPr lang="en-US" smtClean="0"/>
              <a:pPr>
                <a:defRPr/>
              </a:pPr>
              <a:t>152</a:t>
            </a:fld>
            <a:endParaRPr lang="en-US" smtClean="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13-01a,b</a:t>
            </a:r>
          </a:p>
        </p:txBody>
      </p:sp>
    </p:spTree>
    <p:extLst>
      <p:ext uri="{BB962C8B-B14F-4D97-AF65-F5344CB8AC3E}">
        <p14:creationId xmlns:p14="http://schemas.microsoft.com/office/powerpoint/2010/main" val="867811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8A8D01-0CAE-4590-8FFB-3FA0CE0F45B5}" type="slidenum">
              <a:rPr lang="en-US" smtClean="0"/>
              <a:pPr>
                <a:defRPr/>
              </a:pPr>
              <a:t>247</a:t>
            </a:fld>
            <a:endParaRPr lang="en-US" smtClean="0"/>
          </a:p>
        </p:txBody>
      </p:sp>
      <p:sp>
        <p:nvSpPr>
          <p:cNvPr id="430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pt-BR" smtClean="0">
                <a:latin typeface="Arial" charset="0"/>
              </a:rPr>
              <a:t>Figure: 15-07Ex15.3</a:t>
            </a:r>
          </a:p>
        </p:txBody>
      </p:sp>
    </p:spTree>
    <p:extLst>
      <p:ext uri="{BB962C8B-B14F-4D97-AF65-F5344CB8AC3E}">
        <p14:creationId xmlns:p14="http://schemas.microsoft.com/office/powerpoint/2010/main" val="960232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30B9CB-8375-4A46-BF7A-498BAA49E63F}" type="slidenum">
              <a:rPr lang="en-US" smtClean="0"/>
              <a:pPr>
                <a:defRPr/>
              </a:pPr>
              <a:t>250</a:t>
            </a:fld>
            <a:endParaRPr lang="en-US" smtClean="0"/>
          </a:p>
        </p:txBody>
      </p:sp>
      <p:sp>
        <p:nvSpPr>
          <p:cNvPr id="481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Arial" charset="0"/>
            </a:endParaRPr>
          </a:p>
        </p:txBody>
      </p:sp>
      <p:sp>
        <p:nvSpPr>
          <p:cNvPr id="481285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pt-BR" sz="1400" b="1">
                <a:solidFill>
                  <a:srgbClr val="272727"/>
                </a:solidFill>
                <a:latin typeface="Arial" charset="0"/>
              </a:rPr>
              <a:t>sp16-09.jpg</a:t>
            </a:r>
            <a:br>
              <a:rPr lang="en-US" altLang="pt-BR" sz="1400" b="1">
                <a:solidFill>
                  <a:srgbClr val="272727"/>
                </a:solidFill>
                <a:latin typeface="Arial" charset="0"/>
              </a:rPr>
            </a:br>
            <a:endParaRPr lang="en-US" altLang="pt-BR" sz="1400" b="1">
              <a:solidFill>
                <a:srgbClr val="27272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8B7312-C1CC-46AB-8AEE-EEBB9F4AB5D2}" type="slidenum">
              <a:rPr lang="en-US" altLang="pt-BR" sz="1200" smtClean="0"/>
              <a:pPr eaLnBrk="1" hangingPunct="1"/>
              <a:t>56</a:t>
            </a:fld>
            <a:endParaRPr lang="en-US" altLang="pt-BR" sz="1200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13-17</a:t>
            </a:r>
          </a:p>
        </p:txBody>
      </p:sp>
    </p:spTree>
    <p:extLst>
      <p:ext uri="{BB962C8B-B14F-4D97-AF65-F5344CB8AC3E}">
        <p14:creationId xmlns:p14="http://schemas.microsoft.com/office/powerpoint/2010/main" val="282350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C9A35B4-E02E-499A-8744-89B41140E8A1}" type="slidenum">
              <a:rPr lang="en-US" altLang="pt-BR" sz="1200" smtClean="0"/>
              <a:pPr eaLnBrk="1" hangingPunct="1"/>
              <a:t>57</a:t>
            </a:fld>
            <a:endParaRPr lang="en-US" altLang="pt-BR" sz="1200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13-15</a:t>
            </a:r>
          </a:p>
        </p:txBody>
      </p:sp>
    </p:spTree>
    <p:extLst>
      <p:ext uri="{BB962C8B-B14F-4D97-AF65-F5344CB8AC3E}">
        <p14:creationId xmlns:p14="http://schemas.microsoft.com/office/powerpoint/2010/main" val="349994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C0529F-54BB-4227-A43E-68F1C9FBDD5A}" type="slidenum">
              <a:rPr lang="en-US" altLang="pt-BR" sz="1200" smtClean="0"/>
              <a:pPr eaLnBrk="1" hangingPunct="1"/>
              <a:t>58</a:t>
            </a:fld>
            <a:endParaRPr lang="en-US" altLang="pt-BR" sz="1200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13-12-01AO2-13.3</a:t>
            </a:r>
          </a:p>
        </p:txBody>
      </p:sp>
    </p:spTree>
    <p:extLst>
      <p:ext uri="{BB962C8B-B14F-4D97-AF65-F5344CB8AC3E}">
        <p14:creationId xmlns:p14="http://schemas.microsoft.com/office/powerpoint/2010/main" val="424142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6BE275-467E-4CB5-81DC-5DE3B5E4B169}" type="slidenum">
              <a:rPr lang="en-US" altLang="pt-BR" sz="1200" smtClean="0"/>
              <a:pPr eaLnBrk="1" hangingPunct="1"/>
              <a:t>59</a:t>
            </a:fld>
            <a:endParaRPr lang="en-US" altLang="pt-BR" sz="1200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13-13</a:t>
            </a:r>
          </a:p>
        </p:txBody>
      </p:sp>
    </p:spTree>
    <p:extLst>
      <p:ext uri="{BB962C8B-B14F-4D97-AF65-F5344CB8AC3E}">
        <p14:creationId xmlns:p14="http://schemas.microsoft.com/office/powerpoint/2010/main" val="111946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76450D1-2523-4FC5-A4B4-D87D4F7CE308}" type="slidenum">
              <a:rPr lang="en-US" altLang="pt-BR" sz="1200" smtClean="0"/>
              <a:pPr eaLnBrk="1" hangingPunct="1"/>
              <a:t>60</a:t>
            </a:fld>
            <a:endParaRPr lang="en-US" altLang="pt-BR" sz="1200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13-16-01AO2-13.5</a:t>
            </a:r>
          </a:p>
        </p:txBody>
      </p:sp>
    </p:spTree>
    <p:extLst>
      <p:ext uri="{BB962C8B-B14F-4D97-AF65-F5344CB8AC3E}">
        <p14:creationId xmlns:p14="http://schemas.microsoft.com/office/powerpoint/2010/main" val="275392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2CA9DD-A80E-4456-8825-BC7523188798}" type="slidenum">
              <a:rPr lang="en-US" altLang="pt-BR" sz="1200" smtClean="0"/>
              <a:pPr eaLnBrk="1" hangingPunct="1"/>
              <a:t>61</a:t>
            </a:fld>
            <a:endParaRPr lang="en-US" altLang="pt-BR" sz="1200" smtClean="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13-60-42P13.53</a:t>
            </a:r>
          </a:p>
        </p:txBody>
      </p:sp>
    </p:spTree>
    <p:extLst>
      <p:ext uri="{BB962C8B-B14F-4D97-AF65-F5344CB8AC3E}">
        <p14:creationId xmlns:p14="http://schemas.microsoft.com/office/powerpoint/2010/main" val="398611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2452FFB-6E1C-4890-9F80-824A24651DDB}" type="slidenum">
              <a:rPr lang="pt-BR" smtClean="0"/>
              <a:pPr eaLnBrk="1" hangingPunct="1"/>
              <a:t>74</a:t>
            </a:fld>
            <a:endParaRPr lang="pt-BR" smtClean="0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06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21B379E-B280-42AB-B70A-8F68DB4DA88A}" type="slidenum">
              <a:rPr lang="pt-BR" smtClean="0"/>
              <a:pPr eaLnBrk="1" hangingPunct="1"/>
              <a:t>75</a:t>
            </a:fld>
            <a:endParaRPr lang="pt-BR" smtClean="0"/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ge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46"/>
            <a:ext cx="99060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ge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18"/>
            <a:ext cx="98853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6619893"/>
            <a:ext cx="9906000" cy="238125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27000" y="504825"/>
            <a:ext cx="5324475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1055688" y="85743"/>
            <a:ext cx="0" cy="684213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98613" y="5373688"/>
            <a:ext cx="6710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 sz="2400" b="1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47650" y="2438400"/>
            <a:ext cx="9410700" cy="1143000"/>
          </a:xfrm>
        </p:spPr>
        <p:txBody>
          <a:bodyPr lIns="91440" rIns="91440"/>
          <a:lstStyle>
            <a:lvl1pPr algn="ctr">
              <a:defRPr sz="4100" b="0">
                <a:solidFill>
                  <a:srgbClr val="000064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7650" y="3886200"/>
            <a:ext cx="9410700" cy="1703388"/>
          </a:xfrm>
        </p:spPr>
        <p:txBody>
          <a:bodyPr lIns="91440" rIns="91440"/>
          <a:lstStyle>
            <a:lvl1pPr marL="0" indent="0" algn="ctr">
              <a:buFontTx/>
              <a:buNone/>
              <a:defRPr sz="2400">
                <a:solidFill>
                  <a:srgbClr val="000066"/>
                </a:solidFill>
              </a:defRPr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050338" y="6559568"/>
            <a:ext cx="855662" cy="3968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B9C6253A-BCC4-4A1A-8E5A-31807D8EC76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461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93645" y="260350"/>
            <a:ext cx="2340636" cy="63182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71734" y="260350"/>
            <a:ext cx="6856810" cy="63182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25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95300" y="274655"/>
            <a:ext cx="8915400" cy="585152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C95D4-4A5F-4593-8502-7F453520C5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4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0398F-A303-4D52-8892-9CFD05DA33FE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57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71344-32F6-4108-9C65-C86A7E30463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9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ge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99060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ge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588"/>
            <a:ext cx="9885362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6626225"/>
            <a:ext cx="9906000" cy="238125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27000" y="504825"/>
            <a:ext cx="5324475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1055688" y="87313"/>
            <a:ext cx="0" cy="684212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98613" y="5373688"/>
            <a:ext cx="6710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47650" y="2438400"/>
            <a:ext cx="9410700" cy="1143000"/>
          </a:xfrm>
        </p:spPr>
        <p:txBody>
          <a:bodyPr lIns="91440" rIns="91440"/>
          <a:lstStyle>
            <a:lvl1pPr algn="ctr">
              <a:defRPr sz="4100" b="0">
                <a:solidFill>
                  <a:srgbClr val="000064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7650" y="3886200"/>
            <a:ext cx="9410700" cy="1703388"/>
          </a:xfrm>
        </p:spPr>
        <p:txBody>
          <a:bodyPr lIns="91440" rIns="91440"/>
          <a:lstStyle>
            <a:lvl1pPr marL="0" indent="0" algn="ctr">
              <a:buFontTx/>
              <a:buNone/>
              <a:defRPr sz="2400">
                <a:solidFill>
                  <a:srgbClr val="000066"/>
                </a:solidFill>
              </a:defRPr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050338" y="6565900"/>
            <a:ext cx="855662" cy="3968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CCF31-9855-4AB7-8DA1-884E4A2E0EF4}" type="slidenum"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84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92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0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92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506" y="44074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7851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94085" y="1196983"/>
            <a:ext cx="4586684" cy="538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45869" y="1196983"/>
            <a:ext cx="4588404" cy="538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31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1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115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87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2972" y="27354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1440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580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7" descr="Page013"/>
          <p:cNvPicPr>
            <a:picLocks noChangeAspect="1" noChangeArrowheads="1"/>
          </p:cNvPicPr>
          <p:nvPr/>
        </p:nvPicPr>
        <p:blipFill>
          <a:blip r:embed="rId14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18"/>
            <a:ext cx="98853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6665913"/>
            <a:ext cx="9906000" cy="24130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3210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71469" y="260350"/>
            <a:ext cx="9363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Digite aqui o título do slide</a:t>
            </a:r>
          </a:p>
        </p:txBody>
      </p:sp>
      <p:sp>
        <p:nvSpPr>
          <p:cNvPr id="13210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3691" y="1196983"/>
            <a:ext cx="9340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Primeiro nível de texto, tamanho 28</a:t>
            </a:r>
          </a:p>
          <a:p>
            <a:pPr lvl="1"/>
            <a:r>
              <a:rPr lang="pt-BR" smtClean="0"/>
              <a:t>Segundo nível de texto, tamanho 24</a:t>
            </a:r>
          </a:p>
          <a:p>
            <a:pPr lvl="2"/>
            <a:r>
              <a:rPr lang="pt-BR" smtClean="0"/>
              <a:t>Terceiro nível de texto, tamanho 20</a:t>
            </a:r>
          </a:p>
          <a:p>
            <a:pPr lvl="2"/>
            <a:endParaRPr lang="pt-BR" smtClean="0"/>
          </a:p>
          <a:p>
            <a:pPr lvl="0"/>
            <a:r>
              <a:rPr lang="pt-BR" smtClean="0"/>
              <a:t>Fonte utilizada: verdana</a:t>
            </a:r>
          </a:p>
          <a:p>
            <a:pPr lvl="1"/>
            <a:r>
              <a:rPr lang="pt-BR" smtClean="0"/>
              <a:t>Código RGB da moldura: 0,50,110</a:t>
            </a:r>
          </a:p>
          <a:p>
            <a:pPr lvl="1"/>
            <a:r>
              <a:rPr lang="pt-BR" smtClean="0"/>
              <a:t>Código RGB da fonte: 0,0,100</a:t>
            </a:r>
          </a:p>
          <a:p>
            <a:pPr lvl="2"/>
            <a:endParaRPr lang="pt-BR" smtClean="0"/>
          </a:p>
          <a:p>
            <a:pPr lvl="1"/>
            <a:endParaRPr lang="pt-B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7" r:id="rId1"/>
    <p:sldLayoutId id="2147485927" r:id="rId2"/>
    <p:sldLayoutId id="2147485928" r:id="rId3"/>
    <p:sldLayoutId id="2147485929" r:id="rId4"/>
    <p:sldLayoutId id="2147485930" r:id="rId5"/>
    <p:sldLayoutId id="2147485931" r:id="rId6"/>
    <p:sldLayoutId id="2147485932" r:id="rId7"/>
    <p:sldLayoutId id="2147485933" r:id="rId8"/>
    <p:sldLayoutId id="2147485934" r:id="rId9"/>
    <p:sldLayoutId id="2147485935" r:id="rId10"/>
    <p:sldLayoutId id="2147485936" r:id="rId11"/>
    <p:sldLayoutId id="214748593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800">
          <a:solidFill>
            <a:srgbClr val="00326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326E"/>
          </a:solidFill>
          <a:latin typeface="+mn-lt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00326E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1038" y="381000"/>
            <a:ext cx="8420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0416EA-91FD-4A20-A9D2-FABDD5870A5E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0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0" r:id="rId1"/>
    <p:sldLayoutId id="214748594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7" descr="Page013"/>
          <p:cNvPicPr>
            <a:picLocks noChangeAspect="1" noChangeArrowheads="1"/>
          </p:cNvPicPr>
          <p:nvPr/>
        </p:nvPicPr>
        <p:blipFill>
          <a:blip r:embed="rId5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588"/>
            <a:ext cx="9885362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6665913"/>
            <a:ext cx="9906000" cy="24130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155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71463" y="260350"/>
            <a:ext cx="9363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Digite aqui o título do slide</a:t>
            </a:r>
          </a:p>
        </p:txBody>
      </p:sp>
      <p:sp>
        <p:nvSpPr>
          <p:cNvPr id="15155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3688" y="1196975"/>
            <a:ext cx="9340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Primeiro nível de texto, tamanho 28</a:t>
            </a:r>
          </a:p>
          <a:p>
            <a:pPr lvl="1"/>
            <a:r>
              <a:rPr lang="pt-BR" altLang="pt-BR" smtClean="0"/>
              <a:t>Segundo nível de texto, tamanho 24</a:t>
            </a:r>
          </a:p>
          <a:p>
            <a:pPr lvl="2"/>
            <a:r>
              <a:rPr lang="pt-BR" altLang="pt-BR" smtClean="0"/>
              <a:t>Terceiro nível de texto, tamanho 20</a:t>
            </a:r>
          </a:p>
          <a:p>
            <a:pPr lvl="2"/>
            <a:endParaRPr lang="pt-BR" altLang="pt-BR" smtClean="0"/>
          </a:p>
          <a:p>
            <a:pPr lvl="0"/>
            <a:r>
              <a:rPr lang="pt-BR" altLang="pt-BR" smtClean="0"/>
              <a:t>Fonte utilizada: verdana</a:t>
            </a:r>
          </a:p>
          <a:p>
            <a:pPr lvl="1"/>
            <a:r>
              <a:rPr lang="pt-BR" altLang="pt-BR" smtClean="0"/>
              <a:t>Código RGB da moldura: 0,50,110</a:t>
            </a:r>
          </a:p>
          <a:p>
            <a:pPr lvl="1"/>
            <a:r>
              <a:rPr lang="pt-BR" altLang="pt-BR" smtClean="0"/>
              <a:t>Código RGB da fonte: 0,0,100</a:t>
            </a:r>
          </a:p>
          <a:p>
            <a:pPr lvl="2"/>
            <a:endParaRPr lang="pt-BR" altLang="pt-BR" smtClean="0"/>
          </a:p>
          <a:p>
            <a:pPr lvl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2540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3" r:id="rId1"/>
    <p:sldLayoutId id="2147485944" r:id="rId2"/>
    <p:sldLayoutId id="214748594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800">
          <a:solidFill>
            <a:srgbClr val="00326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326E"/>
          </a:solidFill>
          <a:latin typeface="+mn-lt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00326E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0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2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59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2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08.w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210.wmf"/><Relationship Id="rId4" Type="http://schemas.openxmlformats.org/officeDocument/2006/relationships/image" Target="../media/image207.wmf"/><Relationship Id="rId9" Type="http://schemas.openxmlformats.org/officeDocument/2006/relationships/oleObject" Target="../embeddings/oleObject164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212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213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14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21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1.bin"/><Relationship Id="rId2" Type="http://schemas.openxmlformats.org/officeDocument/2006/relationships/tags" Target="../tags/tag4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36.wmf"/><Relationship Id="rId4" Type="http://schemas.openxmlformats.org/officeDocument/2006/relationships/image" Target="../media/image41.jpe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8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18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21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2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27.wmf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178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97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13" Type="http://schemas.openxmlformats.org/officeDocument/2006/relationships/image" Target="../media/image249.wmf"/><Relationship Id="rId3" Type="http://schemas.openxmlformats.org/officeDocument/2006/relationships/image" Target="../media/image244.png"/><Relationship Id="rId7" Type="http://schemas.openxmlformats.org/officeDocument/2006/relationships/image" Target="../media/image246.wmf"/><Relationship Id="rId12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184.bin"/><Relationship Id="rId11" Type="http://schemas.openxmlformats.org/officeDocument/2006/relationships/image" Target="../media/image248.wmf"/><Relationship Id="rId5" Type="http://schemas.openxmlformats.org/officeDocument/2006/relationships/image" Target="../media/image245.wmf"/><Relationship Id="rId15" Type="http://schemas.openxmlformats.org/officeDocument/2006/relationships/image" Target="../media/image250.wmf"/><Relationship Id="rId10" Type="http://schemas.openxmlformats.org/officeDocument/2006/relationships/oleObject" Target="../embeddings/oleObject186.bin"/><Relationship Id="rId4" Type="http://schemas.openxmlformats.org/officeDocument/2006/relationships/oleObject" Target="../embeddings/oleObject183.bin"/><Relationship Id="rId9" Type="http://schemas.openxmlformats.org/officeDocument/2006/relationships/image" Target="../media/image247.wmf"/><Relationship Id="rId14" Type="http://schemas.openxmlformats.org/officeDocument/2006/relationships/oleObject" Target="../embeddings/oleObject188.bin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89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2.w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4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39.bin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85.w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13" Type="http://schemas.openxmlformats.org/officeDocument/2006/relationships/oleObject" Target="../embeddings/oleObject198.bin"/><Relationship Id="rId18" Type="http://schemas.openxmlformats.org/officeDocument/2006/relationships/image" Target="../media/image295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292.wmf"/><Relationship Id="rId17" Type="http://schemas.openxmlformats.org/officeDocument/2006/relationships/oleObject" Target="../embeddings/oleObject20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94.w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89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199.bin"/><Relationship Id="rId10" Type="http://schemas.openxmlformats.org/officeDocument/2006/relationships/image" Target="../media/image291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293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3" Type="http://schemas.openxmlformats.org/officeDocument/2006/relationships/oleObject" Target="../embeddings/oleObject201.bin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29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95.wmf"/><Relationship Id="rId11" Type="http://schemas.openxmlformats.org/officeDocument/2006/relationships/oleObject" Target="../embeddings/oleObject205.bin"/><Relationship Id="rId5" Type="http://schemas.openxmlformats.org/officeDocument/2006/relationships/oleObject" Target="../embeddings/oleObject202.bin"/><Relationship Id="rId10" Type="http://schemas.openxmlformats.org/officeDocument/2006/relationships/image" Target="../media/image297.wmf"/><Relationship Id="rId4" Type="http://schemas.openxmlformats.org/officeDocument/2006/relationships/image" Target="../media/image294.wmf"/><Relationship Id="rId9" Type="http://schemas.openxmlformats.org/officeDocument/2006/relationships/oleObject" Target="../embeddings/oleObject204.bin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305.w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302.wmf"/><Relationship Id="rId17" Type="http://schemas.openxmlformats.org/officeDocument/2006/relationships/oleObject" Target="../embeddings/oleObject2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4.wmf"/><Relationship Id="rId20" Type="http://schemas.openxmlformats.org/officeDocument/2006/relationships/image" Target="../media/image306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99.wmf"/><Relationship Id="rId11" Type="http://schemas.openxmlformats.org/officeDocument/2006/relationships/oleObject" Target="../embeddings/oleObject210.bin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10" Type="http://schemas.openxmlformats.org/officeDocument/2006/relationships/image" Target="../media/image301.wmf"/><Relationship Id="rId19" Type="http://schemas.openxmlformats.org/officeDocument/2006/relationships/oleObject" Target="../embeddings/oleObject214.bin"/><Relationship Id="rId4" Type="http://schemas.openxmlformats.org/officeDocument/2006/relationships/image" Target="../media/image298.w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30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314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311.wmf"/><Relationship Id="rId17" Type="http://schemas.openxmlformats.org/officeDocument/2006/relationships/oleObject" Target="../embeddings/oleObject2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3.wmf"/><Relationship Id="rId20" Type="http://schemas.openxmlformats.org/officeDocument/2006/relationships/image" Target="../media/image305.wmf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310.wmf"/><Relationship Id="rId19" Type="http://schemas.openxmlformats.org/officeDocument/2006/relationships/oleObject" Target="../embeddings/oleObject223.bin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312.w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322.w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319.w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1.wmf"/><Relationship Id="rId20" Type="http://schemas.openxmlformats.org/officeDocument/2006/relationships/image" Target="../media/image323.w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318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315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320.wmf"/><Relationship Id="rId22" Type="http://schemas.openxmlformats.org/officeDocument/2006/relationships/image" Target="../media/image324.w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325.w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326.w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13" Type="http://schemas.openxmlformats.org/officeDocument/2006/relationships/oleObject" Target="../embeddings/oleObject241.bin"/><Relationship Id="rId18" Type="http://schemas.openxmlformats.org/officeDocument/2006/relationships/image" Target="../media/image334.wmf"/><Relationship Id="rId3" Type="http://schemas.openxmlformats.org/officeDocument/2006/relationships/oleObject" Target="../embeddings/oleObject236.bin"/><Relationship Id="rId21" Type="http://schemas.openxmlformats.org/officeDocument/2006/relationships/oleObject" Target="../embeddings/oleObject245.bin"/><Relationship Id="rId7" Type="http://schemas.openxmlformats.org/officeDocument/2006/relationships/oleObject" Target="../embeddings/oleObject238.bin"/><Relationship Id="rId12" Type="http://schemas.openxmlformats.org/officeDocument/2006/relationships/image" Target="../media/image331.wmf"/><Relationship Id="rId17" Type="http://schemas.openxmlformats.org/officeDocument/2006/relationships/oleObject" Target="../embeddings/oleObject24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3.wmf"/><Relationship Id="rId20" Type="http://schemas.openxmlformats.org/officeDocument/2006/relationships/image" Target="../media/image335.w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28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330.wmf"/><Relationship Id="rId19" Type="http://schemas.openxmlformats.org/officeDocument/2006/relationships/oleObject" Target="../embeddings/oleObject244.bin"/><Relationship Id="rId4" Type="http://schemas.openxmlformats.org/officeDocument/2006/relationships/image" Target="../media/image327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332.wmf"/><Relationship Id="rId22" Type="http://schemas.openxmlformats.org/officeDocument/2006/relationships/image" Target="../media/image336.w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wmf"/><Relationship Id="rId3" Type="http://schemas.openxmlformats.org/officeDocument/2006/relationships/oleObject" Target="../embeddings/oleObject246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4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37.wmf"/><Relationship Id="rId11" Type="http://schemas.openxmlformats.org/officeDocument/2006/relationships/oleObject" Target="../embeddings/oleObject250.bin"/><Relationship Id="rId5" Type="http://schemas.openxmlformats.org/officeDocument/2006/relationships/oleObject" Target="../embeddings/oleObject247.bin"/><Relationship Id="rId10" Type="http://schemas.openxmlformats.org/officeDocument/2006/relationships/image" Target="../media/image339.wmf"/><Relationship Id="rId4" Type="http://schemas.openxmlformats.org/officeDocument/2006/relationships/image" Target="../media/image336.wmf"/><Relationship Id="rId9" Type="http://schemas.openxmlformats.org/officeDocument/2006/relationships/oleObject" Target="../embeddings/oleObject249.bin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42.wmf"/><Relationship Id="rId5" Type="http://schemas.openxmlformats.org/officeDocument/2006/relationships/oleObject" Target="../embeddings/oleObject252.bin"/><Relationship Id="rId4" Type="http://schemas.openxmlformats.org/officeDocument/2006/relationships/image" Target="../media/image341.w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wmf"/><Relationship Id="rId13" Type="http://schemas.openxmlformats.org/officeDocument/2006/relationships/oleObject" Target="../embeddings/oleObject258.bin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3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257.bin"/><Relationship Id="rId5" Type="http://schemas.openxmlformats.org/officeDocument/2006/relationships/oleObject" Target="../embeddings/oleObject254.bin"/><Relationship Id="rId10" Type="http://schemas.openxmlformats.org/officeDocument/2006/relationships/image" Target="../media/image346.wmf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256.bin"/><Relationship Id="rId14" Type="http://schemas.openxmlformats.org/officeDocument/2006/relationships/image" Target="../media/image348.w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13" Type="http://schemas.openxmlformats.org/officeDocument/2006/relationships/oleObject" Target="../embeddings/oleObject264.bin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35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350.wmf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352.w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3" Type="http://schemas.openxmlformats.org/officeDocument/2006/relationships/oleObject" Target="../embeddings/oleObject265.bin"/><Relationship Id="rId7" Type="http://schemas.openxmlformats.org/officeDocument/2006/relationships/oleObject" Target="../embeddings/oleObject2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354.w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3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0.wmf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3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1.wmf"/><Relationship Id="rId1" Type="http://schemas.openxmlformats.org/officeDocument/2006/relationships/vmlDrawing" Target="../drawings/vmlDrawing85.vml"/><Relationship Id="rId6" Type="http://schemas.openxmlformats.org/officeDocument/2006/relationships/image" Target="../media/image356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10" Type="http://schemas.openxmlformats.org/officeDocument/2006/relationships/image" Target="../media/image358.wmf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360.wmf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w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36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8.wmf"/><Relationship Id="rId1" Type="http://schemas.openxmlformats.org/officeDocument/2006/relationships/vmlDrawing" Target="../drawings/vmlDrawing86.vml"/><Relationship Id="rId6" Type="http://schemas.openxmlformats.org/officeDocument/2006/relationships/image" Target="../media/image363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1.bin"/><Relationship Id="rId10" Type="http://schemas.openxmlformats.org/officeDocument/2006/relationships/image" Target="../media/image365.wmf"/><Relationship Id="rId4" Type="http://schemas.openxmlformats.org/officeDocument/2006/relationships/image" Target="../media/image362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367.wmf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370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37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1.w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2.wm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397.jpeg"/><Relationship Id="rId4" Type="http://schemas.openxmlformats.org/officeDocument/2006/relationships/image" Target="../media/image396.wm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4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403.wmf"/><Relationship Id="rId11" Type="http://schemas.openxmlformats.org/officeDocument/2006/relationships/oleObject" Target="../embeddings/oleObject288.bin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405.wmf"/><Relationship Id="rId4" Type="http://schemas.openxmlformats.org/officeDocument/2006/relationships/image" Target="../media/image402.wmf"/><Relationship Id="rId9" Type="http://schemas.openxmlformats.org/officeDocument/2006/relationships/oleObject" Target="../embeddings/oleObject287.bin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5.w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wmf"/><Relationship Id="rId13" Type="http://schemas.openxmlformats.org/officeDocument/2006/relationships/oleObject" Target="../embeddings/oleObject294.bin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4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411.w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90.bin"/><Relationship Id="rId10" Type="http://schemas.openxmlformats.org/officeDocument/2006/relationships/image" Target="../media/image413.wmf"/><Relationship Id="rId4" Type="http://schemas.openxmlformats.org/officeDocument/2006/relationships/image" Target="../media/image410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415.wmf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417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416.wm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420.wmf"/><Relationship Id="rId5" Type="http://schemas.openxmlformats.org/officeDocument/2006/relationships/oleObject" Target="../embeddings/oleObject299.bin"/><Relationship Id="rId4" Type="http://schemas.openxmlformats.org/officeDocument/2006/relationships/image" Target="../media/image419.wm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22.w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421.wm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wmf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425.wm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428.w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4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6.wmf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wmf"/><Relationship Id="rId3" Type="http://schemas.openxmlformats.org/officeDocument/2006/relationships/oleObject" Target="../embeddings/oleObject308.bin"/><Relationship Id="rId7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432.wmf"/><Relationship Id="rId5" Type="http://schemas.openxmlformats.org/officeDocument/2006/relationships/oleObject" Target="../embeddings/oleObject309.bin"/><Relationship Id="rId4" Type="http://schemas.openxmlformats.org/officeDocument/2006/relationships/image" Target="../media/image431.wmf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436.wmf"/><Relationship Id="rId5" Type="http://schemas.openxmlformats.org/officeDocument/2006/relationships/oleObject" Target="../embeddings/oleObject312.bin"/><Relationship Id="rId4" Type="http://schemas.openxmlformats.org/officeDocument/2006/relationships/image" Target="../media/image435.wmf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13" Type="http://schemas.openxmlformats.org/officeDocument/2006/relationships/oleObject" Target="../embeddings/oleObject318.bin"/><Relationship Id="rId3" Type="http://schemas.openxmlformats.org/officeDocument/2006/relationships/oleObject" Target="../embeddings/oleObject313.bin"/><Relationship Id="rId7" Type="http://schemas.openxmlformats.org/officeDocument/2006/relationships/oleObject" Target="../embeddings/oleObject315.bin"/><Relationship Id="rId12" Type="http://schemas.openxmlformats.org/officeDocument/2006/relationships/image" Target="../media/image435.wmf"/><Relationship Id="rId17" Type="http://schemas.openxmlformats.org/officeDocument/2006/relationships/oleObject" Target="../embeddings/oleObject3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1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438.wmf"/><Relationship Id="rId11" Type="http://schemas.openxmlformats.org/officeDocument/2006/relationships/oleObject" Target="../embeddings/oleObject317.bin"/><Relationship Id="rId5" Type="http://schemas.openxmlformats.org/officeDocument/2006/relationships/oleObject" Target="../embeddings/oleObject314.bin"/><Relationship Id="rId15" Type="http://schemas.openxmlformats.org/officeDocument/2006/relationships/oleObject" Target="../embeddings/oleObject319.bin"/><Relationship Id="rId10" Type="http://schemas.openxmlformats.org/officeDocument/2006/relationships/image" Target="../media/image440.wmf"/><Relationship Id="rId4" Type="http://schemas.openxmlformats.org/officeDocument/2006/relationships/image" Target="../media/image437.wmf"/><Relationship Id="rId9" Type="http://schemas.openxmlformats.org/officeDocument/2006/relationships/oleObject" Target="../embeddings/oleObject316.bin"/><Relationship Id="rId14" Type="http://schemas.openxmlformats.org/officeDocument/2006/relationships/image" Target="../media/image436.wmf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wmf"/><Relationship Id="rId13" Type="http://schemas.openxmlformats.org/officeDocument/2006/relationships/oleObject" Target="../embeddings/oleObject326.bin"/><Relationship Id="rId18" Type="http://schemas.openxmlformats.org/officeDocument/2006/relationships/image" Target="../media/image454.wmf"/><Relationship Id="rId3" Type="http://schemas.openxmlformats.org/officeDocument/2006/relationships/oleObject" Target="../embeddings/oleObject321.bin"/><Relationship Id="rId7" Type="http://schemas.openxmlformats.org/officeDocument/2006/relationships/oleObject" Target="../embeddings/oleObject323.bin"/><Relationship Id="rId12" Type="http://schemas.openxmlformats.org/officeDocument/2006/relationships/image" Target="../media/image451.wmf"/><Relationship Id="rId17" Type="http://schemas.openxmlformats.org/officeDocument/2006/relationships/oleObject" Target="../embeddings/oleObject3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3.w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448.wmf"/><Relationship Id="rId11" Type="http://schemas.openxmlformats.org/officeDocument/2006/relationships/oleObject" Target="../embeddings/oleObject325.bin"/><Relationship Id="rId5" Type="http://schemas.openxmlformats.org/officeDocument/2006/relationships/oleObject" Target="../embeddings/oleObject322.bin"/><Relationship Id="rId15" Type="http://schemas.openxmlformats.org/officeDocument/2006/relationships/oleObject" Target="../embeddings/oleObject327.bin"/><Relationship Id="rId10" Type="http://schemas.openxmlformats.org/officeDocument/2006/relationships/image" Target="../media/image450.wmf"/><Relationship Id="rId4" Type="http://schemas.openxmlformats.org/officeDocument/2006/relationships/image" Target="../media/image447.wmf"/><Relationship Id="rId9" Type="http://schemas.openxmlformats.org/officeDocument/2006/relationships/oleObject" Target="../embeddings/oleObject324.bin"/><Relationship Id="rId14" Type="http://schemas.openxmlformats.org/officeDocument/2006/relationships/image" Target="../media/image452.wmf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3" Type="http://schemas.openxmlformats.org/officeDocument/2006/relationships/oleObject" Target="../embeddings/oleObject329.bin"/><Relationship Id="rId7" Type="http://schemas.openxmlformats.org/officeDocument/2006/relationships/oleObject" Target="../embeddings/oleObject3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456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455.wm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7.w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0.wmf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e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wmf"/><Relationship Id="rId13" Type="http://schemas.openxmlformats.org/officeDocument/2006/relationships/oleObject" Target="../embeddings/oleObject337.bin"/><Relationship Id="rId18" Type="http://schemas.openxmlformats.org/officeDocument/2006/relationships/image" Target="../media/image485.wmf"/><Relationship Id="rId26" Type="http://schemas.openxmlformats.org/officeDocument/2006/relationships/oleObject" Target="../embeddings/oleObject344.bin"/><Relationship Id="rId3" Type="http://schemas.openxmlformats.org/officeDocument/2006/relationships/oleObject" Target="../embeddings/oleObject332.bin"/><Relationship Id="rId21" Type="http://schemas.openxmlformats.org/officeDocument/2006/relationships/oleObject" Target="../embeddings/oleObject341.bin"/><Relationship Id="rId7" Type="http://schemas.openxmlformats.org/officeDocument/2006/relationships/oleObject" Target="../embeddings/oleObject334.bin"/><Relationship Id="rId12" Type="http://schemas.openxmlformats.org/officeDocument/2006/relationships/image" Target="../media/image482.wmf"/><Relationship Id="rId17" Type="http://schemas.openxmlformats.org/officeDocument/2006/relationships/oleObject" Target="../embeddings/oleObject339.bin"/><Relationship Id="rId25" Type="http://schemas.openxmlformats.org/officeDocument/2006/relationships/oleObject" Target="../embeddings/oleObject3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4.wmf"/><Relationship Id="rId20" Type="http://schemas.openxmlformats.org/officeDocument/2006/relationships/image" Target="../media/image486.wmf"/><Relationship Id="rId29" Type="http://schemas.openxmlformats.org/officeDocument/2006/relationships/image" Target="../media/image490.w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479.wmf"/><Relationship Id="rId11" Type="http://schemas.openxmlformats.org/officeDocument/2006/relationships/oleObject" Target="../embeddings/oleObject336.bin"/><Relationship Id="rId24" Type="http://schemas.openxmlformats.org/officeDocument/2006/relationships/image" Target="../media/image488.wmf"/><Relationship Id="rId5" Type="http://schemas.openxmlformats.org/officeDocument/2006/relationships/oleObject" Target="../embeddings/oleObject333.bin"/><Relationship Id="rId15" Type="http://schemas.openxmlformats.org/officeDocument/2006/relationships/oleObject" Target="../embeddings/oleObject338.bin"/><Relationship Id="rId23" Type="http://schemas.openxmlformats.org/officeDocument/2006/relationships/oleObject" Target="../embeddings/oleObject342.bin"/><Relationship Id="rId28" Type="http://schemas.openxmlformats.org/officeDocument/2006/relationships/oleObject" Target="../embeddings/oleObject345.bin"/><Relationship Id="rId10" Type="http://schemas.openxmlformats.org/officeDocument/2006/relationships/image" Target="../media/image481.wmf"/><Relationship Id="rId19" Type="http://schemas.openxmlformats.org/officeDocument/2006/relationships/oleObject" Target="../embeddings/oleObject340.bin"/><Relationship Id="rId4" Type="http://schemas.openxmlformats.org/officeDocument/2006/relationships/image" Target="../media/image478.wmf"/><Relationship Id="rId9" Type="http://schemas.openxmlformats.org/officeDocument/2006/relationships/oleObject" Target="../embeddings/oleObject335.bin"/><Relationship Id="rId14" Type="http://schemas.openxmlformats.org/officeDocument/2006/relationships/image" Target="../media/image483.wmf"/><Relationship Id="rId22" Type="http://schemas.openxmlformats.org/officeDocument/2006/relationships/image" Target="../media/image487.wmf"/><Relationship Id="rId27" Type="http://schemas.openxmlformats.org/officeDocument/2006/relationships/image" Target="../media/image489.wmf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2.bin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495.jpe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497.wmf"/><Relationship Id="rId5" Type="http://schemas.openxmlformats.org/officeDocument/2006/relationships/oleObject" Target="../embeddings/oleObject347.bin"/><Relationship Id="rId4" Type="http://schemas.openxmlformats.org/officeDocument/2006/relationships/image" Target="../media/image496.wmf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498.wmf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500.wmf"/><Relationship Id="rId5" Type="http://schemas.openxmlformats.org/officeDocument/2006/relationships/oleObject" Target="../embeddings/oleObject350.bin"/><Relationship Id="rId4" Type="http://schemas.openxmlformats.org/officeDocument/2006/relationships/image" Target="../media/image499.wm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13" Type="http://schemas.openxmlformats.org/officeDocument/2006/relationships/oleObject" Target="../embeddings/oleObject356.bin"/><Relationship Id="rId3" Type="http://schemas.openxmlformats.org/officeDocument/2006/relationships/oleObject" Target="../embeddings/oleObject351.bin"/><Relationship Id="rId7" Type="http://schemas.openxmlformats.org/officeDocument/2006/relationships/oleObject" Target="../embeddings/oleObject353.bin"/><Relationship Id="rId12" Type="http://schemas.openxmlformats.org/officeDocument/2006/relationships/image" Target="../media/image50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502.wmf"/><Relationship Id="rId11" Type="http://schemas.openxmlformats.org/officeDocument/2006/relationships/oleObject" Target="../embeddings/oleObject355.bin"/><Relationship Id="rId5" Type="http://schemas.openxmlformats.org/officeDocument/2006/relationships/oleObject" Target="../embeddings/oleObject352.bin"/><Relationship Id="rId10" Type="http://schemas.openxmlformats.org/officeDocument/2006/relationships/image" Target="../media/image504.wmf"/><Relationship Id="rId4" Type="http://schemas.openxmlformats.org/officeDocument/2006/relationships/image" Target="../media/image501.wmf"/><Relationship Id="rId9" Type="http://schemas.openxmlformats.org/officeDocument/2006/relationships/oleObject" Target="../embeddings/oleObject354.bin"/><Relationship Id="rId14" Type="http://schemas.openxmlformats.org/officeDocument/2006/relationships/image" Target="../media/image506.wm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507.wmf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50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54.bin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510.wmf"/><Relationship Id="rId5" Type="http://schemas.openxmlformats.org/officeDocument/2006/relationships/oleObject" Target="../embeddings/oleObject360.bin"/><Relationship Id="rId4" Type="http://schemas.openxmlformats.org/officeDocument/2006/relationships/image" Target="../media/image509.wm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wmf"/><Relationship Id="rId3" Type="http://schemas.openxmlformats.org/officeDocument/2006/relationships/oleObject" Target="../embeddings/oleObject361.bin"/><Relationship Id="rId7" Type="http://schemas.openxmlformats.org/officeDocument/2006/relationships/oleObject" Target="../embeddings/oleObject36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425.wmf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1.vml"/><Relationship Id="rId4" Type="http://schemas.openxmlformats.org/officeDocument/2006/relationships/image" Target="../media/image428.wmf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366.bin"/><Relationship Id="rId4" Type="http://schemas.openxmlformats.org/officeDocument/2006/relationships/image" Target="../media/image429.wmf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431.w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511.wmf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13" Type="http://schemas.openxmlformats.org/officeDocument/2006/relationships/oleObject" Target="../embeddings/oleObject375.bin"/><Relationship Id="rId3" Type="http://schemas.openxmlformats.org/officeDocument/2006/relationships/oleObject" Target="../embeddings/oleObject370.bin"/><Relationship Id="rId7" Type="http://schemas.openxmlformats.org/officeDocument/2006/relationships/oleObject" Target="../embeddings/oleObject372.bin"/><Relationship Id="rId12" Type="http://schemas.openxmlformats.org/officeDocument/2006/relationships/image" Target="../media/image435.wmf"/><Relationship Id="rId17" Type="http://schemas.openxmlformats.org/officeDocument/2006/relationships/oleObject" Target="../embeddings/oleObject377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41.wmf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438.wmf"/><Relationship Id="rId11" Type="http://schemas.openxmlformats.org/officeDocument/2006/relationships/oleObject" Target="../embeddings/oleObject374.bin"/><Relationship Id="rId5" Type="http://schemas.openxmlformats.org/officeDocument/2006/relationships/oleObject" Target="../embeddings/oleObject371.bin"/><Relationship Id="rId15" Type="http://schemas.openxmlformats.org/officeDocument/2006/relationships/oleObject" Target="../embeddings/oleObject376.bin"/><Relationship Id="rId10" Type="http://schemas.openxmlformats.org/officeDocument/2006/relationships/image" Target="../media/image440.wmf"/><Relationship Id="rId4" Type="http://schemas.openxmlformats.org/officeDocument/2006/relationships/image" Target="../media/image437.wmf"/><Relationship Id="rId9" Type="http://schemas.openxmlformats.org/officeDocument/2006/relationships/oleObject" Target="../embeddings/oleObject373.bin"/><Relationship Id="rId14" Type="http://schemas.openxmlformats.org/officeDocument/2006/relationships/image" Target="../media/image436.wmf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wmf"/><Relationship Id="rId3" Type="http://schemas.openxmlformats.org/officeDocument/2006/relationships/image" Target="../media/image513.png"/><Relationship Id="rId7" Type="http://schemas.openxmlformats.org/officeDocument/2006/relationships/oleObject" Target="../embeddings/oleObject37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516.jpeg"/><Relationship Id="rId5" Type="http://schemas.openxmlformats.org/officeDocument/2006/relationships/image" Target="../media/image515.jpeg"/><Relationship Id="rId4" Type="http://schemas.openxmlformats.org/officeDocument/2006/relationships/image" Target="../media/image514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3" Type="http://schemas.openxmlformats.org/officeDocument/2006/relationships/oleObject" Target="../embeddings/oleObject379.bin"/><Relationship Id="rId7" Type="http://schemas.openxmlformats.org/officeDocument/2006/relationships/image" Target="../media/image516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518.wmf"/><Relationship Id="rId5" Type="http://schemas.openxmlformats.org/officeDocument/2006/relationships/oleObject" Target="../embeddings/oleObject380.bin"/><Relationship Id="rId4" Type="http://schemas.openxmlformats.org/officeDocument/2006/relationships/image" Target="../media/image517.wmf"/><Relationship Id="rId9" Type="http://schemas.openxmlformats.org/officeDocument/2006/relationships/image" Target="../media/image51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55.bin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wmf"/><Relationship Id="rId3" Type="http://schemas.openxmlformats.org/officeDocument/2006/relationships/oleObject" Target="../embeddings/oleObject382.bin"/><Relationship Id="rId7" Type="http://schemas.openxmlformats.org/officeDocument/2006/relationships/oleObject" Target="../embeddings/oleObject38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521.wmf"/><Relationship Id="rId5" Type="http://schemas.openxmlformats.org/officeDocument/2006/relationships/oleObject" Target="../embeddings/oleObject383.bin"/><Relationship Id="rId10" Type="http://schemas.openxmlformats.org/officeDocument/2006/relationships/image" Target="../media/image523.wmf"/><Relationship Id="rId4" Type="http://schemas.openxmlformats.org/officeDocument/2006/relationships/image" Target="../media/image520.wmf"/><Relationship Id="rId9" Type="http://schemas.openxmlformats.org/officeDocument/2006/relationships/oleObject" Target="../embeddings/oleObject385.bin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524.wmf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526.wmf"/><Relationship Id="rId5" Type="http://schemas.openxmlformats.org/officeDocument/2006/relationships/oleObject" Target="../embeddings/oleObject388.bin"/><Relationship Id="rId4" Type="http://schemas.openxmlformats.org/officeDocument/2006/relationships/image" Target="../media/image525.wmf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jpeg"/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529.wmf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528.wmf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53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85.wmf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393.bin"/><Relationship Id="rId4" Type="http://schemas.openxmlformats.org/officeDocument/2006/relationships/image" Target="../media/image531.wmf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wmf"/><Relationship Id="rId13" Type="http://schemas.openxmlformats.org/officeDocument/2006/relationships/oleObject" Target="../embeddings/oleObject399.bin"/><Relationship Id="rId3" Type="http://schemas.openxmlformats.org/officeDocument/2006/relationships/oleObject" Target="../embeddings/oleObject394.bin"/><Relationship Id="rId7" Type="http://schemas.openxmlformats.org/officeDocument/2006/relationships/oleObject" Target="../embeddings/oleObject396.bin"/><Relationship Id="rId12" Type="http://schemas.openxmlformats.org/officeDocument/2006/relationships/image" Target="../media/image435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41.wmf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534.wmf"/><Relationship Id="rId11" Type="http://schemas.openxmlformats.org/officeDocument/2006/relationships/oleObject" Target="../embeddings/oleObject398.bin"/><Relationship Id="rId5" Type="http://schemas.openxmlformats.org/officeDocument/2006/relationships/oleObject" Target="../embeddings/oleObject395.bin"/><Relationship Id="rId15" Type="http://schemas.openxmlformats.org/officeDocument/2006/relationships/oleObject" Target="../embeddings/oleObject400.bin"/><Relationship Id="rId10" Type="http://schemas.openxmlformats.org/officeDocument/2006/relationships/image" Target="../media/image536.wmf"/><Relationship Id="rId4" Type="http://schemas.openxmlformats.org/officeDocument/2006/relationships/image" Target="../media/image533.wmf"/><Relationship Id="rId9" Type="http://schemas.openxmlformats.org/officeDocument/2006/relationships/oleObject" Target="../embeddings/oleObject397.bin"/><Relationship Id="rId14" Type="http://schemas.openxmlformats.org/officeDocument/2006/relationships/image" Target="../media/image436.w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537.wmf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5.vml"/><Relationship Id="rId4" Type="http://schemas.openxmlformats.org/officeDocument/2006/relationships/image" Target="../media/image538.wmf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91.wmf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3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539.wmf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4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540.wmf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5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541.wmf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542.wmf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7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543.wmf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544.wmf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9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545.wmf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0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546.wmf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54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image" Target="../media/image93.wmf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548.wmf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wmf"/><Relationship Id="rId3" Type="http://schemas.openxmlformats.org/officeDocument/2006/relationships/oleObject" Target="../embeddings/oleObject413.bin"/><Relationship Id="rId7" Type="http://schemas.openxmlformats.org/officeDocument/2006/relationships/oleObject" Target="../embeddings/oleObject41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36.vml"/><Relationship Id="rId6" Type="http://schemas.openxmlformats.org/officeDocument/2006/relationships/image" Target="../media/image550.wmf"/><Relationship Id="rId5" Type="http://schemas.openxmlformats.org/officeDocument/2006/relationships/oleObject" Target="../embeddings/oleObject414.bin"/><Relationship Id="rId4" Type="http://schemas.openxmlformats.org/officeDocument/2006/relationships/image" Target="../media/image549.wmf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37.vml"/><Relationship Id="rId4" Type="http://schemas.openxmlformats.org/officeDocument/2006/relationships/image" Target="../media/image552.wmf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95.wmf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wmf"/><Relationship Id="rId3" Type="http://schemas.openxmlformats.org/officeDocument/2006/relationships/oleObject" Target="../embeddings/oleObject417.bin"/><Relationship Id="rId7" Type="http://schemas.openxmlformats.org/officeDocument/2006/relationships/oleObject" Target="../embeddings/oleObject41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38.vml"/><Relationship Id="rId6" Type="http://schemas.openxmlformats.org/officeDocument/2006/relationships/image" Target="../media/image554.wmf"/><Relationship Id="rId5" Type="http://schemas.openxmlformats.org/officeDocument/2006/relationships/oleObject" Target="../embeddings/oleObject418.bin"/><Relationship Id="rId4" Type="http://schemas.openxmlformats.org/officeDocument/2006/relationships/image" Target="../media/image553.wmf"/></Relationships>
</file>

<file path=ppt/slides/_rels/slide3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wmf"/><Relationship Id="rId3" Type="http://schemas.openxmlformats.org/officeDocument/2006/relationships/oleObject" Target="../embeddings/oleObject420.bin"/><Relationship Id="rId7" Type="http://schemas.openxmlformats.org/officeDocument/2006/relationships/oleObject" Target="../embeddings/oleObject42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39.vml"/><Relationship Id="rId6" Type="http://schemas.openxmlformats.org/officeDocument/2006/relationships/image" Target="../media/image557.wmf"/><Relationship Id="rId5" Type="http://schemas.openxmlformats.org/officeDocument/2006/relationships/oleObject" Target="../embeddings/oleObject421.bin"/><Relationship Id="rId4" Type="http://schemas.openxmlformats.org/officeDocument/2006/relationships/image" Target="../media/image556.wmf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40.vml"/><Relationship Id="rId6" Type="http://schemas.openxmlformats.org/officeDocument/2006/relationships/image" Target="../media/image560.wmf"/><Relationship Id="rId5" Type="http://schemas.openxmlformats.org/officeDocument/2006/relationships/oleObject" Target="../embeddings/oleObject424.bin"/><Relationship Id="rId4" Type="http://schemas.openxmlformats.org/officeDocument/2006/relationships/image" Target="../media/image559.wmf"/></Relationships>
</file>

<file path=ppt/slides/_rels/slide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wmf"/><Relationship Id="rId3" Type="http://schemas.openxmlformats.org/officeDocument/2006/relationships/oleObject" Target="../embeddings/oleObject425.bin"/><Relationship Id="rId7" Type="http://schemas.openxmlformats.org/officeDocument/2006/relationships/oleObject" Target="../embeddings/oleObject42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41.vml"/><Relationship Id="rId6" Type="http://schemas.openxmlformats.org/officeDocument/2006/relationships/image" Target="../media/image562.wmf"/><Relationship Id="rId5" Type="http://schemas.openxmlformats.org/officeDocument/2006/relationships/oleObject" Target="../embeddings/oleObject426.bin"/><Relationship Id="rId4" Type="http://schemas.openxmlformats.org/officeDocument/2006/relationships/image" Target="../media/image561.wmf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564.wmf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wmf"/><Relationship Id="rId3" Type="http://schemas.openxmlformats.org/officeDocument/2006/relationships/oleObject" Target="../embeddings/oleObject429.bin"/><Relationship Id="rId7" Type="http://schemas.openxmlformats.org/officeDocument/2006/relationships/oleObject" Target="../embeddings/oleObject43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3.vml"/><Relationship Id="rId6" Type="http://schemas.openxmlformats.org/officeDocument/2006/relationships/image" Target="../media/image566.wmf"/><Relationship Id="rId5" Type="http://schemas.openxmlformats.org/officeDocument/2006/relationships/oleObject" Target="../embeddings/oleObject430.bin"/><Relationship Id="rId4" Type="http://schemas.openxmlformats.org/officeDocument/2006/relationships/image" Target="../media/image565.wmf"/><Relationship Id="rId9" Type="http://schemas.openxmlformats.org/officeDocument/2006/relationships/image" Target="../media/image568.png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79.bin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569.emf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0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0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1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2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2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30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32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3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4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4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50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2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5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5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134.bin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9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156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5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5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61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4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7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7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75.png"/><Relationship Id="rId4" Type="http://schemas.openxmlformats.org/officeDocument/2006/relationships/image" Target="../media/image17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7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9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81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8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8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8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8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55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91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5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Transformadas de Laplace</a:t>
            </a:r>
            <a:endParaRPr lang="pt-BR" smtClean="0"/>
          </a:p>
        </p:txBody>
      </p:sp>
      <p:sp>
        <p:nvSpPr>
          <p:cNvPr id="13926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cap.3</a:t>
            </a: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de f(t) = e</a:t>
            </a:r>
            <a:r>
              <a:rPr lang="pt-BR" baseline="30000" smtClean="0"/>
              <a:t>-t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887437"/>
              </p:ext>
            </p:extLst>
          </p:nvPr>
        </p:nvGraphicFramePr>
        <p:xfrm>
          <a:off x="2289274" y="1578503"/>
          <a:ext cx="46799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Equação" r:id="rId3" imgW="1777680" imgH="330120" progId="Equation.3">
                  <p:embed/>
                </p:oleObj>
              </mc:Choice>
              <mc:Fallback>
                <p:oleObj name="Equação" r:id="rId3" imgW="1777680" imgH="3301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274" y="1578503"/>
                        <a:ext cx="46799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280510"/>
              </p:ext>
            </p:extLst>
          </p:nvPr>
        </p:nvGraphicFramePr>
        <p:xfrm>
          <a:off x="2371834" y="2688183"/>
          <a:ext cx="37115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" name="Equação" r:id="rId5" imgW="1409400" imgH="419040" progId="Equation.3">
                  <p:embed/>
                </p:oleObj>
              </mc:Choice>
              <mc:Fallback>
                <p:oleObj name="Equação" r:id="rId5" imgW="140940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834" y="2688183"/>
                        <a:ext cx="37115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648533"/>
              </p:ext>
            </p:extLst>
          </p:nvPr>
        </p:nvGraphicFramePr>
        <p:xfrm>
          <a:off x="2409924" y="4199483"/>
          <a:ext cx="27400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" name="Equação" r:id="rId7" imgW="1041120" imgH="419040" progId="Equation.3">
                  <p:embed/>
                </p:oleObj>
              </mc:Choice>
              <mc:Fallback>
                <p:oleObj name="Equação" r:id="rId7" imgW="104112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924" y="4199483"/>
                        <a:ext cx="274002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 produzir um gráfico com animação:</a:t>
            </a:r>
          </a:p>
        </p:txBody>
      </p:sp>
      <p:sp>
        <p:nvSpPr>
          <p:cNvPr id="87044" name="Espaço Reservado para Conteúdo 2"/>
          <p:cNvSpPr>
            <a:spLocks noGrp="1"/>
          </p:cNvSpPr>
          <p:nvPr>
            <p:ph idx="1"/>
          </p:nvPr>
        </p:nvSpPr>
        <p:spPr>
          <a:xfrm>
            <a:off x="128591" y="1052521"/>
            <a:ext cx="9505950" cy="5381625"/>
          </a:xfrm>
        </p:spPr>
        <p:txBody>
          <a:bodyPr/>
          <a:lstStyle/>
          <a:p>
            <a:r>
              <a:rPr lang="en-US" smtClean="0"/>
              <a:t>No wxMaxima :</a:t>
            </a:r>
          </a:p>
          <a:p>
            <a:pPr lvl="1"/>
            <a:r>
              <a:rPr lang="en-US" smtClean="0"/>
              <a:t>with_slider(n,makelist(n,n,1,10),                        						[t,v(n,t)],                        						[t,0,1],                        						[y,-0.2,1.1],                        						[legend,""]);</a:t>
            </a:r>
          </a:p>
          <a:p>
            <a:pPr lvl="1"/>
            <a:endParaRPr lang="en-US" smtClean="0"/>
          </a:p>
        </p:txBody>
      </p:sp>
      <p:graphicFrame>
        <p:nvGraphicFramePr>
          <p:cNvPr id="87042" name="Object 3"/>
          <p:cNvGraphicFramePr>
            <a:graphicFrameLocks noChangeAspect="1"/>
          </p:cNvGraphicFramePr>
          <p:nvPr/>
        </p:nvGraphicFramePr>
        <p:xfrm>
          <a:off x="6931025" y="981075"/>
          <a:ext cx="28463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Equação" r:id="rId3" imgW="1422360" imgH="431640" progId="Equation.3">
                  <p:embed/>
                </p:oleObj>
              </mc:Choice>
              <mc:Fallback>
                <p:oleObj name="Equação" r:id="rId3" imgW="1422360" imgH="431640" progId="Equation.3">
                  <p:embed/>
                  <p:pic>
                    <p:nvPicPr>
                      <p:cNvPr id="870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981075"/>
                        <a:ext cx="28463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0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16_04a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8" y="1628776"/>
            <a:ext cx="6840537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39" name="Título 2"/>
          <p:cNvSpPr>
            <a:spLocks noGrp="1"/>
          </p:cNvSpPr>
          <p:nvPr>
            <p:ph type="title"/>
          </p:nvPr>
        </p:nvSpPr>
        <p:spPr>
          <a:xfrm>
            <a:off x="271469" y="519113"/>
            <a:ext cx="9363075" cy="533400"/>
          </a:xfrm>
        </p:spPr>
        <p:txBody>
          <a:bodyPr/>
          <a:lstStyle/>
          <a:p>
            <a:r>
              <a:rPr lang="en-US" smtClean="0"/>
              <a:t>Exercícios 1a, 1b, 1c: Calcular a série de Fourier das funções a seguir : onda quad., triangular e trem de pulsos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454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16896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Inicialização</a:t>
            </a:r>
          </a:p>
          <a:p>
            <a:pPr lvl="2"/>
            <a:r>
              <a:rPr lang="de-DE" smtClean="0"/>
              <a:t>kill(all);declare(k,integer);w0[T]:=2*%pi/T;</a:t>
            </a:r>
            <a:endParaRPr lang="en-US" smtClean="0"/>
          </a:p>
          <a:p>
            <a:pPr lvl="1"/>
            <a:r>
              <a:rPr lang="en-US" smtClean="0"/>
              <a:t>Cálculo de a0 (Resposta a0=0)</a:t>
            </a:r>
          </a:p>
          <a:p>
            <a:pPr lvl="2"/>
            <a:r>
              <a:rPr lang="en-US" smtClean="0"/>
              <a:t>1/T*(integrate(Vm,t,0,T/2)+integrate(-Vm,t,T/2,T));</a:t>
            </a:r>
          </a:p>
          <a:p>
            <a:pPr lvl="1"/>
            <a:r>
              <a:rPr lang="en-US" smtClean="0"/>
              <a:t>Cálculo de ak (Resposta ak=0)</a:t>
            </a:r>
          </a:p>
          <a:p>
            <a:pPr lvl="2"/>
            <a:r>
              <a:rPr lang="en-US" smtClean="0"/>
              <a:t>2/T*(integrate(Vm*cos(w0[T]*k*t),t,0,T/2)+		 	 	 integrate(-Vm*cos(w0[T]*k*t),t,T/2,T));</a:t>
            </a:r>
          </a:p>
        </p:txBody>
      </p:sp>
    </p:spTree>
    <p:extLst>
      <p:ext uri="{BB962C8B-B14F-4D97-AF65-F5344CB8AC3E}">
        <p14:creationId xmlns:p14="http://schemas.microsoft.com/office/powerpoint/2010/main" val="13975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8806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Cálculo de bk -&gt; </a:t>
            </a:r>
          </a:p>
          <a:p>
            <a:pPr lvl="2"/>
            <a:r>
              <a:rPr lang="de-DE" smtClean="0"/>
              <a:t>2/T*(integrate(Vm*sin(w0[T]*k*t),t,0,T/2)+		 	 	 integrate(-Vm*sin(w0[T]*k*t),t,T/2,T));</a:t>
            </a:r>
          </a:p>
          <a:p>
            <a:pPr lvl="2"/>
            <a:r>
              <a:rPr lang="de-DE" smtClean="0"/>
              <a:t>ratsimp(%)</a:t>
            </a:r>
          </a:p>
          <a:p>
            <a:pPr lvl="2"/>
            <a:endParaRPr lang="de-DE" smtClean="0"/>
          </a:p>
          <a:p>
            <a:pPr lvl="2"/>
            <a:endParaRPr lang="de-DE" smtClean="0"/>
          </a:p>
          <a:p>
            <a:pPr lvl="2"/>
            <a:r>
              <a:rPr lang="de-DE" smtClean="0"/>
              <a:t>Para k=par, bk=0</a:t>
            </a:r>
          </a:p>
          <a:p>
            <a:pPr lvl="2"/>
            <a:r>
              <a:rPr lang="de-DE" smtClean="0"/>
              <a:t>Para k=ímpar, bk=4Vm/(pi.k)</a:t>
            </a:r>
          </a:p>
          <a:p>
            <a:pPr lvl="2"/>
            <a:r>
              <a:rPr lang="de-DE" smtClean="0"/>
              <a:t>Fazendo k variar de 1 a kf, bk fica com a expressão :</a:t>
            </a:r>
          </a:p>
          <a:p>
            <a:pPr lvl="2"/>
            <a:r>
              <a:rPr lang="de-DE" smtClean="0"/>
              <a:t>b[k,Vm]:=4*Vm/(%pi*(2*k-1))</a:t>
            </a:r>
          </a:p>
          <a:p>
            <a:pPr lvl="1">
              <a:buFontTx/>
              <a:buNone/>
            </a:pPr>
            <a:endParaRPr lang="en-US" smtClean="0"/>
          </a:p>
        </p:txBody>
      </p:sp>
      <p:pic>
        <p:nvPicPr>
          <p:cNvPr id="880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3068638"/>
            <a:ext cx="1816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703388" y="5638800"/>
          <a:ext cx="26019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Equação" r:id="rId4" imgW="1257120" imgH="393480" progId="Equation.3">
                  <p:embed/>
                </p:oleObj>
              </mc:Choice>
              <mc:Fallback>
                <p:oleObj name="Equação" r:id="rId4" imgW="1257120" imgH="393480" progId="Equation.3">
                  <p:embed/>
                  <p:pic>
                    <p:nvPicPr>
                      <p:cNvPr id="88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5638800"/>
                        <a:ext cx="26019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4"/>
          <p:cNvGraphicFramePr>
            <a:graphicFrameLocks noChangeAspect="1"/>
          </p:cNvGraphicFramePr>
          <p:nvPr/>
        </p:nvGraphicFramePr>
        <p:xfrm>
          <a:off x="4745038" y="5586431"/>
          <a:ext cx="32321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Equação" r:id="rId6" imgW="1562040" imgH="419040" progId="Equation.3">
                  <p:embed/>
                </p:oleObj>
              </mc:Choice>
              <mc:Fallback>
                <p:oleObj name="Equação" r:id="rId6" imgW="1562040" imgH="419040" progId="Equation.3">
                  <p:embed/>
                  <p:pic>
                    <p:nvPicPr>
                      <p:cNvPr id="880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586431"/>
                        <a:ext cx="32321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8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169987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Gráfico de v(t)</a:t>
            </a:r>
          </a:p>
          <a:p>
            <a:pPr lvl="2"/>
            <a:r>
              <a:rPr lang="de-DE" smtClean="0"/>
              <a:t>b[k,Vm]:=4*Vm/(%pi*(2*k-1))</a:t>
            </a:r>
          </a:p>
          <a:p>
            <a:pPr lvl="2"/>
            <a:r>
              <a:rPr lang="de-DE" smtClean="0"/>
              <a:t>v[kf,Vm,T,t]:=sum(b[k,Vm]*sin(w0[T]*(2*k-1)*t),k,1,kf)</a:t>
            </a:r>
          </a:p>
          <a:p>
            <a:pPr lvl="2"/>
            <a:r>
              <a:rPr lang="de-DE" smtClean="0"/>
              <a:t>with_slider(n,makelist(n,n,1,25),            						[v[n,1,1,t]],		            					[t,-2,2]);</a:t>
            </a:r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95605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2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1b: Onda Triangular</a:t>
            </a:r>
          </a:p>
        </p:txBody>
      </p:sp>
      <p:sp>
        <p:nvSpPr>
          <p:cNvPr id="171011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Fazer em aula</a:t>
            </a:r>
          </a:p>
        </p:txBody>
      </p:sp>
    </p:spTree>
    <p:extLst>
      <p:ext uri="{BB962C8B-B14F-4D97-AF65-F5344CB8AC3E}">
        <p14:creationId xmlns:p14="http://schemas.microsoft.com/office/powerpoint/2010/main" val="39656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6712"/>
            <a:ext cx="9340850" cy="5381625"/>
          </a:xfrm>
        </p:spPr>
        <p:txBody>
          <a:bodyPr/>
          <a:lstStyle/>
          <a:p>
            <a:pPr lvl="1"/>
            <a:r>
              <a:rPr lang="en-US" dirty="0" smtClean="0"/>
              <a:t>&gt;&gt;kill(all</a:t>
            </a:r>
            <a:r>
              <a:rPr lang="en-US" dirty="0"/>
              <a:t>);declare(</a:t>
            </a:r>
            <a:r>
              <a:rPr lang="en-US" dirty="0" err="1"/>
              <a:t>k,integer</a:t>
            </a:r>
            <a:r>
              <a:rPr lang="en-US" dirty="0"/>
              <a:t>);w0[T]:=2*%pi/T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a0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1/T*(integrate(Vm,t,0,T/2)+integrate(-</a:t>
            </a:r>
            <a:r>
              <a:rPr lang="en-US" dirty="0" err="1"/>
              <a:t>Vm,t,T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ak</a:t>
            </a:r>
            <a:endParaRPr lang="en-US" dirty="0" smtClean="0"/>
          </a:p>
          <a:p>
            <a:pPr lvl="1"/>
            <a:r>
              <a:rPr lang="en-US" dirty="0" smtClean="0"/>
              <a:t>&gt;&gt;2/T</a:t>
            </a:r>
            <a:r>
              <a:rPr lang="en-US" dirty="0"/>
              <a:t>*(integrate(</a:t>
            </a:r>
            <a:r>
              <a:rPr lang="en-US" dirty="0" err="1"/>
              <a:t>Vm</a:t>
            </a:r>
            <a:r>
              <a:rPr lang="en-US" dirty="0"/>
              <a:t>*</a:t>
            </a:r>
            <a:r>
              <a:rPr lang="en-US" dirty="0" err="1"/>
              <a:t>cos</a:t>
            </a:r>
            <a:r>
              <a:rPr lang="en-US" dirty="0"/>
              <a:t>(w0[T]*k*t),t,0,T/2)+integrate(-</a:t>
            </a:r>
            <a:r>
              <a:rPr lang="en-US" dirty="0" err="1"/>
              <a:t>Vm</a:t>
            </a:r>
            <a:r>
              <a:rPr lang="en-US" dirty="0"/>
              <a:t>*</a:t>
            </a:r>
            <a:r>
              <a:rPr lang="en-US" dirty="0" err="1"/>
              <a:t>cos</a:t>
            </a:r>
            <a:r>
              <a:rPr lang="en-US" dirty="0"/>
              <a:t>(w0[T]*k*t),</a:t>
            </a:r>
            <a:r>
              <a:rPr lang="en-US" dirty="0" err="1"/>
              <a:t>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bk</a:t>
            </a:r>
            <a:endParaRPr lang="en-US" dirty="0" smtClean="0"/>
          </a:p>
          <a:p>
            <a:pPr lvl="1"/>
            <a:r>
              <a:rPr lang="en-US" dirty="0" smtClean="0"/>
              <a:t>&gt;&gt;2/T</a:t>
            </a:r>
            <a:r>
              <a:rPr lang="en-US" dirty="0"/>
              <a:t>*(integrate(</a:t>
            </a:r>
            <a:r>
              <a:rPr lang="en-US" dirty="0" err="1"/>
              <a:t>Vm</a:t>
            </a:r>
            <a:r>
              <a:rPr lang="en-US" dirty="0"/>
              <a:t>*sin(w0[T]*k*t),t,0,T/2)+integrate(-</a:t>
            </a:r>
            <a:r>
              <a:rPr lang="en-US" dirty="0" err="1"/>
              <a:t>Vm</a:t>
            </a:r>
            <a:r>
              <a:rPr lang="en-US" dirty="0"/>
              <a:t>*sin(w0[T]*k*t),</a:t>
            </a:r>
            <a:r>
              <a:rPr lang="en-US" dirty="0" err="1"/>
              <a:t>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ratsimp</a:t>
            </a:r>
            <a:r>
              <a:rPr lang="en-US" dirty="0" smtClean="0"/>
              <a:t>(%);</a:t>
            </a:r>
          </a:p>
        </p:txBody>
      </p:sp>
    </p:spTree>
    <p:extLst>
      <p:ext uri="{BB962C8B-B14F-4D97-AF65-F5344CB8AC3E}">
        <p14:creationId xmlns:p14="http://schemas.microsoft.com/office/powerpoint/2010/main" val="18549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dirty="0"/>
              <a:t>Para k par </a:t>
            </a:r>
            <a:r>
              <a:rPr lang="en-US" dirty="0" err="1"/>
              <a:t>bk</a:t>
            </a:r>
            <a:r>
              <a:rPr lang="en-US" dirty="0"/>
              <a:t>=0 </a:t>
            </a:r>
            <a:r>
              <a:rPr lang="en-US" dirty="0" err="1"/>
              <a:t>pois</a:t>
            </a:r>
            <a:r>
              <a:rPr lang="en-US" dirty="0"/>
              <a:t> 2(-1)^k-2 = </a:t>
            </a:r>
            <a:r>
              <a:rPr lang="en-US" dirty="0" smtClean="0"/>
              <a:t>0</a:t>
            </a:r>
          </a:p>
          <a:p>
            <a:r>
              <a:rPr lang="en-US" dirty="0" smtClean="0"/>
              <a:t>Para </a:t>
            </a:r>
            <a:r>
              <a:rPr lang="en-US" dirty="0"/>
              <a:t>k </a:t>
            </a:r>
            <a:r>
              <a:rPr lang="en-US" dirty="0" err="1"/>
              <a:t>impar</a:t>
            </a:r>
            <a:r>
              <a:rPr lang="en-US" dirty="0"/>
              <a:t> </a:t>
            </a:r>
            <a:r>
              <a:rPr lang="en-US" dirty="0" err="1"/>
              <a:t>bk</a:t>
            </a:r>
            <a:r>
              <a:rPr lang="en-US" dirty="0"/>
              <a:t> é </a:t>
            </a:r>
            <a:r>
              <a:rPr lang="en-US" dirty="0" err="1"/>
              <a:t>multiplicado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b[</a:t>
            </a:r>
            <a:r>
              <a:rPr lang="en-US" dirty="0" err="1"/>
              <a:t>k,Vm</a:t>
            </a:r>
            <a:r>
              <a:rPr lang="en-US" dirty="0"/>
              <a:t>]:=(4*</a:t>
            </a:r>
            <a:r>
              <a:rPr lang="en-US" dirty="0" err="1"/>
              <a:t>Vm</a:t>
            </a:r>
            <a:r>
              <a:rPr lang="en-US" dirty="0"/>
              <a:t>)/(%pi*(2*k-1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v[</a:t>
            </a:r>
            <a:r>
              <a:rPr lang="en-US" dirty="0" err="1"/>
              <a:t>kf,Vm,T,t</a:t>
            </a:r>
            <a:r>
              <a:rPr lang="en-US" dirty="0"/>
              <a:t>]:=(sum(b[</a:t>
            </a:r>
            <a:r>
              <a:rPr lang="en-US" dirty="0" err="1"/>
              <a:t>k,Vm</a:t>
            </a:r>
            <a:r>
              <a:rPr lang="en-US" dirty="0"/>
              <a:t>]*sin(w0[T]*(2*k-1)*t),k,1,kf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with_slider</a:t>
            </a:r>
            <a:r>
              <a:rPr lang="en-US" dirty="0"/>
              <a:t>(</a:t>
            </a:r>
            <a:r>
              <a:rPr lang="en-US" dirty="0" err="1"/>
              <a:t>n,makelist</a:t>
            </a:r>
            <a:r>
              <a:rPr lang="en-US" dirty="0"/>
              <a:t>(n,n,1,25</a:t>
            </a:r>
            <a:r>
              <a:rPr lang="en-US" dirty="0" smtClean="0"/>
              <a:t>),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      [</a:t>
            </a:r>
            <a:r>
              <a:rPr lang="en-US" dirty="0"/>
              <a:t>v[n,1,1,t</a:t>
            </a:r>
            <a:r>
              <a:rPr lang="en-US" dirty="0" smtClean="0"/>
              <a:t>]],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                </a:t>
            </a:r>
            <a:r>
              <a:rPr lang="en-US" dirty="0"/>
              <a:t>[t,-2,2</a:t>
            </a:r>
            <a:r>
              <a:rPr lang="en-US" dirty="0" smtClean="0"/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9188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pPr lvl="1"/>
            <a:r>
              <a:rPr lang="en-US" dirty="0" smtClean="0"/>
              <a:t>&gt;&gt; </a:t>
            </a:r>
            <a:r>
              <a:rPr lang="en-US" dirty="0"/>
              <a:t>kill(all);load(draw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bk</a:t>
            </a:r>
            <a:r>
              <a:rPr lang="en-US" dirty="0"/>
              <a:t>[</a:t>
            </a:r>
            <a:r>
              <a:rPr lang="en-US" dirty="0" err="1"/>
              <a:t>k,Vm</a:t>
            </a:r>
            <a:r>
              <a:rPr lang="en-US" dirty="0"/>
              <a:t>]:=-((2*(-1)^k-2)*</a:t>
            </a:r>
            <a:r>
              <a:rPr lang="en-US" dirty="0" err="1"/>
              <a:t>Vm</a:t>
            </a:r>
            <a:r>
              <a:rPr lang="en-US" dirty="0"/>
              <a:t>)/(%pi*k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bpts</a:t>
            </a:r>
            <a:r>
              <a:rPr lang="en-US" dirty="0"/>
              <a:t>[</a:t>
            </a:r>
            <a:r>
              <a:rPr lang="en-US" dirty="0" err="1"/>
              <a:t>kf</a:t>
            </a:r>
            <a:r>
              <a:rPr lang="en-US" dirty="0"/>
              <a:t>]:=</a:t>
            </a:r>
            <a:r>
              <a:rPr lang="en-US" dirty="0" err="1"/>
              <a:t>makelist</a:t>
            </a:r>
            <a:r>
              <a:rPr lang="en-US" dirty="0"/>
              <a:t>([</a:t>
            </a:r>
            <a:r>
              <a:rPr lang="en-US" dirty="0" err="1"/>
              <a:t>k,bk</a:t>
            </a:r>
            <a:r>
              <a:rPr lang="en-US" dirty="0"/>
              <a:t>[k,1]],k,1,kf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bpts</a:t>
            </a:r>
            <a:r>
              <a:rPr lang="en-US" dirty="0"/>
              <a:t>[10</a:t>
            </a:r>
            <a:r>
              <a:rPr lang="en-US" dirty="0" smtClean="0"/>
              <a:t>];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wxplot2d([[</a:t>
            </a:r>
            <a:r>
              <a:rPr lang="en-US" dirty="0" err="1"/>
              <a:t>discrete,bpts</a:t>
            </a:r>
            <a:r>
              <a:rPr lang="en-US" dirty="0"/>
              <a:t>[20]]],    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  [</a:t>
            </a:r>
            <a:r>
              <a:rPr lang="en-US" dirty="0"/>
              <a:t>x,0,20],[y,-1,2],[</a:t>
            </a:r>
            <a:r>
              <a:rPr lang="en-US" dirty="0" err="1"/>
              <a:t>style,points</a:t>
            </a:r>
            <a:r>
              <a:rPr lang="en-US" dirty="0"/>
              <a:t>]);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62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Funções Pares e Ímpares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Função par: f(x) = f(-x), por exemplo cos(x)</a:t>
            </a:r>
          </a:p>
          <a:p>
            <a:r>
              <a:rPr lang="pt-BR" smtClean="0"/>
              <a:t>Função ímpar: f(x) = -f(-x), por ex., sin(x)</a:t>
            </a:r>
          </a:p>
          <a:p>
            <a:r>
              <a:rPr lang="pt-BR" smtClean="0"/>
              <a:t>Produto de função par por par é par</a:t>
            </a:r>
          </a:p>
          <a:p>
            <a:r>
              <a:rPr lang="pt-BR" smtClean="0"/>
              <a:t>Produto de função ímpar por ímpar é par</a:t>
            </a:r>
          </a:p>
          <a:p>
            <a:r>
              <a:rPr lang="pt-BR" smtClean="0"/>
              <a:t>Produto de função par por ímpar é ímpar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5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Cosidere</a:t>
            </a:r>
            <a:r>
              <a:rPr lang="pt-BR" dirty="0" smtClean="0"/>
              <a:t> um pulso definido por f(t) = </a:t>
            </a:r>
            <a:r>
              <a:rPr lang="pt-BR" dirty="0" err="1" smtClean="0"/>
              <a:t>e</a:t>
            </a:r>
            <a:r>
              <a:rPr lang="pt-BR" baseline="30000" dirty="0" err="1" smtClean="0"/>
              <a:t>at</a:t>
            </a:r>
            <a:r>
              <a:rPr lang="pt-BR" dirty="0" smtClean="0"/>
              <a:t> 0&lt;t&lt;T, f(t) = 0 todos os outros instantes. Encontre F(s)</a:t>
            </a:r>
          </a:p>
          <a:p>
            <a:pPr lvl="1"/>
            <a:r>
              <a:rPr lang="pt-BR" dirty="0" smtClean="0"/>
              <a:t>Considere a soma das funções </a:t>
            </a:r>
            <a:r>
              <a:rPr lang="pt-BR" dirty="0" err="1" smtClean="0"/>
              <a:t>e</a:t>
            </a:r>
            <a:r>
              <a:rPr lang="pt-BR" baseline="30000" dirty="0" err="1" smtClean="0"/>
              <a:t>at</a:t>
            </a:r>
            <a:r>
              <a:rPr lang="pt-BR" dirty="0" smtClean="0"/>
              <a:t> (u(t)-u(t-T))</a:t>
            </a:r>
          </a:p>
          <a:p>
            <a:pPr lvl="1"/>
            <a:r>
              <a:rPr lang="pt-BR" dirty="0" smtClean="0"/>
              <a:t>Esta soma representa a função f(t). Logo : </a:t>
            </a:r>
          </a:p>
        </p:txBody>
      </p:sp>
      <p:graphicFrame>
        <p:nvGraphicFramePr>
          <p:cNvPr id="123908" name="Object 2"/>
          <p:cNvGraphicFramePr>
            <a:graphicFrameLocks noChangeAspect="1"/>
          </p:cNvGraphicFramePr>
          <p:nvPr/>
        </p:nvGraphicFramePr>
        <p:xfrm>
          <a:off x="1411287" y="3500438"/>
          <a:ext cx="683101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Equation" r:id="rId3" imgW="2882880" imgH="393480" progId="Equation.3">
                  <p:embed/>
                </p:oleObj>
              </mc:Choice>
              <mc:Fallback>
                <p:oleObj name="Equation" r:id="rId3" imgW="28828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7" y="3500438"/>
                        <a:ext cx="683101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3059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70"/>
            <a:ext cx="9906000" cy="5381625"/>
          </a:xfrm>
        </p:spPr>
        <p:txBody>
          <a:bodyPr/>
          <a:lstStyle/>
          <a:p>
            <a:r>
              <a:rPr lang="en-US" smtClean="0"/>
              <a:t>Funções ímpares -&gt; Simetria tipo cosseno</a:t>
            </a:r>
          </a:p>
          <a:p>
            <a:pPr lvl="1"/>
            <a:r>
              <a:rPr lang="en-US" smtClean="0"/>
              <a:t> f(t) = f(-t) -&gt; b</a:t>
            </a:r>
            <a:r>
              <a:rPr lang="en-US" baseline="-25000" smtClean="0"/>
              <a:t>k</a:t>
            </a:r>
            <a:r>
              <a:rPr lang="en-US" smtClean="0"/>
              <a:t> = 0 para todo </a:t>
            </a:r>
            <a:r>
              <a:rPr lang="en-US" i="1" smtClean="0"/>
              <a:t>k</a:t>
            </a:r>
            <a:endParaRPr lang="en-US" smtClean="0"/>
          </a:p>
          <a:p>
            <a:pPr lvl="1"/>
            <a:endParaRPr lang="pt-BR" smtClean="0"/>
          </a:p>
        </p:txBody>
      </p:sp>
      <p:pic>
        <p:nvPicPr>
          <p:cNvPr id="173060" name="Picture 2" descr="16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05038"/>
            <a:ext cx="98059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8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4083" name="Espaço Reservado para Conteúdo 2"/>
          <p:cNvSpPr>
            <a:spLocks noGrp="1"/>
          </p:cNvSpPr>
          <p:nvPr>
            <p:ph idx="1"/>
          </p:nvPr>
        </p:nvSpPr>
        <p:spPr>
          <a:xfrm>
            <a:off x="0" y="833446"/>
            <a:ext cx="9906000" cy="5381625"/>
          </a:xfrm>
        </p:spPr>
        <p:txBody>
          <a:bodyPr/>
          <a:lstStyle/>
          <a:p>
            <a:r>
              <a:rPr lang="en-US" smtClean="0"/>
              <a:t>Funções pares -&gt; Simetria tipo seno</a:t>
            </a:r>
          </a:p>
          <a:p>
            <a:pPr lvl="1"/>
            <a:r>
              <a:rPr lang="en-US" smtClean="0"/>
              <a:t> f(t) = -f(-t) -&gt; a</a:t>
            </a:r>
            <a:r>
              <a:rPr lang="en-US" baseline="-25000" smtClean="0"/>
              <a:t>k</a:t>
            </a:r>
            <a:r>
              <a:rPr lang="en-US" smtClean="0"/>
              <a:t> = 0 para todo </a:t>
            </a:r>
            <a:r>
              <a:rPr lang="en-US" i="1" smtClean="0"/>
              <a:t>k</a:t>
            </a:r>
            <a:endParaRPr lang="en-US" smtClean="0"/>
          </a:p>
          <a:p>
            <a:pPr lvl="1"/>
            <a:endParaRPr lang="pt-BR" smtClean="0"/>
          </a:p>
        </p:txBody>
      </p:sp>
      <p:pic>
        <p:nvPicPr>
          <p:cNvPr id="174084" name="Picture 2" descr="16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90781"/>
            <a:ext cx="9805987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5107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058"/>
            <a:ext cx="9906000" cy="5381625"/>
          </a:xfrm>
        </p:spPr>
        <p:txBody>
          <a:bodyPr/>
          <a:lstStyle/>
          <a:p>
            <a:r>
              <a:rPr lang="en-US" smtClean="0"/>
              <a:t>Simetria de ½ onda  -&gt; girar no meio do período 					 não muda a forma da onda</a:t>
            </a:r>
          </a:p>
          <a:p>
            <a:pPr lvl="1"/>
            <a:r>
              <a:rPr lang="en-US" smtClean="0"/>
              <a:t> f(t) = -f(t – T/2) -&gt; a</a:t>
            </a:r>
            <a:r>
              <a:rPr lang="en-US" baseline="-25000" smtClean="0"/>
              <a:t>k </a:t>
            </a:r>
            <a:r>
              <a:rPr lang="en-US" smtClean="0"/>
              <a:t>= b</a:t>
            </a:r>
            <a:r>
              <a:rPr lang="en-US" baseline="-25000" smtClean="0"/>
              <a:t>k </a:t>
            </a:r>
            <a:r>
              <a:rPr lang="en-US" smtClean="0"/>
              <a:t>= 0 para k par</a:t>
            </a:r>
          </a:p>
          <a:p>
            <a:pPr lvl="1"/>
            <a:r>
              <a:rPr lang="en-US" smtClean="0"/>
              <a:t>Deslocar meio periodo e inverter = sinal original</a:t>
            </a:r>
          </a:p>
          <a:p>
            <a:pPr lvl="1"/>
            <a:endParaRPr lang="pt-BR" smtClean="0"/>
          </a:p>
        </p:txBody>
      </p:sp>
      <p:pic>
        <p:nvPicPr>
          <p:cNvPr id="175108" name="Picture 2" descr="16_08a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95" y="2924175"/>
            <a:ext cx="720090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6131" name="Espaço Reservado para Conteúdo 2"/>
          <p:cNvSpPr>
            <a:spLocks noGrp="1"/>
          </p:cNvSpPr>
          <p:nvPr>
            <p:ph idx="1"/>
          </p:nvPr>
        </p:nvSpPr>
        <p:spPr>
          <a:xfrm>
            <a:off x="0" y="765180"/>
            <a:ext cx="9906000" cy="5381625"/>
          </a:xfrm>
        </p:spPr>
        <p:txBody>
          <a:bodyPr/>
          <a:lstStyle/>
          <a:p>
            <a:r>
              <a:rPr lang="en-US" smtClean="0"/>
              <a:t>Simetria de ¼ de onda</a:t>
            </a:r>
          </a:p>
          <a:p>
            <a:pPr lvl="1"/>
            <a:r>
              <a:rPr lang="en-US" smtClean="0"/>
              <a:t>Girar no 1o ¼ de período e no 2o ¼ de período mantém a onda igual</a:t>
            </a:r>
          </a:p>
          <a:p>
            <a:pPr lvl="1"/>
            <a:r>
              <a:rPr lang="en-US" smtClean="0"/>
              <a:t>1o sinal abaixo tem simetria de ¼ de onda, 2o não tem.</a:t>
            </a:r>
          </a:p>
        </p:txBody>
      </p:sp>
      <p:pic>
        <p:nvPicPr>
          <p:cNvPr id="176132" name="Picture 2" descr="16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924175"/>
            <a:ext cx="8208963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</a:t>
            </a:r>
            <a:endParaRPr lang="pt-BR" smtClean="0"/>
          </a:p>
        </p:txBody>
      </p:sp>
      <p:sp>
        <p:nvSpPr>
          <p:cNvPr id="177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Encontre a série de Fourier do sinal abaixo ( comprove as propriedades de simetria )</a:t>
            </a:r>
            <a:endParaRPr lang="pt-BR" smtClean="0"/>
          </a:p>
        </p:txBody>
      </p:sp>
      <p:pic>
        <p:nvPicPr>
          <p:cNvPr id="177156" name="Picture 2" descr="16_10-01AO1-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" y="2439988"/>
            <a:ext cx="9805987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a0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160838" y="908058"/>
            <a:ext cx="5961062" cy="5834063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simetria</a:t>
            </a:r>
            <a:r>
              <a:rPr lang="en-US" dirty="0" smtClean="0"/>
              <a:t>, a0=0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wxMaxima</a:t>
            </a:r>
            <a:r>
              <a:rPr lang="en-US" dirty="0" smtClean="0"/>
              <a:t> :</a:t>
            </a:r>
          </a:p>
          <a:p>
            <a:pPr lvl="1">
              <a:defRPr/>
            </a:pPr>
            <a:r>
              <a:rPr lang="en-US" dirty="0" smtClean="0"/>
              <a:t>a0 : 0;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*integrate(6*t/T,t,0,T/6);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*integrate(1,t,T/6,T/3);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*integrate(3-6*t/</a:t>
            </a:r>
            <a:r>
              <a:rPr lang="en-US" dirty="0" err="1" smtClean="0"/>
              <a:t>T,t,T</a:t>
            </a:r>
            <a:r>
              <a:rPr lang="en-US" dirty="0" smtClean="0"/>
              <a:t>/3,2*T/3);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*integrate(-1,t,2*T/3,5*T/6);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*integrate(6*(-1+t/T),t,5*T/6,T);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Teremos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resposta</a:t>
            </a:r>
            <a:endParaRPr lang="en-US" dirty="0" smtClean="0"/>
          </a:p>
          <a:p>
            <a:pPr lvl="1">
              <a:defRPr/>
            </a:pPr>
            <a:r>
              <a:rPr lang="pt-BR" dirty="0" smtClean="0"/>
              <a:t>0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*T)/12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*T)/4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*T)/4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*T)/12</a:t>
            </a:r>
          </a:p>
          <a:p>
            <a:pPr lvl="1">
              <a:defRPr/>
            </a:pPr>
            <a:r>
              <a:rPr lang="pt-BR" dirty="0" smtClean="0"/>
              <a:t>0</a:t>
            </a:r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r>
              <a:rPr lang="pt-BR" dirty="0" smtClean="0"/>
              <a:t>Comprovando a simetria</a:t>
            </a:r>
            <a:endParaRPr lang="en-US" dirty="0"/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128598" y="1268416"/>
          <a:ext cx="31702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" name="Equação" r:id="rId3" imgW="1333440" imgH="393480" progId="Equation.3">
                  <p:embed/>
                </p:oleObj>
              </mc:Choice>
              <mc:Fallback>
                <p:oleObj name="Equação" r:id="rId3" imgW="1333440" imgH="393480" progId="Equation.3">
                  <p:embed/>
                  <p:pic>
                    <p:nvPicPr>
                      <p:cNvPr id="890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8" y="1268416"/>
                        <a:ext cx="31702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128598" y="2420956"/>
          <a:ext cx="28082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Equação" r:id="rId5" imgW="1180800" imgH="228600" progId="Equation.3">
                  <p:embed/>
                </p:oleObj>
              </mc:Choice>
              <mc:Fallback>
                <p:oleObj name="Equação" r:id="rId5" imgW="1180800" imgH="228600" progId="Equation.3">
                  <p:embed/>
                  <p:pic>
                    <p:nvPicPr>
                      <p:cNvPr id="890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8" y="2420956"/>
                        <a:ext cx="280828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128588" y="3246440"/>
          <a:ext cx="40767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7" name="Equação" r:id="rId7" imgW="1714320" imgH="228600" progId="Equation.3">
                  <p:embed/>
                </p:oleObj>
              </mc:Choice>
              <mc:Fallback>
                <p:oleObj name="Equação" r:id="rId7" imgW="1714320" imgH="228600" progId="Equation.3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3246440"/>
                        <a:ext cx="40767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28590" y="4038618"/>
          <a:ext cx="32623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8" name="Equação" r:id="rId9" imgW="1371600" imgH="228600" progId="Equation.3">
                  <p:embed/>
                </p:oleObj>
              </mc:Choice>
              <mc:Fallback>
                <p:oleObj name="Equação" r:id="rId9" imgW="1371600" imgH="228600" progId="Equation.3">
                  <p:embed/>
                  <p:pic>
                    <p:nvPicPr>
                      <p:cNvPr id="8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0" y="4038618"/>
                        <a:ext cx="326231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128588" y="4868881"/>
          <a:ext cx="42592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9" name="Equação" r:id="rId11" imgW="1790640" imgH="228600" progId="Equation.3">
                  <p:embed/>
                </p:oleObj>
              </mc:Choice>
              <mc:Fallback>
                <p:oleObj name="Equação" r:id="rId11" imgW="1790640" imgH="228600" progId="Equation.3">
                  <p:embed/>
                  <p:pic>
                    <p:nvPicPr>
                      <p:cNvPr id="89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4868881"/>
                        <a:ext cx="42592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3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a</a:t>
            </a:r>
            <a:r>
              <a:rPr lang="en-US" baseline="-25000" smtClean="0"/>
              <a:t>k</a:t>
            </a:r>
          </a:p>
        </p:txBody>
      </p:sp>
      <p:sp>
        <p:nvSpPr>
          <p:cNvPr id="90116" name="Espaço Reservado para Conteúdo 2"/>
          <p:cNvSpPr>
            <a:spLocks noGrp="1"/>
          </p:cNvSpPr>
          <p:nvPr>
            <p:ph idx="1"/>
          </p:nvPr>
        </p:nvSpPr>
        <p:spPr>
          <a:xfrm>
            <a:off x="57150" y="784226"/>
            <a:ext cx="9648825" cy="6073775"/>
          </a:xfrm>
        </p:spPr>
        <p:txBody>
          <a:bodyPr/>
          <a:lstStyle/>
          <a:p>
            <a:r>
              <a:rPr lang="en-US" sz="2000" smtClean="0"/>
              <a:t>kill(all)$</a:t>
            </a:r>
          </a:p>
          <a:p>
            <a:pPr>
              <a:buFontTx/>
              <a:buNone/>
            </a:pPr>
            <a:r>
              <a:rPr lang="en-US" sz="2000" smtClean="0"/>
              <a:t>	declare(k,integer)$</a:t>
            </a:r>
          </a:p>
          <a:p>
            <a:pPr>
              <a:buFontTx/>
              <a:buNone/>
            </a:pPr>
            <a:r>
              <a:rPr lang="en-US" sz="2000" smtClean="0"/>
              <a:t>	ak : 2/T*Vm*(integrate((6*t/T)*cos(2*%pi/T*k*t),t,0,T/6) +              		    integrate(1*cos(2*%pi/T*k*t),t,T/6,T/3) +              			    integrate((3-6*t/T)*cos(2*%pi/T*k*t),t,T/3,2*T/3) +              		    integrate(-1*cos(2*%pi/T*k*t),t,2*T/3,5*T/6) +              		    integrate((6*(-1+t/T))*cos(2*%pi/T*k*t),t,5*T/6,T) )$</a:t>
            </a:r>
          </a:p>
          <a:p>
            <a:r>
              <a:rPr lang="en-US" sz="2000" smtClean="0"/>
              <a:t>trigsimp(%o2);</a:t>
            </a:r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r>
              <a:rPr lang="en-US" sz="2000" smtClean="0"/>
              <a:t>x[k]:=%pi*k/3;</a:t>
            </a:r>
          </a:p>
          <a:p>
            <a:r>
              <a:rPr lang="en-US" sz="2000" smtClean="0"/>
              <a:t>f[k]:=(-cos(5*x[k])-cos(4*x[k])+cos(2*x[k])+cos(x[k]));</a:t>
            </a:r>
          </a:p>
          <a:p>
            <a:r>
              <a:rPr lang="en-US" sz="2000" smtClean="0"/>
              <a:t>f[238]=0;f[77]=0 -&gt; qualquer a</a:t>
            </a:r>
            <a:r>
              <a:rPr lang="en-US" sz="2000" baseline="-25000" smtClean="0"/>
              <a:t>k</a:t>
            </a:r>
            <a:r>
              <a:rPr lang="en-US" sz="2000" smtClean="0"/>
              <a:t>=0, simetria tipo seno</a:t>
            </a:r>
          </a:p>
        </p:txBody>
      </p:sp>
      <p:graphicFrame>
        <p:nvGraphicFramePr>
          <p:cNvPr id="90114" name="Object 3"/>
          <p:cNvGraphicFramePr>
            <a:graphicFrameLocks noChangeAspect="1"/>
          </p:cNvGraphicFramePr>
          <p:nvPr/>
        </p:nvGraphicFramePr>
        <p:xfrm>
          <a:off x="457209" y="4024313"/>
          <a:ext cx="57197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Equação" r:id="rId3" imgW="3301920" imgH="457200" progId="Equation.3">
                  <p:embed/>
                </p:oleObj>
              </mc:Choice>
              <mc:Fallback>
                <p:oleObj name="Equação" r:id="rId3" imgW="3301920" imgH="457200" progId="Equation.3">
                  <p:embed/>
                  <p:pic>
                    <p:nvPicPr>
                      <p:cNvPr id="901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9" y="4024313"/>
                        <a:ext cx="57197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4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</a:t>
            </a:r>
          </a:p>
        </p:txBody>
      </p:sp>
      <p:sp>
        <p:nvSpPr>
          <p:cNvPr id="91140" name="Espaço Reservado para Conteúdo 2"/>
          <p:cNvSpPr>
            <a:spLocks noGrp="1"/>
          </p:cNvSpPr>
          <p:nvPr>
            <p:ph idx="1"/>
          </p:nvPr>
        </p:nvSpPr>
        <p:spPr>
          <a:xfrm>
            <a:off x="200025" y="784225"/>
            <a:ext cx="9577388" cy="5740400"/>
          </a:xfrm>
        </p:spPr>
        <p:txBody>
          <a:bodyPr/>
          <a:lstStyle/>
          <a:p>
            <a:r>
              <a:rPr lang="en-US" sz="2000" smtClean="0"/>
              <a:t>kill(all)$</a:t>
            </a:r>
          </a:p>
          <a:p>
            <a:pPr>
              <a:buFontTx/>
              <a:buNone/>
            </a:pPr>
            <a:r>
              <a:rPr lang="en-US" sz="2000" smtClean="0"/>
              <a:t>	declare(k,integer)$</a:t>
            </a:r>
          </a:p>
          <a:p>
            <a:pPr>
              <a:buFontTx/>
              <a:buNone/>
            </a:pPr>
            <a:r>
              <a:rPr lang="en-US" sz="2000" smtClean="0"/>
              <a:t>	bk : 2/T*Vm*(integrate((6*t/T)*sin(2*%pi/T*k*t),t,0,T/6) +              		    integrate(1*sin(2*%pi/T*k*t),t,T/6,T/3) +              			    integrate((3-6*t/T)*sin(2*%pi/T*k*t),t,T/3,2*T/3) +              		    integrate(-1*sin(2*%pi/T*k*t),t,2*T/3,5*T/6) +              		    integrate((6*(-1+t/T))*sin(2*%pi/T*k*t),t,5*T/6,T) )$</a:t>
            </a:r>
          </a:p>
          <a:p>
            <a:r>
              <a:rPr lang="en-US" sz="2000" smtClean="0"/>
              <a:t>trigsimp(%o2);</a:t>
            </a:r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r>
              <a:rPr lang="en-US" sz="2000" smtClean="0"/>
              <a:t>x[k]:=%pi*k/3;</a:t>
            </a:r>
          </a:p>
          <a:p>
            <a:r>
              <a:rPr lang="en-US" sz="2000" smtClean="0"/>
              <a:t>f[k]:=(-sin(5*x[k])-sin(4*x[k])+sin(2*x[k])+sin(x[k]))*3*Vm/  									(%pi*k)^2</a:t>
            </a:r>
          </a:p>
          <a:p>
            <a:r>
              <a:rPr lang="en-US" sz="2000" smtClean="0"/>
              <a:t>Para k=par, b</a:t>
            </a:r>
            <a:r>
              <a:rPr lang="en-US" sz="2000" baseline="-25000" smtClean="0"/>
              <a:t>k</a:t>
            </a:r>
            <a:r>
              <a:rPr lang="en-US" sz="2000" smtClean="0"/>
              <a:t>=0 -&gt; simetria de meia onda</a:t>
            </a:r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415925" y="4024313"/>
          <a:ext cx="5588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1" name="Equação" r:id="rId3" imgW="3225600" imgH="457200" progId="Equation.3">
                  <p:embed/>
                </p:oleObj>
              </mc:Choice>
              <mc:Fallback>
                <p:oleObj name="Equação" r:id="rId3" imgW="3225600" imgH="457200" progId="Equation.3">
                  <p:embed/>
                  <p:pic>
                    <p:nvPicPr>
                      <p:cNvPr id="911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024313"/>
                        <a:ext cx="5588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8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 </a:t>
            </a:r>
            <a:r>
              <a:rPr lang="en-US" smtClean="0"/>
              <a:t>ímpar</a:t>
            </a:r>
            <a:endParaRPr lang="en-US" baseline="-25000" smtClean="0"/>
          </a:p>
        </p:txBody>
      </p:sp>
      <p:sp>
        <p:nvSpPr>
          <p:cNvPr id="92165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O sinal tem simetria de ½onda, portanto pode-se integrar em ½período</a:t>
            </a:r>
          </a:p>
          <a:p>
            <a:r>
              <a:rPr lang="de-DE" sz="2000" smtClean="0"/>
              <a:t>kill(all)$</a:t>
            </a:r>
          </a:p>
          <a:p>
            <a:pPr>
              <a:buFontTx/>
              <a:buNone/>
            </a:pPr>
            <a:r>
              <a:rPr lang="de-DE" sz="2000" smtClean="0"/>
              <a:t>	declare(k,integer)$ </a:t>
            </a:r>
            <a:r>
              <a:rPr lang="de-DE" sz="2000" i="1" smtClean="0"/>
              <a:t>(Obs: o </a:t>
            </a:r>
            <a:r>
              <a:rPr lang="de-DE" sz="2000" b="1" i="1" smtClean="0"/>
              <a:t>2 </a:t>
            </a:r>
            <a:r>
              <a:rPr lang="de-DE" sz="2000" i="1" smtClean="0"/>
              <a:t>é devido a simetria. 2 vezes ½ período)</a:t>
            </a:r>
            <a:endParaRPr lang="de-DE" sz="2000" b="1" i="1" smtClean="0"/>
          </a:p>
          <a:p>
            <a:pPr>
              <a:buFontTx/>
              <a:buNone/>
            </a:pPr>
            <a:r>
              <a:rPr lang="de-DE" sz="2000" smtClean="0"/>
              <a:t>	ak : </a:t>
            </a:r>
            <a:r>
              <a:rPr lang="de-DE" sz="2000" b="1" i="1" smtClean="0"/>
              <a:t>2</a:t>
            </a:r>
            <a:r>
              <a:rPr lang="de-DE" sz="2000" smtClean="0"/>
              <a:t>*2/T*Vm*(integrate((6*t/T)*sin(2*%pi/T*k*t),t,0,T/6) +              	 	        integrate(1*sin(2*%pi/T*k*t),t,T/6,T/3) +              		        integrate((3-6*t/T)*sin(2*%pi/T*k*t),t,T/3,T/2) )$</a:t>
            </a:r>
          </a:p>
          <a:p>
            <a:pPr>
              <a:buFontTx/>
              <a:buNone/>
            </a:pPr>
            <a:r>
              <a:rPr lang="de-DE" sz="2000" smtClean="0"/>
              <a:t>	trigsimp(%o2);</a:t>
            </a:r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r>
              <a:rPr lang="en-US" sz="2000" smtClean="0"/>
              <a:t>    x[k]:=%pi*k/3$</a:t>
            </a:r>
          </a:p>
          <a:p>
            <a:pPr>
              <a:buFontTx/>
              <a:buNone/>
            </a:pPr>
            <a:r>
              <a:rPr lang="en-US" sz="2000" smtClean="0"/>
              <a:t>    f[k]:=(sin(2*x[k])+sin(x[k]));</a:t>
            </a:r>
          </a:p>
          <a:p>
            <a:pPr>
              <a:buFontTx/>
              <a:buNone/>
            </a:pPr>
            <a:r>
              <a:rPr lang="en-US" sz="2000" smtClean="0"/>
              <a:t>    f[1];f[3];f[5];f[7];f[9];f[11];f[13];f[15];f[17];</a:t>
            </a:r>
          </a:p>
          <a:p>
            <a:pPr>
              <a:buFontTx/>
              <a:buNone/>
            </a:pPr>
            <a:r>
              <a:rPr lang="en-US" sz="2000" smtClean="0"/>
              <a:t>    </a:t>
            </a:r>
          </a:p>
        </p:txBody>
      </p:sp>
      <p:graphicFrame>
        <p:nvGraphicFramePr>
          <p:cNvPr id="92162" name="Object 3"/>
          <p:cNvGraphicFramePr>
            <a:graphicFrameLocks noChangeAspect="1"/>
          </p:cNvGraphicFramePr>
          <p:nvPr/>
        </p:nvGraphicFramePr>
        <p:xfrm>
          <a:off x="488951" y="3789381"/>
          <a:ext cx="358933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Equação" r:id="rId3" imgW="1752480" imgH="457200" progId="Equation.3">
                  <p:embed/>
                </p:oleObj>
              </mc:Choice>
              <mc:Fallback>
                <p:oleObj name="Equação" r:id="rId3" imgW="1752480" imgH="457200" progId="Equation.3">
                  <p:embed/>
                  <p:pic>
                    <p:nvPicPr>
                      <p:cNvPr id="921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1" y="3789381"/>
                        <a:ext cx="3589338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4"/>
          <p:cNvGraphicFramePr>
            <a:graphicFrameLocks noChangeAspect="1"/>
          </p:cNvGraphicFramePr>
          <p:nvPr/>
        </p:nvGraphicFramePr>
        <p:xfrm>
          <a:off x="560388" y="6175393"/>
          <a:ext cx="40322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Equação" r:id="rId5" imgW="1968480" imgH="241200" progId="Equation.3">
                  <p:embed/>
                </p:oleObj>
              </mc:Choice>
              <mc:Fallback>
                <p:oleObj name="Equação" r:id="rId5" imgW="1968480" imgH="241200" progId="Equation.3">
                  <p:embed/>
                  <p:pic>
                    <p:nvPicPr>
                      <p:cNvPr id="921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6175393"/>
                        <a:ext cx="40322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57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 </a:t>
            </a:r>
            <a:r>
              <a:rPr lang="en-US" smtClean="0"/>
              <a:t>ímpar</a:t>
            </a:r>
            <a:endParaRPr lang="en-US" baseline="-25000" smtClean="0"/>
          </a:p>
        </p:txBody>
      </p:sp>
      <p:sp>
        <p:nvSpPr>
          <p:cNvPr id="93189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O sinal tem simetria de ¼ de onda, portanto pode-se integ.de 0 a ¼T </a:t>
            </a:r>
            <a:r>
              <a:rPr lang="de-DE" sz="2000" smtClean="0"/>
              <a:t>kill(all)$</a:t>
            </a:r>
          </a:p>
          <a:p>
            <a:pPr>
              <a:buFontTx/>
              <a:buNone/>
            </a:pPr>
            <a:r>
              <a:rPr lang="de-DE" sz="2000" smtClean="0"/>
              <a:t>	declare(k,integer)$ </a:t>
            </a:r>
            <a:r>
              <a:rPr lang="de-DE" sz="2000" i="1" smtClean="0"/>
              <a:t>(O </a:t>
            </a:r>
            <a:r>
              <a:rPr lang="de-DE" sz="2000" b="1" i="1" smtClean="0"/>
              <a:t>4 </a:t>
            </a:r>
            <a:r>
              <a:rPr lang="de-DE" sz="2000" i="1" smtClean="0"/>
              <a:t>é devido a simetria. 4 vezes ¼ de onda)</a:t>
            </a:r>
            <a:endParaRPr lang="de-DE" sz="2000" smtClean="0"/>
          </a:p>
          <a:p>
            <a:pPr>
              <a:buFontTx/>
              <a:buNone/>
            </a:pPr>
            <a:r>
              <a:rPr lang="de-DE" sz="2000" smtClean="0"/>
              <a:t>	ak : </a:t>
            </a:r>
            <a:r>
              <a:rPr lang="de-DE" sz="2000" b="1" i="1" smtClean="0"/>
              <a:t>4</a:t>
            </a:r>
            <a:r>
              <a:rPr lang="de-DE" sz="2000" smtClean="0"/>
              <a:t>*2/T*Vm*(integrate((6*t/T)*sin(2*%pi/T*k*t),t,0,T/6) +              		         integrate(1*sin(2*%pi/T*k*t),t,T/6,T/4)</a:t>
            </a:r>
          </a:p>
          <a:p>
            <a:pPr>
              <a:buFontTx/>
              <a:buNone/>
            </a:pPr>
            <a:r>
              <a:rPr lang="de-DE" sz="2000" smtClean="0"/>
              <a:t>	trigsimp(%o2);</a:t>
            </a:r>
          </a:p>
          <a:p>
            <a:pPr>
              <a:buFontTx/>
              <a:buNone/>
            </a:pPr>
            <a:r>
              <a:rPr lang="de-DE" sz="2000" smtClean="0"/>
              <a:t>						</a:t>
            </a:r>
            <a:r>
              <a:rPr lang="de-DE" sz="2000" i="1" smtClean="0"/>
              <a:t>Para k impar cos(pi/2.k)=0</a:t>
            </a: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r>
              <a:rPr lang="en-US" sz="2000" smtClean="0"/>
              <a:t>    x[k]:=%pi*k/3$</a:t>
            </a:r>
          </a:p>
          <a:p>
            <a:pPr>
              <a:buFontTx/>
              <a:buNone/>
            </a:pPr>
            <a:r>
              <a:rPr lang="en-US" sz="2000" smtClean="0"/>
              <a:t>    b[k]:=sin(x[k]*12/(%pi*k)^2*Vm; </a:t>
            </a:r>
            <a:r>
              <a:rPr lang="en-US" sz="2000" i="1" smtClean="0"/>
              <a:t>(para k impar, isto é 1;3;5;7…)</a:t>
            </a:r>
          </a:p>
          <a:p>
            <a:r>
              <a:rPr lang="en-US" sz="2000" smtClean="0"/>
              <a:t>A função então será representada pela série :</a:t>
            </a:r>
          </a:p>
          <a:p>
            <a:pPr>
              <a:buFontTx/>
              <a:buNone/>
            </a:pPr>
            <a:r>
              <a:rPr lang="en-US" sz="2000" smtClean="0"/>
              <a:t>    </a:t>
            </a: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488957" y="3213100"/>
          <a:ext cx="41116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Equação" r:id="rId3" imgW="2006280" imgH="457200" progId="Equation.3">
                  <p:embed/>
                </p:oleObj>
              </mc:Choice>
              <mc:Fallback>
                <p:oleObj name="Equação" r:id="rId3" imgW="2006280" imgH="457200" progId="Equation.3">
                  <p:embed/>
                  <p:pic>
                    <p:nvPicPr>
                      <p:cNvPr id="93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7" y="3213100"/>
                        <a:ext cx="41116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/>
        </p:nvGraphicFramePr>
        <p:xfrm>
          <a:off x="544523" y="5459431"/>
          <a:ext cx="4840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Equação" r:id="rId5" imgW="2361960" imgH="444240" progId="Equation.3">
                  <p:embed/>
                </p:oleObj>
              </mc:Choice>
              <mc:Fallback>
                <p:oleObj name="Equação" r:id="rId5" imgW="2361960" imgH="44424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23" y="5459431"/>
                        <a:ext cx="48402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5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Função Impulso</a:t>
            </a:r>
            <a:endParaRPr lang="pt-BR" smtClean="0"/>
          </a:p>
        </p:txBody>
      </p:sp>
      <p:pic>
        <p:nvPicPr>
          <p:cNvPr id="8202" name="Picture 2" descr="C:\Documents and Settings\Steveo\My Documents\Engineering\Dorf\prepare_present\jpgs\dorfart_ch14\14-03-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928688"/>
            <a:ext cx="4681538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6465888" y="908050"/>
          <a:ext cx="2006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8" name="Equação" r:id="rId5" imgW="927000" imgH="279360" progId="Equation.3">
                  <p:embed/>
                </p:oleObj>
              </mc:Choice>
              <mc:Fallback>
                <p:oleObj name="Equação" r:id="rId5" imgW="92700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908050"/>
                        <a:ext cx="2006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5464175" y="1628775"/>
          <a:ext cx="40401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" name="Equação" r:id="rId7" imgW="1866600" imgH="279360" progId="Equation.3">
                  <p:embed/>
                </p:oleObj>
              </mc:Choice>
              <mc:Fallback>
                <p:oleObj name="Equação" r:id="rId7" imgW="186660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1628775"/>
                        <a:ext cx="40401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3803660" y="2206625"/>
          <a:ext cx="33813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" name="Equação" r:id="rId9" imgW="1562040" imgH="533160" progId="Equation.3">
                  <p:embed/>
                </p:oleObj>
              </mc:Choice>
              <mc:Fallback>
                <p:oleObj name="Equação" r:id="rId9" imgW="1562040" imgH="533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60" y="2206625"/>
                        <a:ext cx="3381375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7091363" y="2205056"/>
          <a:ext cx="26670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1" name="Equação" r:id="rId11" imgW="1231560" imgH="533160" progId="Equation.3">
                  <p:embed/>
                </p:oleObj>
              </mc:Choice>
              <mc:Fallback>
                <p:oleObj name="Equação" r:id="rId11" imgW="1231560" imgH="5331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205056"/>
                        <a:ext cx="2667000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3800484" y="3357569"/>
          <a:ext cx="37941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" name="Equação" r:id="rId13" imgW="1752480" imgH="533160" progId="Equation.3">
                  <p:embed/>
                </p:oleObj>
              </mc:Choice>
              <mc:Fallback>
                <p:oleObj name="Equação" r:id="rId13" imgW="1752480" imgH="5331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84" y="3357569"/>
                        <a:ext cx="379412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1" name="Object 9"/>
          <p:cNvGraphicFramePr>
            <a:graphicFrameLocks noChangeAspect="1"/>
          </p:cNvGraphicFramePr>
          <p:nvPr/>
        </p:nvGraphicFramePr>
        <p:xfrm>
          <a:off x="8048625" y="3440119"/>
          <a:ext cx="176053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" name="Equação" r:id="rId15" imgW="812520" imgH="457200" progId="Equation.3">
                  <p:embed/>
                </p:oleObj>
              </mc:Choice>
              <mc:Fallback>
                <p:oleObj name="Equação" r:id="rId15" imgW="81252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25" y="3440119"/>
                        <a:ext cx="1760538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3825884" y="4719638"/>
          <a:ext cx="1127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" name="Equação" r:id="rId17" imgW="520560" imgH="203040" progId="Equation.3">
                  <p:embed/>
                </p:oleObj>
              </mc:Choice>
              <mc:Fallback>
                <p:oleObj name="Equação" r:id="rId17" imgW="52056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4" y="4719638"/>
                        <a:ext cx="11271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gráfico de V(t)</a:t>
            </a:r>
            <a:endParaRPr lang="en-US" baseline="-25000" smtClean="0"/>
          </a:p>
        </p:txBody>
      </p:sp>
      <p:sp>
        <p:nvSpPr>
          <p:cNvPr id="94212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Vamos representar a função V(t) pela 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Os parâmetros serão :</a:t>
            </a:r>
          </a:p>
          <a:p>
            <a:pPr lvl="1"/>
            <a:r>
              <a:rPr lang="en-US" sz="1600" smtClean="0"/>
              <a:t>T = 5</a:t>
            </a:r>
          </a:p>
          <a:p>
            <a:pPr lvl="1"/>
            <a:r>
              <a:rPr lang="en-US" sz="1600" smtClean="0"/>
              <a:t>Vm = 1</a:t>
            </a:r>
          </a:p>
          <a:p>
            <a:r>
              <a:rPr lang="en-US" sz="2000" smtClean="0"/>
              <a:t>A sequência de comandos  do wxMaxima será :</a:t>
            </a:r>
          </a:p>
          <a:p>
            <a:pPr lvl="1"/>
            <a:r>
              <a:rPr lang="en-US" sz="1600" smtClean="0"/>
              <a:t>kill(all)$</a:t>
            </a:r>
          </a:p>
          <a:p>
            <a:pPr lvl="1"/>
            <a:r>
              <a:rPr lang="en-US" sz="1600" smtClean="0"/>
              <a:t>x[k]:=%pi*k/3$</a:t>
            </a:r>
          </a:p>
          <a:p>
            <a:pPr lvl="1"/>
            <a:r>
              <a:rPr lang="en-US" sz="1600" smtClean="0"/>
              <a:t>b[k]:=sin(x[k])/(k^2)$</a:t>
            </a:r>
          </a:p>
          <a:p>
            <a:pPr lvl="1"/>
            <a:r>
              <a:rPr lang="en-US" sz="1600" smtClean="0"/>
              <a:t>tr[T,k,t]:=b[k]*sin(2*%pi/T*k*t)$</a:t>
            </a:r>
          </a:p>
          <a:p>
            <a:pPr lvl="1"/>
            <a:r>
              <a:rPr lang="en-US" sz="1600" smtClean="0"/>
              <a:t>k0[Vm]:= 12*Vm/%pi^2$</a:t>
            </a:r>
          </a:p>
          <a:p>
            <a:pPr lvl="1"/>
            <a:r>
              <a:rPr lang="en-US" sz="1600" smtClean="0"/>
              <a:t>wxplot2d([k0[1]*sum(tr[5,2*k+1,t], k, 0, 20)], [t,-5,5])$</a:t>
            </a:r>
          </a:p>
          <a:p>
            <a:r>
              <a:rPr lang="en-US" sz="2000" smtClean="0"/>
              <a:t>Observações :</a:t>
            </a:r>
          </a:p>
          <a:p>
            <a:pPr lvl="1"/>
            <a:r>
              <a:rPr lang="en-US" sz="1600" smtClean="0"/>
              <a:t>Sequência com 20 termos ímpares; Termos ímpares obtidos com 2*k+1 como parâmetro da função.</a:t>
            </a:r>
          </a:p>
        </p:txBody>
      </p:sp>
      <p:graphicFrame>
        <p:nvGraphicFramePr>
          <p:cNvPr id="94210" name="Object 3"/>
          <p:cNvGraphicFramePr>
            <a:graphicFrameLocks noChangeAspect="1"/>
          </p:cNvGraphicFramePr>
          <p:nvPr/>
        </p:nvGraphicFramePr>
        <p:xfrm>
          <a:off x="560398" y="1196993"/>
          <a:ext cx="4840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3" name="Equação" r:id="rId3" imgW="2361960" imgH="444240" progId="Equation.3">
                  <p:embed/>
                </p:oleObj>
              </mc:Choice>
              <mc:Fallback>
                <p:oleObj name="Equação" r:id="rId3" imgW="2361960" imgH="444240" progId="Equation.3">
                  <p:embed/>
                  <p:pic>
                    <p:nvPicPr>
                      <p:cNvPr id="942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98" y="1196993"/>
                        <a:ext cx="48402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4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gráfico de V(t)</a:t>
            </a:r>
          </a:p>
        </p:txBody>
      </p:sp>
      <p:sp>
        <p:nvSpPr>
          <p:cNvPr id="1781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Com T=5, Vm=1 e 20 coeficientes ímpares temos :</a:t>
            </a:r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48" y="1916116"/>
            <a:ext cx="7369175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1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Exercício 2 (solução) – gráfico animado de V(t)</a:t>
            </a:r>
          </a:p>
        </p:txBody>
      </p:sp>
      <p:sp>
        <p:nvSpPr>
          <p:cNvPr id="17920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908058"/>
            <a:ext cx="9340850" cy="5381625"/>
          </a:xfrm>
        </p:spPr>
        <p:txBody>
          <a:bodyPr/>
          <a:lstStyle/>
          <a:p>
            <a:pPr lvl="1"/>
            <a:r>
              <a:rPr lang="en-US" smtClean="0"/>
              <a:t>Com T=5, Vm=1 e 20 coeficientes ímpares temos :</a:t>
            </a:r>
          </a:p>
          <a:p>
            <a:pPr lvl="1"/>
            <a:r>
              <a:rPr lang="en-US" smtClean="0"/>
              <a:t>with_slider(kf,makelist(n,n,1,20),           </a:t>
            </a:r>
          </a:p>
          <a:p>
            <a:pPr lvl="1">
              <a:buFontTx/>
              <a:buNone/>
            </a:pPr>
            <a:r>
              <a:rPr lang="en-US" smtClean="0"/>
              <a:t>				  [k0[1]*sum(tr[5,2*k+1,t], k, 0, kf)], </a:t>
            </a:r>
          </a:p>
          <a:p>
            <a:pPr lvl="1">
              <a:buFontTx/>
              <a:buNone/>
            </a:pPr>
            <a:r>
              <a:rPr lang="en-US" smtClean="0"/>
              <a:t>		            	  [t,-5,5],</a:t>
            </a:r>
          </a:p>
          <a:p>
            <a:pPr lvl="1">
              <a:buFontTx/>
              <a:buNone/>
            </a:pPr>
            <a:r>
              <a:rPr lang="en-US" smtClean="0"/>
              <a:t>				  [legend,””)</a:t>
            </a:r>
          </a:p>
        </p:txBody>
      </p:sp>
      <p:pic>
        <p:nvPicPr>
          <p:cNvPr id="179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6449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36449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1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fasorial para a série de Fourier</a:t>
            </a:r>
            <a:endParaRPr lang="pt-BR" smtClean="0"/>
          </a:p>
        </p:txBody>
      </p:sp>
      <p:sp>
        <p:nvSpPr>
          <p:cNvPr id="95237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A série de Fourier pode ser expressa da seguinte forma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onde :</a:t>
            </a:r>
          </a:p>
          <a:p>
            <a:endParaRPr lang="pt-BR" smtClean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2238377" y="1285878"/>
          <a:ext cx="45307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Equação" r:id="rId3" imgW="1955520" imgH="431640" progId="Equation.3">
                  <p:embed/>
                </p:oleObj>
              </mc:Choice>
              <mc:Fallback>
                <p:oleObj name="Equação" r:id="rId3" imgW="1955520" imgH="431640" progId="Equation.3">
                  <p:embed/>
                  <p:pic>
                    <p:nvPicPr>
                      <p:cNvPr id="952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7" y="1285878"/>
                        <a:ext cx="45307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2228850" y="2292350"/>
          <a:ext cx="56769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Equação" r:id="rId5" imgW="2450880" imgH="304560" progId="Equation.3">
                  <p:embed/>
                </p:oleObj>
              </mc:Choice>
              <mc:Fallback>
                <p:oleObj name="Equação" r:id="rId5" imgW="2450880" imgH="304560" progId="Equation.3">
                  <p:embed/>
                  <p:pic>
                    <p:nvPicPr>
                      <p:cNvPr id="95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292350"/>
                        <a:ext cx="56769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5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Cálcule os coeficientes fasoriais  do sinal mostrado abaixo</a:t>
            </a:r>
            <a:endParaRPr lang="pt-BR" smtClean="0"/>
          </a:p>
        </p:txBody>
      </p:sp>
      <p:pic>
        <p:nvPicPr>
          <p:cNvPr id="180227" name="Picture 2" descr="16_11Ex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247777"/>
            <a:ext cx="90233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4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</a:t>
            </a:r>
            <a:endParaRPr lang="pt-BR" smtClean="0"/>
          </a:p>
        </p:txBody>
      </p:sp>
      <p:sp>
        <p:nvSpPr>
          <p:cNvPr id="9626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as expressões :</a:t>
            </a:r>
          </a:p>
          <a:p>
            <a:endParaRPr lang="en-US" smtClean="0"/>
          </a:p>
          <a:p>
            <a:endParaRPr lang="en-US" smtClean="0"/>
          </a:p>
          <a:p>
            <a:pPr lvl="2"/>
            <a:r>
              <a:rPr lang="de-DE" smtClean="0"/>
              <a:t>kill(all);</a:t>
            </a:r>
          </a:p>
          <a:p>
            <a:pPr lvl="2"/>
            <a:r>
              <a:rPr lang="de-DE" smtClean="0"/>
              <a:t>declare(k,integer);</a:t>
            </a:r>
          </a:p>
          <a:p>
            <a:pPr lvl="2"/>
            <a:r>
              <a:rPr lang="de-DE" smtClean="0"/>
              <a:t>a0[Vm,T]:=1/T*integrate(Vm,t,0,T/4);</a:t>
            </a:r>
          </a:p>
          <a:p>
            <a:pPr lvl="2"/>
            <a:r>
              <a:rPr lang="de-DE" smtClean="0"/>
              <a:t>a[k,Vm,T]:=2/T*integrate(Vm*cos(2*%pi/T*k*t),t,0,T/4);</a:t>
            </a:r>
          </a:p>
          <a:p>
            <a:pPr lvl="2"/>
            <a:r>
              <a:rPr lang="de-DE" smtClean="0"/>
              <a:t>b[k,Vm,T]:=2/T*integrate(Vm*sin(2*%pi/T*k*t),t,0,T/4);</a:t>
            </a:r>
            <a:endParaRPr lang="en-US" smtClean="0"/>
          </a:p>
        </p:txBody>
      </p:sp>
      <p:graphicFrame>
        <p:nvGraphicFramePr>
          <p:cNvPr id="96258" name="Object 4"/>
          <p:cNvGraphicFramePr>
            <a:graphicFrameLocks noChangeAspect="1"/>
          </p:cNvGraphicFramePr>
          <p:nvPr/>
        </p:nvGraphicFramePr>
        <p:xfrm>
          <a:off x="704850" y="1844693"/>
          <a:ext cx="3468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Equação" r:id="rId3" imgW="1600200" imgH="431640" progId="Equation.3">
                  <p:embed/>
                </p:oleObj>
              </mc:Choice>
              <mc:Fallback>
                <p:oleObj name="Equação" r:id="rId3" imgW="1600200" imgH="431640" progId="Equation.3">
                  <p:embed/>
                  <p:pic>
                    <p:nvPicPr>
                      <p:cNvPr id="962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844693"/>
                        <a:ext cx="34686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9" name="Object 5"/>
          <p:cNvGraphicFramePr>
            <a:graphicFrameLocks noChangeAspect="1"/>
          </p:cNvGraphicFramePr>
          <p:nvPr/>
        </p:nvGraphicFramePr>
        <p:xfrm>
          <a:off x="4562475" y="1844693"/>
          <a:ext cx="33861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name="Equação" r:id="rId5" imgW="1562040" imgH="431640" progId="Equation.3">
                  <p:embed/>
                </p:oleObj>
              </mc:Choice>
              <mc:Fallback>
                <p:oleObj name="Equação" r:id="rId5" imgW="1562040" imgH="431640" progId="Equation.3">
                  <p:embed/>
                  <p:pic>
                    <p:nvPicPr>
                      <p:cNvPr id="9625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1844693"/>
                        <a:ext cx="33861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8"/>
          <p:cNvGraphicFramePr>
            <a:graphicFrameLocks noChangeAspect="1"/>
          </p:cNvGraphicFramePr>
          <p:nvPr/>
        </p:nvGraphicFramePr>
        <p:xfrm>
          <a:off x="3722688" y="5499100"/>
          <a:ext cx="19812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Equação" r:id="rId7" imgW="914400" imgH="406080" progId="Equation.3">
                  <p:embed/>
                </p:oleObj>
              </mc:Choice>
              <mc:Fallback>
                <p:oleObj name="Equação" r:id="rId7" imgW="914400" imgH="406080" progId="Equation.3">
                  <p:embed/>
                  <p:pic>
                    <p:nvPicPr>
                      <p:cNvPr id="962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8" y="5499100"/>
                        <a:ext cx="19812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9"/>
          <p:cNvGraphicFramePr>
            <a:graphicFrameLocks noChangeAspect="1"/>
          </p:cNvGraphicFramePr>
          <p:nvPr/>
        </p:nvGraphicFramePr>
        <p:xfrm>
          <a:off x="6303963" y="5499100"/>
          <a:ext cx="23939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Equação" r:id="rId9" imgW="1104840" imgH="406080" progId="Equation.3">
                  <p:embed/>
                </p:oleObj>
              </mc:Choice>
              <mc:Fallback>
                <p:oleObj name="Equação" r:id="rId9" imgW="1104840" imgH="406080" progId="Equation.3">
                  <p:embed/>
                  <p:pic>
                    <p:nvPicPr>
                      <p:cNvPr id="962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5499100"/>
                        <a:ext cx="239395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10"/>
          <p:cNvGraphicFramePr>
            <a:graphicFrameLocks noChangeAspect="1"/>
          </p:cNvGraphicFramePr>
          <p:nvPr/>
        </p:nvGraphicFramePr>
        <p:xfrm>
          <a:off x="1995497" y="5499118"/>
          <a:ext cx="11271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7" name="Equação" r:id="rId11" imgW="520560" imgH="393480" progId="Equation.3">
                  <p:embed/>
                </p:oleObj>
              </mc:Choice>
              <mc:Fallback>
                <p:oleObj name="Equação" r:id="rId11" imgW="520560" imgH="393480" progId="Equation.3">
                  <p:embed/>
                  <p:pic>
                    <p:nvPicPr>
                      <p:cNvPr id="962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97" y="5499118"/>
                        <a:ext cx="112712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7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(2a parte)</a:t>
            </a:r>
            <a:endParaRPr lang="pt-BR" smtClean="0"/>
          </a:p>
        </p:txBody>
      </p:sp>
      <p:sp>
        <p:nvSpPr>
          <p:cNvPr id="181251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784229"/>
            <a:ext cx="9340850" cy="5381625"/>
          </a:xfrm>
        </p:spPr>
        <p:txBody>
          <a:bodyPr/>
          <a:lstStyle/>
          <a:p>
            <a:r>
              <a:rPr lang="en-US" smtClean="0"/>
              <a:t>Calculando os termos :</a:t>
            </a:r>
          </a:p>
          <a:p>
            <a:pPr lvl="2"/>
            <a:r>
              <a:rPr lang="en-US" smtClean="0"/>
              <a:t>f[k,Vm,T]:=abs(a[k,Vm,T]-%i*b[k,Vm,T]);</a:t>
            </a:r>
          </a:p>
          <a:p>
            <a:pPr lvl="2"/>
            <a:r>
              <a:rPr lang="en-US" smtClean="0"/>
              <a:t>g[k,Vm,T]:=carg(a[k,Vm,T]-%i*b[k,Vm,T])*180/%pi;</a:t>
            </a:r>
          </a:p>
          <a:p>
            <a:pPr lvl="2"/>
            <a:r>
              <a:rPr lang="en-US" smtClean="0"/>
              <a:t>radcan(f[k,Vm,T])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r>
              <a:rPr lang="en-US" smtClean="0"/>
              <a:t>radcan(-b[k,Vm,T]/a[k,Vm,T])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r>
              <a:rPr lang="en-US" smtClean="0"/>
              <a:t>Vm é um termo multiplicativo e T não importa. </a:t>
            </a:r>
          </a:p>
          <a:p>
            <a:pPr lvl="2"/>
            <a:r>
              <a:rPr lang="en-US" smtClean="0"/>
              <a:t>Fazeno Vm=T=1, teremos  os seguintes valores para os termos da série : </a:t>
            </a:r>
          </a:p>
        </p:txBody>
      </p:sp>
      <p:pic>
        <p:nvPicPr>
          <p:cNvPr id="1812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76475"/>
            <a:ext cx="28082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500440"/>
            <a:ext cx="10810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0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(3a parte)</a:t>
            </a:r>
            <a:endParaRPr lang="pt-BR" smtClean="0"/>
          </a:p>
        </p:txBody>
      </p:sp>
      <p:sp>
        <p:nvSpPr>
          <p:cNvPr id="182275" name="Espaço Reservado para Conteúdo 4"/>
          <p:cNvSpPr>
            <a:spLocks noGrp="1"/>
          </p:cNvSpPr>
          <p:nvPr>
            <p:ph idx="1"/>
          </p:nvPr>
        </p:nvSpPr>
        <p:spPr>
          <a:xfrm>
            <a:off x="57156" y="836614"/>
            <a:ext cx="9340850" cy="5381625"/>
          </a:xfrm>
        </p:spPr>
        <p:txBody>
          <a:bodyPr/>
          <a:lstStyle/>
          <a:p>
            <a:r>
              <a:rPr lang="en-US" smtClean="0"/>
              <a:t>Calculando os termos :</a:t>
            </a:r>
          </a:p>
          <a:p>
            <a:pPr lvl="1"/>
            <a:r>
              <a:rPr lang="en-US" smtClean="0"/>
              <a:t>a0[1,1] -&gt; ¼</a:t>
            </a:r>
          </a:p>
          <a:p>
            <a:r>
              <a:rPr lang="en-US" smtClean="0"/>
              <a:t>Termos na forma retangular</a:t>
            </a:r>
          </a:p>
          <a:p>
            <a:pPr lvl="1"/>
            <a:r>
              <a:rPr lang="en-US" smtClean="0"/>
              <a:t>makelist([a[k,1,1]-%i*b[k,1,1]],k,1,7);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Termos na forma polar</a:t>
            </a:r>
          </a:p>
          <a:p>
            <a:pPr lvl="1"/>
            <a:r>
              <a:rPr lang="en-US" smtClean="0"/>
              <a:t>makelist([f[n,1,1],g[n,1,1]],n,1,3);</a:t>
            </a:r>
          </a:p>
          <a:p>
            <a:pPr lvl="1"/>
            <a:endParaRPr lang="en-US" smtClean="0"/>
          </a:p>
        </p:txBody>
      </p:sp>
      <p:pic>
        <p:nvPicPr>
          <p:cNvPr id="18227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5259388"/>
            <a:ext cx="53292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141666"/>
            <a:ext cx="96726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5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(4a parte)</a:t>
            </a:r>
            <a:endParaRPr lang="pt-BR" smtClean="0"/>
          </a:p>
        </p:txBody>
      </p:sp>
      <p:sp>
        <p:nvSpPr>
          <p:cNvPr id="183299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836614"/>
            <a:ext cx="9340850" cy="5381625"/>
          </a:xfrm>
        </p:spPr>
        <p:txBody>
          <a:bodyPr/>
          <a:lstStyle/>
          <a:p>
            <a:r>
              <a:rPr lang="en-US" smtClean="0"/>
              <a:t>Sendo assim a série fica :</a:t>
            </a:r>
          </a:p>
          <a:p>
            <a:pPr lvl="2"/>
            <a:r>
              <a:rPr lang="en-US" smtClean="0"/>
              <a:t>v(t,Vm,T):=a0[Vm,T] + sum(f[k,Vm,T]*cos(2*%pi*k*t/T+g[k,Vm,T]),k,1,3);</a:t>
            </a:r>
          </a:p>
          <a:p>
            <a:pPr lvl="2"/>
            <a:r>
              <a:rPr lang="en-US" smtClean="0"/>
              <a:t>v(1,1,1)</a:t>
            </a:r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98" y="2852738"/>
            <a:ext cx="765333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0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Resposta de um circuito RC</a:t>
            </a:r>
            <a:endParaRPr lang="pt-BR" smtClean="0"/>
          </a:p>
        </p:txBody>
      </p:sp>
      <p:sp>
        <p:nvSpPr>
          <p:cNvPr id="18432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pPr algn="just"/>
            <a:r>
              <a:rPr lang="en-US" sz="2000" smtClean="0"/>
              <a:t>Analise a resposta do circuito RC abaixo ao sinal de entrada </a:t>
            </a:r>
            <a:r>
              <a:rPr lang="en-US" sz="2000" i="1" smtClean="0"/>
              <a:t>v</a:t>
            </a:r>
            <a:r>
              <a:rPr lang="en-US" sz="2000" i="1" baseline="-25000" smtClean="0"/>
              <a:t>g</a:t>
            </a:r>
            <a:r>
              <a:rPr lang="en-US" sz="2000" i="1" smtClean="0"/>
              <a:t> </a:t>
            </a:r>
            <a:r>
              <a:rPr lang="en-US" sz="2000" smtClean="0"/>
              <a:t>utilizando : série de Fourier para representar o sinal de entrada, impedância complexa e o princípio da superposição para descrever v</a:t>
            </a:r>
            <a:r>
              <a:rPr lang="en-US" sz="2000" baseline="-25000" smtClean="0"/>
              <a:t>o</a:t>
            </a:r>
            <a:r>
              <a:rPr lang="en-US" sz="2000" smtClean="0"/>
              <a:t> ( descreva tanto a amplitude quanto a fase de v</a:t>
            </a:r>
            <a:r>
              <a:rPr lang="en-US" sz="2000" baseline="-25000" smtClean="0"/>
              <a:t>0</a:t>
            </a:r>
            <a:r>
              <a:rPr lang="en-US" sz="2000" smtClean="0"/>
              <a:t> ) e determine o que ocorrerá quando </a:t>
            </a:r>
            <a:r>
              <a:rPr lang="en-US" sz="2000" i="1" smtClean="0"/>
              <a:t>C-&gt;0 </a:t>
            </a:r>
            <a:r>
              <a:rPr lang="en-US" sz="2000" smtClean="0"/>
              <a:t>e </a:t>
            </a:r>
            <a:r>
              <a:rPr lang="en-US" sz="2000" i="1" smtClean="0"/>
              <a:t>C-&gt;∞</a:t>
            </a:r>
            <a:r>
              <a:rPr lang="en-US" sz="2000" smtClean="0"/>
              <a:t>  </a:t>
            </a:r>
            <a:endParaRPr lang="pt-BR" sz="2000" smtClean="0"/>
          </a:p>
        </p:txBody>
      </p:sp>
      <p:pic>
        <p:nvPicPr>
          <p:cNvPr id="184324" name="Picture 2" descr="16_12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2857500"/>
            <a:ext cx="4786312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1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3663" y="1000126"/>
            <a:ext cx="9683750" cy="5381625"/>
          </a:xfrm>
        </p:spPr>
        <p:txBody>
          <a:bodyPr/>
          <a:lstStyle/>
          <a:p>
            <a:r>
              <a:rPr lang="pt-BR" smtClean="0"/>
              <a:t>Transformada de a</a:t>
            </a:r>
            <a:r>
              <a:rPr lang="pt-BR" baseline="-25000" smtClean="0"/>
              <a:t>1</a:t>
            </a:r>
            <a:r>
              <a:rPr lang="pt-BR" smtClean="0"/>
              <a:t>f</a:t>
            </a:r>
            <a:r>
              <a:rPr lang="pt-BR" baseline="-25000" smtClean="0"/>
              <a:t>1</a:t>
            </a:r>
            <a:r>
              <a:rPr lang="pt-BR" smtClean="0"/>
              <a:t>(t)+a</a:t>
            </a:r>
            <a:r>
              <a:rPr lang="pt-BR" baseline="-25000" smtClean="0"/>
              <a:t>2</a:t>
            </a:r>
            <a:r>
              <a:rPr lang="pt-BR" smtClean="0"/>
              <a:t>f</a:t>
            </a:r>
            <a:r>
              <a:rPr lang="pt-BR" baseline="-25000" smtClean="0"/>
              <a:t>2</a:t>
            </a:r>
            <a:r>
              <a:rPr lang="pt-BR" smtClean="0"/>
              <a:t>(t)=&gt;a</a:t>
            </a:r>
            <a:r>
              <a:rPr lang="pt-BR" baseline="-25000" smtClean="0"/>
              <a:t>1</a:t>
            </a:r>
            <a:r>
              <a:rPr lang="pt-BR" smtClean="0"/>
              <a:t>F</a:t>
            </a:r>
            <a:r>
              <a:rPr lang="pt-BR" baseline="-25000" smtClean="0"/>
              <a:t>1</a:t>
            </a:r>
            <a:r>
              <a:rPr lang="pt-BR" smtClean="0"/>
              <a:t>(s)+a</a:t>
            </a:r>
            <a:r>
              <a:rPr lang="pt-BR" baseline="-25000" smtClean="0"/>
              <a:t>2</a:t>
            </a:r>
            <a:r>
              <a:rPr lang="pt-BR" smtClean="0"/>
              <a:t>F</a:t>
            </a:r>
            <a:r>
              <a:rPr lang="pt-BR" baseline="-25000" smtClean="0"/>
              <a:t>2</a:t>
            </a:r>
            <a:r>
              <a:rPr lang="pt-BR" smtClean="0"/>
              <a:t>(s)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Em outras palavras : A Transformada de Laplace é uma operação </a:t>
            </a:r>
            <a:r>
              <a:rPr lang="pt-BR" i="1" smtClean="0"/>
              <a:t>linear</a:t>
            </a:r>
            <a:r>
              <a:rPr lang="pt-BR" smtClean="0"/>
              <a:t>!</a:t>
            </a:r>
          </a:p>
          <a:p>
            <a:endParaRPr lang="pt-BR" smtClean="0"/>
          </a:p>
          <a:p>
            <a:pPr lvl="1">
              <a:buFontTx/>
              <a:buNone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( 1a parte ) </a:t>
            </a:r>
            <a:endParaRPr lang="pt-BR" smtClean="0"/>
          </a:p>
        </p:txBody>
      </p:sp>
      <p:sp>
        <p:nvSpPr>
          <p:cNvPr id="97286" name="Espaço Reservado para Conteúdo 2"/>
          <p:cNvSpPr>
            <a:spLocks noGrp="1"/>
          </p:cNvSpPr>
          <p:nvPr>
            <p:ph idx="1"/>
          </p:nvPr>
        </p:nvSpPr>
        <p:spPr>
          <a:xfrm>
            <a:off x="273050" y="836614"/>
            <a:ext cx="9340850" cy="5381625"/>
          </a:xfrm>
        </p:spPr>
        <p:txBody>
          <a:bodyPr/>
          <a:lstStyle/>
          <a:p>
            <a:r>
              <a:rPr lang="en-US" smtClean="0"/>
              <a:t>A representação do sinal de entrada </a:t>
            </a:r>
            <a:r>
              <a:rPr lang="en-US" i="1" smtClean="0"/>
              <a:t>v</a:t>
            </a:r>
            <a:r>
              <a:rPr lang="en-US" i="1" baseline="-25000" smtClean="0"/>
              <a:t>g</a:t>
            </a:r>
            <a:r>
              <a:rPr lang="en-US" smtClean="0"/>
              <a:t> (uma onda quadrada) em série de Fourier fornece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 série de Fourier fica :</a:t>
            </a:r>
            <a:endParaRPr lang="pt-BR" smtClean="0"/>
          </a:p>
        </p:txBody>
      </p:sp>
      <p:graphicFrame>
        <p:nvGraphicFramePr>
          <p:cNvPr id="97282" name="Object 5"/>
          <p:cNvGraphicFramePr>
            <a:graphicFrameLocks noChangeAspect="1"/>
          </p:cNvGraphicFramePr>
          <p:nvPr/>
        </p:nvGraphicFramePr>
        <p:xfrm>
          <a:off x="3081345" y="2073275"/>
          <a:ext cx="26019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Equação" r:id="rId3" imgW="1257120" imgH="393480" progId="Equation.3">
                  <p:embed/>
                </p:oleObj>
              </mc:Choice>
              <mc:Fallback>
                <p:oleObj name="Equação" r:id="rId3" imgW="1257120" imgH="393480" progId="Equation.3">
                  <p:embed/>
                  <p:pic>
                    <p:nvPicPr>
                      <p:cNvPr id="9728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45" y="2073275"/>
                        <a:ext cx="26019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6"/>
          <p:cNvGraphicFramePr>
            <a:graphicFrameLocks noChangeAspect="1"/>
          </p:cNvGraphicFramePr>
          <p:nvPr/>
        </p:nvGraphicFramePr>
        <p:xfrm>
          <a:off x="2779722" y="3736993"/>
          <a:ext cx="34686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2" name="Equação" r:id="rId5" imgW="1676160" imgH="444240" progId="Equation.3">
                  <p:embed/>
                </p:oleObj>
              </mc:Choice>
              <mc:Fallback>
                <p:oleObj name="Equação" r:id="rId5" imgW="1676160" imgH="444240" progId="Equation.3">
                  <p:embed/>
                  <p:pic>
                    <p:nvPicPr>
                      <p:cNvPr id="97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722" y="3736993"/>
                        <a:ext cx="3468687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4" name="Object 7"/>
          <p:cNvGraphicFramePr>
            <a:graphicFrameLocks noChangeAspect="1"/>
          </p:cNvGraphicFramePr>
          <p:nvPr/>
        </p:nvGraphicFramePr>
        <p:xfrm>
          <a:off x="490548" y="4919663"/>
          <a:ext cx="88550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Equação" r:id="rId7" imgW="4279680" imgH="393480" progId="Equation.3">
                  <p:embed/>
                </p:oleObj>
              </mc:Choice>
              <mc:Fallback>
                <p:oleObj name="Equação" r:id="rId7" imgW="4279680" imgH="393480" progId="Equation.3">
                  <p:embed/>
                  <p:pic>
                    <p:nvPicPr>
                      <p:cNvPr id="9728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48" y="4919663"/>
                        <a:ext cx="88550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1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0" y="4572018"/>
            <a:ext cx="5745163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290645"/>
            <a:ext cx="29622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)</a:t>
            </a:r>
            <a:endParaRPr lang="pt-BR" smtClean="0"/>
          </a:p>
        </p:txBody>
      </p:sp>
      <p:sp>
        <p:nvSpPr>
          <p:cNvPr id="18534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A relação </a:t>
            </a:r>
            <a:r>
              <a:rPr lang="en-US" i="1" smtClean="0"/>
              <a:t>V</a:t>
            </a:r>
            <a:r>
              <a:rPr lang="en-US" i="1" baseline="-25000" smtClean="0"/>
              <a:t>0</a:t>
            </a:r>
            <a:r>
              <a:rPr lang="en-US" smtClean="0"/>
              <a:t> x </a:t>
            </a:r>
            <a:r>
              <a:rPr lang="en-US" i="1" smtClean="0"/>
              <a:t>V</a:t>
            </a:r>
            <a:r>
              <a:rPr lang="en-US" i="1" baseline="-25000" smtClean="0"/>
              <a:t>g</a:t>
            </a:r>
            <a:r>
              <a:rPr lang="en-US" smtClean="0"/>
              <a:t> do sistema é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Para a primeira componente do sinal teremos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Em forma fasorial :</a:t>
            </a:r>
          </a:p>
          <a:p>
            <a:endParaRPr lang="en-US" smtClean="0"/>
          </a:p>
          <a:p>
            <a:endParaRPr lang="en-US" smtClean="0"/>
          </a:p>
          <a:p>
            <a:endParaRPr lang="pt-BR" smtClean="0"/>
          </a:p>
        </p:txBody>
      </p:sp>
      <p:pic>
        <p:nvPicPr>
          <p:cNvPr id="1853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3286129"/>
            <a:ext cx="2971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51" name="CaixaDeTexto 6"/>
          <p:cNvSpPr txBox="1">
            <a:spLocks noChangeArrowheads="1"/>
          </p:cNvSpPr>
          <p:nvPr/>
        </p:nvSpPr>
        <p:spPr bwMode="auto">
          <a:xfrm>
            <a:off x="2865440" y="5373696"/>
            <a:ext cx="1008062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</p:spTree>
    <p:extLst>
      <p:ext uri="{BB962C8B-B14F-4D97-AF65-F5344CB8AC3E}">
        <p14:creationId xmlns:p14="http://schemas.microsoft.com/office/powerpoint/2010/main" val="4858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- II )</a:t>
            </a:r>
            <a:endParaRPr lang="pt-BR" smtClean="0"/>
          </a:p>
        </p:txBody>
      </p:sp>
      <p:sp>
        <p:nvSpPr>
          <p:cNvPr id="186371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Sendo assim, a forma alternativa do sinal de saída em função do tempo será :</a:t>
            </a:r>
            <a:endParaRPr lang="pt-BR" smtClean="0"/>
          </a:p>
        </p:txBody>
      </p:sp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4" y="2357438"/>
            <a:ext cx="6115051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4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Devido a simetria de ¼ de onda, existem apenas os </a:t>
            </a:r>
            <a:r>
              <a:rPr lang="en-US" i="1" smtClean="0"/>
              <a:t>k</a:t>
            </a:r>
            <a:r>
              <a:rPr lang="en-US" i="1" baseline="-25000" smtClean="0"/>
              <a:t>s</a:t>
            </a:r>
            <a:r>
              <a:rPr lang="en-US" smtClean="0"/>
              <a:t> ímpares. A terceira harmônica portanto será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 sua forma temporal :</a:t>
            </a:r>
            <a:endParaRPr lang="pt-BR" smtClean="0"/>
          </a:p>
        </p:txBody>
      </p:sp>
      <p:pic>
        <p:nvPicPr>
          <p:cNvPr id="187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35" y="2357440"/>
            <a:ext cx="6105525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- III )</a:t>
            </a:r>
            <a:endParaRPr lang="pt-BR" smtClean="0"/>
          </a:p>
        </p:txBody>
      </p:sp>
      <p:pic>
        <p:nvPicPr>
          <p:cNvPr id="1873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35" y="5715000"/>
            <a:ext cx="539591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CaixaDeTexto 5"/>
          <p:cNvSpPr txBox="1">
            <a:spLocks noChangeArrowheads="1"/>
          </p:cNvSpPr>
          <p:nvPr/>
        </p:nvSpPr>
        <p:spPr bwMode="auto">
          <a:xfrm>
            <a:off x="2216150" y="4076708"/>
            <a:ext cx="10080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</p:spTree>
    <p:extLst>
      <p:ext uri="{BB962C8B-B14F-4D97-AF65-F5344CB8AC3E}">
        <p14:creationId xmlns:p14="http://schemas.microsoft.com/office/powerpoint/2010/main" val="26287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– IV )</a:t>
            </a:r>
            <a:endParaRPr lang="pt-BR" smtClean="0"/>
          </a:p>
        </p:txBody>
      </p:sp>
      <p:sp>
        <p:nvSpPr>
          <p:cNvPr id="188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</a:t>
            </a:r>
            <a:r>
              <a:rPr lang="en-US" i="1" smtClean="0"/>
              <a:t>k</a:t>
            </a:r>
            <a:r>
              <a:rPr lang="en-US" i="1" baseline="-25000" smtClean="0"/>
              <a:t>ésima</a:t>
            </a:r>
            <a:r>
              <a:rPr lang="en-US" i="1" smtClean="0"/>
              <a:t> </a:t>
            </a:r>
            <a:r>
              <a:rPr lang="en-US" smtClean="0"/>
              <a:t>componente ímpar do sinal de saída será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 o sinal de saída poderá ser representado por : </a:t>
            </a:r>
            <a:endParaRPr lang="pt-BR" smtClean="0"/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4" y="1714518"/>
            <a:ext cx="86868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5014931"/>
            <a:ext cx="61912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2" name="CaixaDeTexto 5"/>
          <p:cNvSpPr txBox="1">
            <a:spLocks noChangeArrowheads="1"/>
          </p:cNvSpPr>
          <p:nvPr/>
        </p:nvSpPr>
        <p:spPr bwMode="auto">
          <a:xfrm>
            <a:off x="920750" y="2852746"/>
            <a:ext cx="10080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  <p:sp>
        <p:nvSpPr>
          <p:cNvPr id="188423" name="CaixaDeTexto 6"/>
          <p:cNvSpPr txBox="1">
            <a:spLocks noChangeArrowheads="1"/>
          </p:cNvSpPr>
          <p:nvPr/>
        </p:nvSpPr>
        <p:spPr bwMode="auto">
          <a:xfrm>
            <a:off x="6608773" y="3492507"/>
            <a:ext cx="223202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para </a:t>
            </a:r>
            <a:r>
              <a:rPr lang="en-US" i="1"/>
              <a:t>k </a:t>
            </a:r>
            <a:r>
              <a:rPr lang="en-US"/>
              <a:t>ímpar</a:t>
            </a:r>
          </a:p>
        </p:txBody>
      </p:sp>
      <p:sp>
        <p:nvSpPr>
          <p:cNvPr id="188424" name="CaixaDeTexto 7"/>
          <p:cNvSpPr txBox="1">
            <a:spLocks noChangeArrowheads="1"/>
          </p:cNvSpPr>
          <p:nvPr/>
        </p:nvSpPr>
        <p:spPr bwMode="auto">
          <a:xfrm>
            <a:off x="7545398" y="1989146"/>
            <a:ext cx="223202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para </a:t>
            </a:r>
            <a:r>
              <a:rPr lang="en-US" i="1"/>
              <a:t>k </a:t>
            </a:r>
            <a:r>
              <a:rPr lang="en-US"/>
              <a:t>ímpar</a:t>
            </a:r>
          </a:p>
        </p:txBody>
      </p:sp>
    </p:spTree>
    <p:extLst>
      <p:ext uri="{BB962C8B-B14F-4D97-AF65-F5344CB8AC3E}">
        <p14:creationId xmlns:p14="http://schemas.microsoft.com/office/powerpoint/2010/main" val="23170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(3a parte)</a:t>
            </a:r>
            <a:endParaRPr lang="pt-BR" smtClean="0"/>
          </a:p>
        </p:txBody>
      </p:sp>
      <p:sp>
        <p:nvSpPr>
          <p:cNvPr id="9831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Sabendo então que :</a:t>
            </a:r>
          </a:p>
          <a:p>
            <a:endParaRPr lang="en-US" smtClean="0"/>
          </a:p>
          <a:p>
            <a:r>
              <a:rPr lang="en-US" smtClean="0"/>
              <a:t>Se C-&gt;∞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Se C-&gt; 0 :   </a:t>
            </a:r>
            <a:endParaRPr lang="pt-BR" smtClean="0"/>
          </a:p>
        </p:txBody>
      </p:sp>
      <p:pic>
        <p:nvPicPr>
          <p:cNvPr id="983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789006"/>
            <a:ext cx="53340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8306" name="Object 8"/>
          <p:cNvGraphicFramePr>
            <a:graphicFrameLocks noChangeAspect="1"/>
          </p:cNvGraphicFramePr>
          <p:nvPr/>
        </p:nvGraphicFramePr>
        <p:xfrm>
          <a:off x="7473950" y="1722438"/>
          <a:ext cx="2386014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4" name="Equação" r:id="rId4" imgW="1193760" imgH="241200" progId="Equation.3">
                  <p:embed/>
                </p:oleObj>
              </mc:Choice>
              <mc:Fallback>
                <p:oleObj name="Equação" r:id="rId4" imgW="1193760" imgH="241200" progId="Equation.3">
                  <p:embed/>
                  <p:pic>
                    <p:nvPicPr>
                      <p:cNvPr id="9830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950" y="1722438"/>
                        <a:ext cx="2386014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Object 9"/>
          <p:cNvGraphicFramePr>
            <a:graphicFrameLocks noChangeAspect="1"/>
          </p:cNvGraphicFramePr>
          <p:nvPr/>
        </p:nvGraphicFramePr>
        <p:xfrm>
          <a:off x="2720985" y="1989138"/>
          <a:ext cx="3325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5" name="Equação" r:id="rId6" imgW="1663560" imgH="241200" progId="Equation.3">
                  <p:embed/>
                </p:oleObj>
              </mc:Choice>
              <mc:Fallback>
                <p:oleObj name="Equação" r:id="rId6" imgW="1663560" imgH="241200" progId="Equation.3">
                  <p:embed/>
                  <p:pic>
                    <p:nvPicPr>
                      <p:cNvPr id="9830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5" y="1989138"/>
                        <a:ext cx="33258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10"/>
          <p:cNvGraphicFramePr>
            <a:graphicFrameLocks noChangeAspect="1"/>
          </p:cNvGraphicFramePr>
          <p:nvPr/>
        </p:nvGraphicFramePr>
        <p:xfrm>
          <a:off x="2720980" y="2484438"/>
          <a:ext cx="35036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6" name="Equação" r:id="rId8" imgW="1752480" imgH="291960" progId="Equation.3">
                  <p:embed/>
                </p:oleObj>
              </mc:Choice>
              <mc:Fallback>
                <p:oleObj name="Equação" r:id="rId8" imgW="1752480" imgH="291960" progId="Equation.3">
                  <p:embed/>
                  <p:pic>
                    <p:nvPicPr>
                      <p:cNvPr id="9830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0" y="2484438"/>
                        <a:ext cx="35036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11"/>
          <p:cNvGraphicFramePr>
            <a:graphicFrameLocks noChangeAspect="1"/>
          </p:cNvGraphicFramePr>
          <p:nvPr/>
        </p:nvGraphicFramePr>
        <p:xfrm>
          <a:off x="2720985" y="3068638"/>
          <a:ext cx="45450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7" name="Equação" r:id="rId10" imgW="2273040" imgH="444240" progId="Equation.3">
                  <p:embed/>
                </p:oleObj>
              </mc:Choice>
              <mc:Fallback>
                <p:oleObj name="Equação" r:id="rId10" imgW="2273040" imgH="444240" progId="Equation.3">
                  <p:embed/>
                  <p:pic>
                    <p:nvPicPr>
                      <p:cNvPr id="9830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5" y="3068638"/>
                        <a:ext cx="45450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12"/>
          <p:cNvGraphicFramePr>
            <a:graphicFrameLocks noChangeAspect="1"/>
          </p:cNvGraphicFramePr>
          <p:nvPr/>
        </p:nvGraphicFramePr>
        <p:xfrm>
          <a:off x="2771785" y="4052888"/>
          <a:ext cx="39100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8" name="Equação" r:id="rId12" imgW="1955520" imgH="444240" progId="Equation.3">
                  <p:embed/>
                </p:oleObj>
              </mc:Choice>
              <mc:Fallback>
                <p:oleObj name="Equação" r:id="rId12" imgW="1955520" imgH="444240" progId="Equation.3">
                  <p:embed/>
                  <p:pic>
                    <p:nvPicPr>
                      <p:cNvPr id="983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85" y="4052888"/>
                        <a:ext cx="39100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13"/>
          <p:cNvGraphicFramePr>
            <a:graphicFrameLocks noChangeAspect="1"/>
          </p:cNvGraphicFramePr>
          <p:nvPr/>
        </p:nvGraphicFramePr>
        <p:xfrm>
          <a:off x="2865438" y="5516563"/>
          <a:ext cx="33258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9" name="Equação" r:id="rId14" imgW="1663560" imgH="444240" progId="Equation.3">
                  <p:embed/>
                </p:oleObj>
              </mc:Choice>
              <mc:Fallback>
                <p:oleObj name="Equação" r:id="rId14" imgW="1663560" imgH="444240" progId="Equation.3">
                  <p:embed/>
                  <p:pic>
                    <p:nvPicPr>
                      <p:cNvPr id="983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5516563"/>
                        <a:ext cx="33258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4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4286268"/>
            <a:ext cx="3313113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Valor </a:t>
            </a:r>
            <a:r>
              <a:rPr lang="en-US" i="1" smtClean="0"/>
              <a:t>RMS</a:t>
            </a:r>
            <a:r>
              <a:rPr lang="en-US" smtClean="0"/>
              <a:t> de um sinal periódico</a:t>
            </a:r>
            <a:endParaRPr lang="pt-BR" smtClean="0"/>
          </a:p>
        </p:txBody>
      </p:sp>
      <p:sp>
        <p:nvSpPr>
          <p:cNvPr id="189444" name="Espaço Reservado para Conteúdo 2"/>
          <p:cNvSpPr>
            <a:spLocks noGrp="1"/>
          </p:cNvSpPr>
          <p:nvPr>
            <p:ph idx="1"/>
          </p:nvPr>
        </p:nvSpPr>
        <p:spPr>
          <a:xfrm>
            <a:off x="327025" y="762002"/>
            <a:ext cx="9340850" cy="5381625"/>
          </a:xfrm>
        </p:spPr>
        <p:txBody>
          <a:bodyPr/>
          <a:lstStyle/>
          <a:p>
            <a:r>
              <a:rPr lang="en-US" smtClean="0"/>
              <a:t>O valor </a:t>
            </a:r>
            <a:r>
              <a:rPr lang="en-US" i="1" smtClean="0"/>
              <a:t>RMS </a:t>
            </a:r>
            <a:r>
              <a:rPr lang="en-US" smtClean="0"/>
              <a:t>ou eficaz de um sinal periódico é dado por :</a:t>
            </a:r>
          </a:p>
          <a:p>
            <a:endParaRPr lang="en-US" smtClean="0"/>
          </a:p>
          <a:p>
            <a:r>
              <a:rPr lang="en-US" smtClean="0"/>
              <a:t>Representando f(t) por sua série de Fourier, integrando e simplificando chega-se a : </a:t>
            </a:r>
            <a:endParaRPr lang="pt-BR" smtClean="0"/>
          </a:p>
        </p:txBody>
      </p:sp>
      <p:pic>
        <p:nvPicPr>
          <p:cNvPr id="1894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5" y="1204913"/>
            <a:ext cx="3143251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9" y="3429000"/>
            <a:ext cx="59626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4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16_10-01AO1-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4" y="1428750"/>
            <a:ext cx="8861425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7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Resposta : 74,5356v e 74,5306v</a:t>
            </a:r>
            <a:endParaRPr lang="pt-BR" smtClean="0"/>
          </a:p>
        </p:txBody>
      </p:sp>
      <p:sp>
        <p:nvSpPr>
          <p:cNvPr id="190468" name="Título 1"/>
          <p:cNvSpPr>
            <a:spLocks noGrp="1"/>
          </p:cNvSpPr>
          <p:nvPr>
            <p:ph type="title"/>
          </p:nvPr>
        </p:nvSpPr>
        <p:spPr>
          <a:xfrm>
            <a:off x="381007" y="428625"/>
            <a:ext cx="9363075" cy="533400"/>
          </a:xfrm>
        </p:spPr>
        <p:txBody>
          <a:bodyPr/>
          <a:lstStyle/>
          <a:p>
            <a:r>
              <a:rPr lang="en-US" sz="2800" smtClean="0"/>
              <a:t>Exemplo – Encontre o valor </a:t>
            </a:r>
            <a:r>
              <a:rPr lang="en-US" sz="2800" i="1" smtClean="0"/>
              <a:t>RMS </a:t>
            </a:r>
            <a:r>
              <a:rPr lang="en-US" sz="2800" smtClean="0"/>
              <a:t>do sinal abaixo para </a:t>
            </a:r>
            <a:r>
              <a:rPr lang="en-US" sz="2800" i="1" smtClean="0"/>
              <a:t>V</a:t>
            </a:r>
            <a:r>
              <a:rPr lang="en-US" sz="2800" i="1" baseline="-25000" smtClean="0"/>
              <a:t>m</a:t>
            </a:r>
            <a:r>
              <a:rPr lang="en-US" sz="2800" smtClean="0"/>
              <a:t> = 100, pela integral e pelos três primeiros da série de Fourier corresp. :</a:t>
            </a:r>
            <a:endParaRPr lang="pt-BR" sz="2800" smtClean="0"/>
          </a:p>
        </p:txBody>
      </p:sp>
    </p:spTree>
    <p:extLst>
      <p:ext uri="{BB962C8B-B14F-4D97-AF65-F5344CB8AC3E}">
        <p14:creationId xmlns:p14="http://schemas.microsoft.com/office/powerpoint/2010/main" val="10673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sp>
        <p:nvSpPr>
          <p:cNvPr id="99332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785813"/>
            <a:ext cx="9340850" cy="5381625"/>
          </a:xfrm>
        </p:spPr>
        <p:txBody>
          <a:bodyPr/>
          <a:lstStyle/>
          <a:p>
            <a:r>
              <a:rPr lang="en-US" smtClean="0"/>
              <a:t>Determinação : </a:t>
            </a:r>
          </a:p>
          <a:p>
            <a:pPr lvl="1"/>
            <a:r>
              <a:rPr lang="en-US" smtClean="0"/>
              <a:t>Partindo da forma exponencial do seno e cosseno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E substituindo a mesma na forma trigonométrica da série de Fourier 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Teremos :</a:t>
            </a:r>
            <a:endParaRPr lang="pt-BR" smtClean="0"/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928813"/>
            <a:ext cx="42513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2381250" y="4857768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3" name="Equação" r:id="rId4" imgW="2501640" imgH="431640" progId="Equation.3">
                  <p:embed/>
                </p:oleObj>
              </mc:Choice>
              <mc:Fallback>
                <p:oleObj name="Equação" r:id="rId4" imgW="2501640" imgH="431640" progId="Equation.3">
                  <p:embed/>
                  <p:pic>
                    <p:nvPicPr>
                      <p:cNvPr id="993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4857768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6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sp>
        <p:nvSpPr>
          <p:cNvPr id="191491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785813"/>
            <a:ext cx="9340850" cy="5381625"/>
          </a:xfrm>
        </p:spPr>
        <p:txBody>
          <a:bodyPr/>
          <a:lstStyle/>
          <a:p>
            <a:r>
              <a:rPr lang="en-US" smtClean="0"/>
              <a:t>Determinação :</a:t>
            </a:r>
            <a:endParaRPr lang="pt-BR" smtClean="0"/>
          </a:p>
        </p:txBody>
      </p:sp>
      <p:pic>
        <p:nvPicPr>
          <p:cNvPr id="191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0188"/>
            <a:ext cx="3195638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Usando a propriedade da linearidade, encontre a transformada de Laplace de f(t) = e</a:t>
            </a:r>
            <a:r>
              <a:rPr lang="pt-BR" baseline="30000" dirty="0" smtClean="0"/>
              <a:t>-3t</a:t>
            </a:r>
            <a:r>
              <a:rPr lang="pt-BR" dirty="0" smtClean="0"/>
              <a:t> + t, t&gt;0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Usando a propriedade da linearidade, encontre a transformada de Laplace de f(t) = A(1-e</a:t>
            </a:r>
            <a:r>
              <a:rPr lang="pt-BR" baseline="30000" dirty="0" smtClean="0"/>
              <a:t>-bt</a:t>
            </a:r>
            <a:r>
              <a:rPr lang="pt-BR" dirty="0" smtClean="0"/>
              <a:t>)u(t)</a:t>
            </a:r>
          </a:p>
        </p:txBody>
      </p:sp>
      <p:graphicFrame>
        <p:nvGraphicFramePr>
          <p:cNvPr id="121860" name="Object 2"/>
          <p:cNvGraphicFramePr>
            <a:graphicFrameLocks noChangeAspect="1"/>
          </p:cNvGraphicFramePr>
          <p:nvPr/>
        </p:nvGraphicFramePr>
        <p:xfrm>
          <a:off x="3692535" y="2492393"/>
          <a:ext cx="25558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3" imgW="1079280" imgH="393480" progId="Equation.3">
                  <p:embed/>
                </p:oleObj>
              </mc:Choice>
              <mc:Fallback>
                <p:oleObj name="Equation" r:id="rId3" imgW="10792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35" y="2492393"/>
                        <a:ext cx="255587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3"/>
          <p:cNvGraphicFramePr>
            <a:graphicFrameLocks noChangeAspect="1"/>
          </p:cNvGraphicFramePr>
          <p:nvPr/>
        </p:nvGraphicFramePr>
        <p:xfrm>
          <a:off x="3578225" y="4868863"/>
          <a:ext cx="249713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225" y="4868863"/>
                        <a:ext cx="249713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pic>
        <p:nvPicPr>
          <p:cNvPr id="192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3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pic>
        <p:nvPicPr>
          <p:cNvPr id="193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00125"/>
            <a:ext cx="95726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forma exponencial fica então :</a:t>
            </a:r>
            <a:endParaRPr lang="pt-BR" smtClean="0"/>
          </a:p>
        </p:txBody>
      </p:sp>
      <p:pic>
        <p:nvPicPr>
          <p:cNvPr id="194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0" y="1571625"/>
            <a:ext cx="8048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2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ítulo 1"/>
          <p:cNvSpPr>
            <a:spLocks noGrp="1"/>
          </p:cNvSpPr>
          <p:nvPr>
            <p:ph type="title"/>
          </p:nvPr>
        </p:nvSpPr>
        <p:spPr>
          <a:xfrm>
            <a:off x="271469" y="466725"/>
            <a:ext cx="9363075" cy="533400"/>
          </a:xfrm>
        </p:spPr>
        <p:txBody>
          <a:bodyPr/>
          <a:lstStyle/>
          <a:p>
            <a:r>
              <a:rPr lang="en-US" smtClean="0"/>
              <a:t>Exemplo  – Encontre os coeficientes complexos da série de Fourier do sinal abaixo :</a:t>
            </a:r>
            <a:endParaRPr lang="pt-BR" smtClean="0"/>
          </a:p>
        </p:txBody>
      </p:sp>
      <p:pic>
        <p:nvPicPr>
          <p:cNvPr id="195587" name="Picture 2" descr="16_15Ex16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500191"/>
            <a:ext cx="95726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3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ítulo 1"/>
          <p:cNvSpPr>
            <a:spLocks noGrp="1"/>
          </p:cNvSpPr>
          <p:nvPr>
            <p:ph type="title"/>
          </p:nvPr>
        </p:nvSpPr>
        <p:spPr>
          <a:xfrm>
            <a:off x="271469" y="142875"/>
            <a:ext cx="9363075" cy="533400"/>
          </a:xfrm>
        </p:spPr>
        <p:txBody>
          <a:bodyPr/>
          <a:lstStyle/>
          <a:p>
            <a:r>
              <a:rPr lang="en-US" smtClean="0"/>
              <a:t>Exemplo – Solução :</a:t>
            </a:r>
            <a:endParaRPr lang="pt-BR" smtClean="0"/>
          </a:p>
        </p:txBody>
      </p:sp>
      <p:pic>
        <p:nvPicPr>
          <p:cNvPr id="196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9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ítulo 1"/>
          <p:cNvSpPr>
            <a:spLocks noGrp="1"/>
          </p:cNvSpPr>
          <p:nvPr>
            <p:ph type="title"/>
          </p:nvPr>
        </p:nvSpPr>
        <p:spPr>
          <a:xfrm>
            <a:off x="271469" y="142875"/>
            <a:ext cx="9363075" cy="533400"/>
          </a:xfrm>
        </p:spPr>
        <p:txBody>
          <a:bodyPr/>
          <a:lstStyle/>
          <a:p>
            <a:r>
              <a:rPr lang="en-US" smtClean="0"/>
              <a:t>Exemplo – Solução (cont.):</a:t>
            </a:r>
            <a:endParaRPr lang="pt-BR" smtClean="0"/>
          </a:p>
        </p:txBody>
      </p:sp>
      <p:pic>
        <p:nvPicPr>
          <p:cNvPr id="197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0" y="2143143"/>
            <a:ext cx="58388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4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Amplitude e espectro de fase</a:t>
            </a:r>
            <a:endParaRPr lang="pt-BR" smtClean="0"/>
          </a:p>
        </p:txBody>
      </p:sp>
      <p:sp>
        <p:nvSpPr>
          <p:cNvPr id="198659" name="Espaço Reservado para Conteúdo 2"/>
          <p:cNvSpPr>
            <a:spLocks noGrp="1"/>
          </p:cNvSpPr>
          <p:nvPr>
            <p:ph idx="1"/>
          </p:nvPr>
        </p:nvSpPr>
        <p:spPr>
          <a:xfrm>
            <a:off x="0" y="976314"/>
            <a:ext cx="9906000" cy="5381625"/>
          </a:xfrm>
        </p:spPr>
        <p:txBody>
          <a:bodyPr/>
          <a:lstStyle/>
          <a:p>
            <a:r>
              <a:rPr lang="en-US" smtClean="0"/>
              <a:t>Suponha a representação complexa dos coeficientes da série de Fourier do exemplo anterior, assumindo que V</a:t>
            </a:r>
            <a:r>
              <a:rPr lang="en-US" baseline="-25000" smtClean="0"/>
              <a:t>m</a:t>
            </a:r>
            <a:r>
              <a:rPr lang="el-GR" smtClean="0"/>
              <a:t>τ</a:t>
            </a:r>
            <a:r>
              <a:rPr lang="en-US" smtClean="0"/>
              <a:t>/T=1: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Podemos plotar o valor do módulo e da fase de </a:t>
            </a:r>
            <a:r>
              <a:rPr lang="en-US" i="1" smtClean="0"/>
              <a:t>C</a:t>
            </a:r>
            <a:r>
              <a:rPr lang="en-US" i="1" baseline="-25000" smtClean="0"/>
              <a:t>n</a:t>
            </a:r>
            <a:r>
              <a:rPr lang="en-US" smtClean="0"/>
              <a:t> para diversos valores de n por exemplo de -10 a 10 </a:t>
            </a:r>
          </a:p>
          <a:p>
            <a:r>
              <a:rPr lang="en-US" smtClean="0"/>
              <a:t>Estes gráficos serão os espectros de amplitude e fase. Neste caso como Cn é sempre real a fase é 0</a:t>
            </a:r>
            <a:r>
              <a:rPr lang="en-US" baseline="30000" smtClean="0"/>
              <a:t>o</a:t>
            </a:r>
            <a:r>
              <a:rPr lang="en-US" smtClean="0"/>
              <a:t> ou 180</a:t>
            </a:r>
            <a:r>
              <a:rPr lang="en-US" baseline="30000" smtClean="0"/>
              <a:t>o</a:t>
            </a:r>
            <a:endParaRPr lang="pt-BR" baseline="30000" smtClean="0"/>
          </a:p>
        </p:txBody>
      </p:sp>
      <p:pic>
        <p:nvPicPr>
          <p:cNvPr id="198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428875"/>
            <a:ext cx="28384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0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amplitude</a:t>
            </a:r>
            <a:endParaRPr lang="pt-BR" smtClean="0"/>
          </a:p>
        </p:txBody>
      </p:sp>
      <p:pic>
        <p:nvPicPr>
          <p:cNvPr id="199683" name="Picture 2" descr="16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6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amplitude</a:t>
            </a:r>
            <a:endParaRPr lang="pt-BR" smtClean="0"/>
          </a:p>
        </p:txBody>
      </p:sp>
      <p:pic>
        <p:nvPicPr>
          <p:cNvPr id="200707" name="Picture 2" descr="16_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8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fase</a:t>
            </a:r>
            <a:endParaRPr lang="pt-BR" smtClean="0"/>
          </a:p>
        </p:txBody>
      </p:sp>
      <p:pic>
        <p:nvPicPr>
          <p:cNvPr id="201731" name="Picture 2" descr="16_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214438"/>
            <a:ext cx="95726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Transformadas de Laplace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Rampa : f(t) = t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60391" y="1682750"/>
          <a:ext cx="59023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ção" r:id="rId3" imgW="2120760" imgH="507960" progId="Equation.3">
                  <p:embed/>
                </p:oleObj>
              </mc:Choice>
              <mc:Fallback>
                <p:oleObj name="Equação" r:id="rId3" imgW="212076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91" y="1682750"/>
                        <a:ext cx="59023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338994"/>
              </p:ext>
            </p:extLst>
          </p:nvPr>
        </p:nvGraphicFramePr>
        <p:xfrm>
          <a:off x="1928663" y="3328699"/>
          <a:ext cx="3168353" cy="154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Equação" r:id="rId5" imgW="1041120" imgH="507960" progId="Equation.3">
                  <p:embed/>
                </p:oleObj>
              </mc:Choice>
              <mc:Fallback>
                <p:oleObj name="Equação" r:id="rId5" imgW="104112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8663" y="3328699"/>
                        <a:ext cx="3168353" cy="154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: Espectro de Amplitude e de Fase de funções deslocadas no tempo</a:t>
            </a:r>
            <a:endParaRPr lang="pt-BR" smtClean="0"/>
          </a:p>
        </p:txBody>
      </p:sp>
      <p:pic>
        <p:nvPicPr>
          <p:cNvPr id="202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6" y="1143000"/>
            <a:ext cx="32099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2147888"/>
            <a:ext cx="769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4" y="3467105"/>
            <a:ext cx="30575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3476625"/>
            <a:ext cx="3095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0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: Espectro de fase de função deslocada no tempo</a:t>
            </a:r>
            <a:endParaRPr lang="pt-BR" smtClean="0"/>
          </a:p>
        </p:txBody>
      </p:sp>
      <p:sp>
        <p:nvSpPr>
          <p:cNvPr id="20377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O espectro de amplitude não muda. O espectro de fase é apresentado abaixo</a:t>
            </a:r>
            <a:endParaRPr lang="pt-BR" smtClean="0"/>
          </a:p>
        </p:txBody>
      </p:sp>
      <p:pic>
        <p:nvPicPr>
          <p:cNvPr id="203780" name="Picture 2" descr="16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000268"/>
            <a:ext cx="95726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Listas para Entregar</a:t>
            </a:r>
            <a:endParaRPr lang="pt-BR" smtClean="0"/>
          </a:p>
        </p:txBody>
      </p:sp>
      <p:sp>
        <p:nvSpPr>
          <p:cNvPr id="204803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Realizar os exercícios  da lista 02 em anexo</a:t>
            </a:r>
          </a:p>
        </p:txBody>
      </p:sp>
    </p:spTree>
    <p:extLst>
      <p:ext uri="{BB962C8B-B14F-4D97-AF65-F5344CB8AC3E}">
        <p14:creationId xmlns:p14="http://schemas.microsoft.com/office/powerpoint/2010/main" val="26606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Backup Slides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pt-BR" dirty="0" smtClean="0"/>
              <a:t>Geração de Termos e Reconstrução de Sinal via </a:t>
            </a:r>
            <a:r>
              <a:rPr lang="pt-BR" dirty="0" err="1" smtClean="0"/>
              <a:t>wxMaxima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1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de Termos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56" y="855687"/>
            <a:ext cx="9721080" cy="59576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declare(</a:t>
            </a:r>
            <a:r>
              <a:rPr lang="pt-BR" dirty="0" err="1"/>
              <a:t>k,integer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T:2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f[t]:=t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a0:(1/T)*</a:t>
            </a:r>
            <a:r>
              <a:rPr lang="pt-BR" dirty="0" err="1"/>
              <a:t>integrate</a:t>
            </a:r>
            <a:r>
              <a:rPr lang="pt-BR" dirty="0"/>
              <a:t>(f[t],t,-T/2,T/2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a[k]:=2/T*</a:t>
            </a:r>
            <a:r>
              <a:rPr lang="pt-BR" dirty="0" err="1"/>
              <a:t>integrate</a:t>
            </a:r>
            <a:r>
              <a:rPr lang="pt-BR" dirty="0"/>
              <a:t>(f[t]*cos(2*%</a:t>
            </a:r>
            <a:r>
              <a:rPr lang="pt-BR" dirty="0" err="1"/>
              <a:t>pi</a:t>
            </a:r>
            <a:r>
              <a:rPr lang="pt-BR" dirty="0"/>
              <a:t>*k*t/T),t,-T/2,T/2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a[k</a:t>
            </a:r>
            <a:r>
              <a:rPr lang="pt-BR" dirty="0" smtClean="0"/>
              <a:t>];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b[k]:=2/T*</a:t>
            </a:r>
            <a:r>
              <a:rPr lang="pt-BR" dirty="0" err="1"/>
              <a:t>integrate</a:t>
            </a:r>
            <a:r>
              <a:rPr lang="pt-BR" dirty="0"/>
              <a:t>(f[t]*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*k*t/T),t,-T/2,T/2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b[k</a:t>
            </a:r>
            <a:r>
              <a:rPr lang="pt-BR" dirty="0" smtClean="0"/>
              <a:t>];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fs</a:t>
            </a:r>
            <a:r>
              <a:rPr lang="pt-BR" dirty="0"/>
              <a:t>[</a:t>
            </a:r>
            <a:r>
              <a:rPr lang="pt-BR" dirty="0" err="1"/>
              <a:t>c,t</a:t>
            </a:r>
            <a:r>
              <a:rPr lang="pt-BR" dirty="0"/>
              <a:t>]:=a0+sum(a[k]*cos(2*%</a:t>
            </a:r>
            <a:r>
              <a:rPr lang="pt-BR" dirty="0" err="1"/>
              <a:t>pi</a:t>
            </a:r>
            <a:r>
              <a:rPr lang="pt-BR" dirty="0"/>
              <a:t>*k*t/T)+b[k]*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*k*t/T), k, 1, c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wxplot2d([</a:t>
            </a:r>
            <a:r>
              <a:rPr lang="pt-BR" dirty="0" err="1"/>
              <a:t>fs</a:t>
            </a:r>
            <a:r>
              <a:rPr lang="pt-BR" dirty="0"/>
              <a:t>[10,t]], [t,-2,2])$</a:t>
            </a:r>
          </a:p>
        </p:txBody>
      </p:sp>
    </p:spTree>
    <p:extLst>
      <p:ext uri="{BB962C8B-B14F-4D97-AF65-F5344CB8AC3E}">
        <p14:creationId xmlns:p14="http://schemas.microsoft.com/office/powerpoint/2010/main" val="2831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69" y="15280"/>
            <a:ext cx="9363075" cy="533400"/>
          </a:xfrm>
        </p:spPr>
        <p:txBody>
          <a:bodyPr/>
          <a:lstStyle/>
          <a:p>
            <a:r>
              <a:rPr lang="pt-BR" dirty="0" smtClean="0"/>
              <a:t>Reconstrução com animação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56" y="548680"/>
            <a:ext cx="9793088" cy="6264696"/>
          </a:xfrm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pPr lvl="1"/>
            <a:r>
              <a:rPr lang="pt-BR" dirty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/>
              <a:t>);T:1;Vm:1;declare(</a:t>
            </a:r>
            <a:r>
              <a:rPr lang="pt-BR" dirty="0" err="1"/>
              <a:t>k,integer</a:t>
            </a:r>
            <a:r>
              <a:rPr lang="pt-BR" dirty="0"/>
              <a:t>);a0:1/T*(</a:t>
            </a:r>
            <a:r>
              <a:rPr lang="pt-BR" dirty="0" err="1"/>
              <a:t>integrate</a:t>
            </a:r>
            <a:r>
              <a:rPr lang="pt-BR" dirty="0"/>
              <a:t>(Vm,t,0,2*T/3)+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/3,t,2*T/3,T</a:t>
            </a:r>
            <a:r>
              <a:rPr lang="pt-BR" dirty="0" smtClean="0"/>
              <a:t>));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/>
              <a:t>a0:7/9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ak:2/T*(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*cos(2*%</a:t>
            </a:r>
            <a:r>
              <a:rPr lang="pt-BR" dirty="0" err="1"/>
              <a:t>pi</a:t>
            </a:r>
            <a:r>
              <a:rPr lang="pt-BR" dirty="0"/>
              <a:t>/T*k*t),t,0,2*T/3)+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/3*cos(2*%</a:t>
            </a:r>
            <a:r>
              <a:rPr lang="pt-BR" dirty="0" err="1"/>
              <a:t>pi</a:t>
            </a:r>
            <a:r>
              <a:rPr lang="pt-BR" dirty="0"/>
              <a:t>/T*k*t),t,2*T/3,T</a:t>
            </a:r>
            <a:r>
              <a:rPr lang="pt-BR" dirty="0" smtClean="0"/>
              <a:t>));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ak</a:t>
            </a:r>
            <a:r>
              <a:rPr lang="pt-BR" dirty="0"/>
              <a:t>[k]:=(2*</a:t>
            </a:r>
            <a:r>
              <a:rPr lang="pt-BR" dirty="0" err="1"/>
              <a:t>sin</a:t>
            </a:r>
            <a:r>
              <a:rPr lang="pt-BR" dirty="0"/>
              <a:t>((4*%</a:t>
            </a:r>
            <a:r>
              <a:rPr lang="pt-BR" dirty="0" err="1"/>
              <a:t>pi</a:t>
            </a:r>
            <a:r>
              <a:rPr lang="pt-BR" dirty="0"/>
              <a:t>*k)/3))/(3*%</a:t>
            </a:r>
            <a:r>
              <a:rPr lang="pt-BR" dirty="0" err="1"/>
              <a:t>pi</a:t>
            </a:r>
            <a:r>
              <a:rPr lang="pt-BR" dirty="0"/>
              <a:t>*k</a:t>
            </a:r>
            <a:r>
              <a:rPr lang="pt-BR" dirty="0" smtClean="0"/>
              <a:t>);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/>
              <a:t>bk:2/T*(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/T*k*t),t,0,2*T/3)+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/T*k*t),t,2*T/3,T));</a:t>
            </a:r>
            <a:r>
              <a:rPr lang="pt-BR" dirty="0" err="1"/>
              <a:t>trigsimp</a:t>
            </a:r>
            <a:r>
              <a:rPr lang="pt-BR" dirty="0" smtClean="0"/>
              <a:t>(%);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bk</a:t>
            </a:r>
            <a:r>
              <a:rPr lang="pt-BR" dirty="0"/>
              <a:t>[k]:=-(2*cos((4*%</a:t>
            </a:r>
            <a:r>
              <a:rPr lang="pt-BR" dirty="0" err="1"/>
              <a:t>pi</a:t>
            </a:r>
            <a:r>
              <a:rPr lang="pt-BR" dirty="0"/>
              <a:t>*k)/3)-2)/(3*%</a:t>
            </a:r>
            <a:r>
              <a:rPr lang="pt-BR" dirty="0" err="1"/>
              <a:t>pi</a:t>
            </a:r>
            <a:r>
              <a:rPr lang="pt-BR" dirty="0"/>
              <a:t>*k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v(</a:t>
            </a:r>
            <a:r>
              <a:rPr lang="pt-BR" dirty="0" err="1"/>
              <a:t>kf,t</a:t>
            </a:r>
            <a:r>
              <a:rPr lang="pt-BR" dirty="0"/>
              <a:t>):=a0+sum(</a:t>
            </a:r>
            <a:r>
              <a:rPr lang="pt-BR" dirty="0" err="1"/>
              <a:t>ak</a:t>
            </a:r>
            <a:r>
              <a:rPr lang="pt-BR" dirty="0"/>
              <a:t>[k]*cos(2*%</a:t>
            </a:r>
            <a:r>
              <a:rPr lang="pt-BR" dirty="0" err="1"/>
              <a:t>pi</a:t>
            </a:r>
            <a:r>
              <a:rPr lang="pt-BR" dirty="0"/>
              <a:t>*k/T*t)+</a:t>
            </a:r>
            <a:r>
              <a:rPr lang="pt-BR" dirty="0" err="1"/>
              <a:t>bk</a:t>
            </a:r>
            <a:r>
              <a:rPr lang="pt-BR" dirty="0"/>
              <a:t>[k]*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*k/T*t),k,1,kf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(n,n,1,30),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   [</a:t>
            </a:r>
            <a:r>
              <a:rPr lang="pt-BR" dirty="0"/>
              <a:t>v(</a:t>
            </a:r>
            <a:r>
              <a:rPr lang="pt-BR" dirty="0" err="1"/>
              <a:t>n,t</a:t>
            </a:r>
            <a:r>
              <a:rPr lang="pt-BR" dirty="0"/>
              <a:t>)],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   [</a:t>
            </a:r>
            <a:r>
              <a:rPr lang="pt-BR" dirty="0"/>
              <a:t>t,-2,2],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	</a:t>
            </a:r>
            <a:r>
              <a:rPr lang="pt-BR" dirty="0" smtClean="0"/>
              <a:t>      [</a:t>
            </a:r>
            <a:r>
              <a:rPr lang="pt-BR" dirty="0"/>
              <a:t>y,-0.1,1.3</a:t>
            </a:r>
            <a:r>
              <a:rPr lang="pt-BR" dirty="0" smtClean="0"/>
              <a:t>]);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/>
              <a:t>);T:1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v_(</a:t>
            </a:r>
            <a:r>
              <a:rPr lang="pt-BR" dirty="0" err="1"/>
              <a:t>kf,t</a:t>
            </a:r>
            <a:r>
              <a:rPr lang="pt-BR" dirty="0"/>
              <a:t>):=1/%</a:t>
            </a:r>
            <a:r>
              <a:rPr lang="pt-BR" dirty="0" err="1"/>
              <a:t>pi</a:t>
            </a:r>
            <a:r>
              <a:rPr lang="pt-BR" dirty="0"/>
              <a:t> + 1/2*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/T*t)+sum( 2/%</a:t>
            </a:r>
            <a:r>
              <a:rPr lang="pt-BR" dirty="0" err="1"/>
              <a:t>pi</a:t>
            </a:r>
            <a:r>
              <a:rPr lang="pt-BR" dirty="0"/>
              <a:t>*1/(1-(2*k)^2)*cos(2*%</a:t>
            </a:r>
            <a:r>
              <a:rPr lang="pt-BR" dirty="0" err="1"/>
              <a:t>pi</a:t>
            </a:r>
            <a:r>
              <a:rPr lang="pt-BR" dirty="0"/>
              <a:t>/T*(2*k)*t),k,1,kf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(n,n,1,10),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 err="1"/>
              <a:t>abs</a:t>
            </a:r>
            <a:r>
              <a:rPr lang="pt-BR" dirty="0"/>
              <a:t>(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*t)),v_(</a:t>
            </a:r>
            <a:r>
              <a:rPr lang="pt-BR" dirty="0" err="1"/>
              <a:t>n,t</a:t>
            </a:r>
            <a:r>
              <a:rPr lang="pt-BR" dirty="0"/>
              <a:t>)],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/>
              <a:t>t,-2,2],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/>
              <a:t>y,-0.2,1.1],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 err="1"/>
              <a:t>legend</a:t>
            </a:r>
            <a:r>
              <a:rPr lang="pt-BR" dirty="0" smtClean="0"/>
              <a:t>,""]);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v(</a:t>
            </a:r>
            <a:r>
              <a:rPr lang="pt-BR" dirty="0" err="1"/>
              <a:t>kf,t</a:t>
            </a:r>
            <a:r>
              <a:rPr lang="pt-BR" dirty="0"/>
              <a:t>):=1/2-sum(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*k*t)/(%</a:t>
            </a:r>
            <a:r>
              <a:rPr lang="pt-BR" dirty="0" err="1"/>
              <a:t>pi</a:t>
            </a:r>
            <a:r>
              <a:rPr lang="pt-BR" dirty="0"/>
              <a:t>*k),k,1,kf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(n,n,1,10),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 err="1"/>
              <a:t>t,v</a:t>
            </a:r>
            <a:r>
              <a:rPr lang="pt-BR" dirty="0"/>
              <a:t>(</a:t>
            </a:r>
            <a:r>
              <a:rPr lang="pt-BR" dirty="0" err="1"/>
              <a:t>n,t</a:t>
            </a:r>
            <a:r>
              <a:rPr lang="pt-BR" dirty="0"/>
              <a:t>)],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/>
              <a:t>t,0,1],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/>
              <a:t>y,-0.2,1.1],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 err="1"/>
              <a:t>legend</a:t>
            </a:r>
            <a:r>
              <a:rPr lang="pt-BR" dirty="0"/>
              <a:t>,""]);</a:t>
            </a:r>
          </a:p>
        </p:txBody>
      </p:sp>
    </p:spTree>
    <p:extLst>
      <p:ext uri="{BB962C8B-B14F-4D97-AF65-F5344CB8AC3E}">
        <p14:creationId xmlns:p14="http://schemas.microsoft.com/office/powerpoint/2010/main" val="22868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Transformadas</a:t>
            </a:r>
            <a:r>
              <a:rPr lang="en-US" dirty="0" smtClean="0"/>
              <a:t> de Fourier</a:t>
            </a:r>
            <a:br>
              <a:rPr lang="en-US" dirty="0" smtClean="0"/>
            </a:br>
            <a:r>
              <a:rPr lang="en-US" dirty="0" err="1" smtClean="0"/>
              <a:t>inclui</a:t>
            </a:r>
            <a:r>
              <a:rPr lang="en-US" dirty="0" smtClean="0"/>
              <a:t> </a:t>
            </a:r>
            <a:r>
              <a:rPr lang="en-US" dirty="0" err="1" smtClean="0"/>
              <a:t>Convolução</a:t>
            </a:r>
            <a:r>
              <a:rPr lang="en-US" dirty="0" smtClean="0"/>
              <a:t>, </a:t>
            </a:r>
            <a:r>
              <a:rPr lang="en-US" dirty="0" err="1" smtClean="0"/>
              <a:t>Autocorrelação</a:t>
            </a:r>
            <a:r>
              <a:rPr lang="en-US" dirty="0" smtClean="0"/>
              <a:t>, </a:t>
            </a:r>
            <a:r>
              <a:rPr lang="en-US" dirty="0" err="1" smtClean="0"/>
              <a:t>Incerteza</a:t>
            </a:r>
            <a:r>
              <a:rPr lang="en-US" dirty="0" smtClean="0"/>
              <a:t> e </a:t>
            </a:r>
            <a:r>
              <a:rPr lang="en-US" dirty="0" err="1" smtClean="0"/>
              <a:t>Função</a:t>
            </a:r>
            <a:r>
              <a:rPr lang="en-US" dirty="0" smtClean="0"/>
              <a:t> Shah</a:t>
            </a:r>
            <a:endParaRPr lang="pt-BR" dirty="0" smtClean="0"/>
          </a:p>
        </p:txBody>
      </p:sp>
      <p:sp>
        <p:nvSpPr>
          <p:cNvPr id="20582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 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36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Motivação</a:t>
            </a:r>
            <a:endParaRPr lang="pt-BR" smtClean="0"/>
          </a:p>
        </p:txBody>
      </p:sp>
      <p:sp>
        <p:nvSpPr>
          <p:cNvPr id="2068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Séries de Fourier -&gt; Análise de sinais periódicos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Transformadas de Fourier -&gt; Análise de sinais periódicos e não-periódicos</a:t>
            </a:r>
          </a:p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1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07875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  <a:p>
            <a:pPr lvl="1"/>
            <a:r>
              <a:rPr lang="en-US" smtClean="0"/>
              <a:t>Transformada de um pulso</a:t>
            </a:r>
          </a:p>
          <a:p>
            <a:r>
              <a:rPr lang="en-US" smtClean="0"/>
              <a:t>Convergência da Integral de Fourier</a:t>
            </a:r>
          </a:p>
          <a:p>
            <a:pPr lvl="1"/>
            <a:r>
              <a:rPr lang="en-US" smtClean="0"/>
              <a:t>Transformada da exponencial decrescente</a:t>
            </a:r>
          </a:p>
          <a:p>
            <a:pPr lvl="1"/>
            <a:r>
              <a:rPr lang="en-US" smtClean="0"/>
              <a:t>Transformada de uma constante</a:t>
            </a:r>
          </a:p>
          <a:p>
            <a:r>
              <a:rPr lang="en-US" smtClean="0"/>
              <a:t>Utilização da Transformada de Laplace no cálculo de Transformadas de Fourier</a:t>
            </a:r>
          </a:p>
          <a:p>
            <a:pPr lvl="1"/>
            <a:endParaRPr lang="en-US" smtClean="0"/>
          </a:p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218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57313"/>
            <a:ext cx="6176962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904880"/>
            <a:ext cx="9340850" cy="5381625"/>
          </a:xfrm>
        </p:spPr>
        <p:txBody>
          <a:bodyPr/>
          <a:lstStyle/>
          <a:p>
            <a:r>
              <a:rPr lang="en-US" smtClean="0"/>
              <a:t>Partindo da forma exponencial da série de Fourier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Fazendo T-&gt;∞  isto implica em</a:t>
            </a:r>
          </a:p>
          <a:p>
            <a:endParaRPr lang="pt-BR" smtClean="0"/>
          </a:p>
        </p:txBody>
      </p:sp>
      <p:sp>
        <p:nvSpPr>
          <p:cNvPr id="20890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</p:txBody>
      </p:sp>
      <p:pic>
        <p:nvPicPr>
          <p:cNvPr id="2089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0" y="3571875"/>
            <a:ext cx="5724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5000625"/>
            <a:ext cx="39338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5214956"/>
            <a:ext cx="3905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19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Polinomial : f(t) = t</a:t>
            </a:r>
            <a:r>
              <a:rPr lang="pt-BR" baseline="30000" smtClean="0"/>
              <a:t>n</a:t>
            </a:r>
            <a:endParaRPr lang="pt-BR" smtClean="0"/>
          </a:p>
          <a:p>
            <a:endParaRPr lang="pt-BR" smtClean="0"/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985838" y="1844693"/>
          <a:ext cx="504666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2" name="Equação" r:id="rId3" imgW="2527200" imgH="507960" progId="Equation.3">
                  <p:embed/>
                </p:oleObj>
              </mc:Choice>
              <mc:Fallback>
                <p:oleObj name="Equação" r:id="rId3" imgW="2527200" imgH="507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1844693"/>
                        <a:ext cx="5046662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4" name="Object 4"/>
          <p:cNvGraphicFramePr>
            <a:graphicFrameLocks noChangeAspect="1"/>
          </p:cNvGraphicFramePr>
          <p:nvPr/>
        </p:nvGraphicFramePr>
        <p:xfrm>
          <a:off x="704850" y="2997207"/>
          <a:ext cx="3335339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name="Equação" r:id="rId5" imgW="1498320" imgH="482400" progId="Equation.3">
                  <p:embed/>
                </p:oleObj>
              </mc:Choice>
              <mc:Fallback>
                <p:oleObj name="Equação" r:id="rId5" imgW="14983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997207"/>
                        <a:ext cx="3335339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5" name="Object 5"/>
          <p:cNvGraphicFramePr>
            <a:graphicFrameLocks noChangeAspect="1"/>
          </p:cNvGraphicFramePr>
          <p:nvPr/>
        </p:nvGraphicFramePr>
        <p:xfrm>
          <a:off x="704856" y="3930650"/>
          <a:ext cx="3449638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4" name="Equação" r:id="rId7" imgW="1726920" imgH="507960" progId="Equation.3">
                  <p:embed/>
                </p:oleObj>
              </mc:Choice>
              <mc:Fallback>
                <p:oleObj name="Equação" r:id="rId7" imgW="17269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6" y="3930650"/>
                        <a:ext cx="3449638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6" name="Object 6"/>
          <p:cNvGraphicFramePr>
            <a:graphicFrameLocks noChangeAspect="1"/>
          </p:cNvGraphicFramePr>
          <p:nvPr/>
        </p:nvGraphicFramePr>
        <p:xfrm>
          <a:off x="776298" y="5157806"/>
          <a:ext cx="230822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5" name="Equação" r:id="rId9" imgW="1155600" imgH="507960" progId="Equation.3">
                  <p:embed/>
                </p:oleObj>
              </mc:Choice>
              <mc:Fallback>
                <p:oleObj name="Equação" r:id="rId9" imgW="115560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98" y="5157806"/>
                        <a:ext cx="2308225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48" y="3219455"/>
            <a:ext cx="60864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904880"/>
            <a:ext cx="9340850" cy="5381625"/>
          </a:xfrm>
        </p:spPr>
        <p:txBody>
          <a:bodyPr/>
          <a:lstStyle/>
          <a:p>
            <a:r>
              <a:rPr lang="en-US" dirty="0" err="1" smtClean="0"/>
              <a:t>Perceba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-&gt;0 a </a:t>
            </a:r>
            <a:r>
              <a:rPr lang="en-US" dirty="0" err="1" smtClean="0"/>
              <a:t>medida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T-&gt;∞</a:t>
            </a:r>
          </a:p>
          <a:p>
            <a:pPr lvl="1"/>
            <a:r>
              <a:rPr lang="en-US" dirty="0" err="1" smtClean="0"/>
              <a:t>Pois</a:t>
            </a:r>
            <a:r>
              <a:rPr lang="en-US" dirty="0" smtClean="0"/>
              <a:t> a </a:t>
            </a:r>
            <a:r>
              <a:rPr lang="en-US" dirty="0" err="1" smtClean="0"/>
              <a:t>série</a:t>
            </a:r>
            <a:r>
              <a:rPr lang="en-US" dirty="0" smtClean="0"/>
              <a:t> de Fourier </a:t>
            </a:r>
            <a:r>
              <a:rPr lang="en-US" dirty="0" err="1" smtClean="0"/>
              <a:t>perde</a:t>
            </a:r>
            <a:r>
              <a:rPr lang="en-US" dirty="0" smtClean="0"/>
              <a:t> o </a:t>
            </a:r>
            <a:r>
              <a:rPr lang="en-US" dirty="0" err="1" smtClean="0"/>
              <a:t>sentido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a </a:t>
            </a:r>
            <a:r>
              <a:rPr lang="en-US" dirty="0" err="1" smtClean="0"/>
              <a:t>periodicidade</a:t>
            </a:r>
            <a:r>
              <a:rPr lang="en-US" dirty="0" smtClean="0"/>
              <a:t> </a:t>
            </a:r>
            <a:r>
              <a:rPr lang="en-US" dirty="0" err="1" smtClean="0"/>
              <a:t>desaparece</a:t>
            </a:r>
            <a:endParaRPr lang="en-US" dirty="0" smtClean="0"/>
          </a:p>
          <a:p>
            <a:pPr lvl="1"/>
            <a:r>
              <a:rPr lang="en-US" dirty="0" smtClean="0"/>
              <a:t>PORÉM :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err="1" smtClean="0"/>
              <a:t>.T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e </a:t>
            </a:r>
            <a:r>
              <a:rPr lang="en-US" dirty="0" err="1" smtClean="0"/>
              <a:t>permanece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r>
              <a:rPr lang="en-US" dirty="0" smtClean="0"/>
              <a:t>, </a:t>
            </a:r>
            <a:r>
              <a:rPr lang="en-US" dirty="0" err="1" smtClean="0"/>
              <a:t>isto</a:t>
            </a:r>
            <a:r>
              <a:rPr lang="en-US" dirty="0" smtClean="0"/>
              <a:t> é </a:t>
            </a:r>
            <a:r>
              <a:rPr lang="en-US" dirty="0" err="1" smtClean="0"/>
              <a:t>finito</a:t>
            </a:r>
            <a:r>
              <a:rPr lang="en-US" dirty="0" smtClean="0"/>
              <a:t> e </a:t>
            </a:r>
            <a:r>
              <a:rPr lang="en-US" dirty="0" err="1" smtClean="0"/>
              <a:t>calculável</a:t>
            </a:r>
            <a:r>
              <a:rPr lang="en-US" dirty="0" smtClean="0"/>
              <a:t>, PORTANTO 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 </a:t>
            </a:r>
            <a:r>
              <a:rPr lang="en-US" dirty="0" err="1" smtClean="0"/>
              <a:t>isto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a </a:t>
            </a:r>
            <a:r>
              <a:rPr lang="en-US" dirty="0" err="1" smtClean="0"/>
              <a:t>operação</a:t>
            </a:r>
            <a:r>
              <a:rPr lang="en-US" dirty="0" smtClean="0"/>
              <a:t> </a:t>
            </a:r>
            <a:r>
              <a:rPr lang="en-US" dirty="0" err="1" smtClean="0"/>
              <a:t>chamada</a:t>
            </a:r>
            <a:r>
              <a:rPr lang="en-US" dirty="0" smtClean="0"/>
              <a:t> de </a:t>
            </a:r>
            <a:r>
              <a:rPr lang="en-US" dirty="0" err="1" smtClean="0"/>
              <a:t>Transformada</a:t>
            </a:r>
            <a:r>
              <a:rPr lang="en-US" dirty="0" smtClean="0"/>
              <a:t> de Fourier, a </a:t>
            </a:r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produzir</a:t>
            </a:r>
            <a:r>
              <a:rPr lang="en-US" dirty="0" smtClean="0"/>
              <a:t> F(w) a </a:t>
            </a:r>
            <a:r>
              <a:rPr lang="en-US" dirty="0" err="1" smtClean="0"/>
              <a:t>partir</a:t>
            </a:r>
            <a:r>
              <a:rPr lang="en-US" dirty="0" smtClean="0"/>
              <a:t> de f(t), </a:t>
            </a:r>
            <a:r>
              <a:rPr lang="en-US" dirty="0" err="1" smtClean="0"/>
              <a:t>como</a:t>
            </a:r>
            <a:r>
              <a:rPr lang="en-US" dirty="0" smtClean="0"/>
              <a:t> :</a:t>
            </a:r>
            <a:endParaRPr lang="pt-BR" dirty="0" smtClean="0"/>
          </a:p>
        </p:txBody>
      </p:sp>
      <p:sp>
        <p:nvSpPr>
          <p:cNvPr id="209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</p:txBody>
      </p:sp>
      <p:pic>
        <p:nvPicPr>
          <p:cNvPr id="2099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43593"/>
            <a:ext cx="52959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5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857393"/>
            <a:ext cx="44100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Inversa</a:t>
            </a:r>
            <a:endParaRPr lang="pt-BR" smtClean="0"/>
          </a:p>
        </p:txBody>
      </p:sp>
      <p:sp>
        <p:nvSpPr>
          <p:cNvPr id="210948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agora de :</a:t>
            </a:r>
            <a:endParaRPr lang="pt-BR" smtClean="0"/>
          </a:p>
        </p:txBody>
      </p:sp>
      <p:pic>
        <p:nvPicPr>
          <p:cNvPr id="2109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9" y="928706"/>
            <a:ext cx="3200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8" y="3000383"/>
            <a:ext cx="88106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pulso, como o descrito na figura abaixo:</a:t>
            </a:r>
            <a:endParaRPr lang="pt-BR" smtClean="0"/>
          </a:p>
        </p:txBody>
      </p:sp>
      <p:pic>
        <p:nvPicPr>
          <p:cNvPr id="211971" name="Picture 2" descr="17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1" y="1928813"/>
            <a:ext cx="78803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9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sp>
        <p:nvSpPr>
          <p:cNvPr id="212995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5046663" y="1196983"/>
            <a:ext cx="4587876" cy="5381625"/>
          </a:xfrm>
        </p:spPr>
        <p:txBody>
          <a:bodyPr/>
          <a:lstStyle/>
          <a:p>
            <a:r>
              <a:rPr lang="en-US" smtClean="0"/>
              <a:t>Comparando com um trem de pulsos cujos coeficientes da série de Fourier são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 continua no próximo slide…</a:t>
            </a:r>
            <a:endParaRPr lang="pt-BR" smtClean="0"/>
          </a:p>
        </p:txBody>
      </p:sp>
      <p:pic>
        <p:nvPicPr>
          <p:cNvPr id="212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85875"/>
            <a:ext cx="3576638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143375"/>
            <a:ext cx="2576512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357563"/>
            <a:ext cx="34766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6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sp>
        <p:nvSpPr>
          <p:cNvPr id="214019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medida que T aumenta, as linhas espectrais ficam cada vez mais próximas e as amplitudes cada vez menores, porém o formato da curva não se altera</a:t>
            </a:r>
          </a:p>
          <a:p>
            <a:endParaRPr lang="en-US" smtClean="0"/>
          </a:p>
          <a:p>
            <a:r>
              <a:rPr lang="en-US" smtClean="0"/>
              <a:t>Com isto podemos dizer então que F(w) é a função que descreve o conteúdo em frequência de f(t)</a:t>
            </a:r>
          </a:p>
          <a:p>
            <a:endParaRPr lang="en-US" smtClean="0"/>
          </a:p>
          <a:p>
            <a:r>
              <a:rPr lang="en-US" smtClean="0"/>
              <a:t>Como pode ser visto no próximo slide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312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pic>
        <p:nvPicPr>
          <p:cNvPr id="215043" name="Picture 2" descr="17_02a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7" y="1214438"/>
            <a:ext cx="5786437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 Box 36"/>
          <p:cNvSpPr txBox="1">
            <a:spLocks noChangeArrowheads="1"/>
          </p:cNvSpPr>
          <p:nvPr/>
        </p:nvSpPr>
        <p:spPr bwMode="auto">
          <a:xfrm>
            <a:off x="1857375" y="2997200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Arial" pitchFamily="34" charset="0"/>
              </a:rPr>
              <a:t>A demonstração é longa, mas mostrada a seguir.</a:t>
            </a:r>
          </a:p>
        </p:txBody>
      </p:sp>
      <p:sp>
        <p:nvSpPr>
          <p:cNvPr id="100358" name="Text Box 37"/>
          <p:cNvSpPr txBox="1">
            <a:spLocks noChangeArrowheads="1"/>
          </p:cNvSpPr>
          <p:nvPr/>
        </p:nvSpPr>
        <p:spPr bwMode="auto">
          <a:xfrm rot="5400000">
            <a:off x="4666466" y="4826694"/>
            <a:ext cx="581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b="1"/>
              <a:t>∩</a:t>
            </a:r>
          </a:p>
        </p:txBody>
      </p:sp>
      <p:grpSp>
        <p:nvGrpSpPr>
          <p:cNvPr id="100359" name="Group 51"/>
          <p:cNvGrpSpPr>
            <a:grpSpLocks/>
          </p:cNvGrpSpPr>
          <p:nvPr/>
        </p:nvGrpSpPr>
        <p:grpSpPr bwMode="auto">
          <a:xfrm>
            <a:off x="1484319" y="3981450"/>
            <a:ext cx="2660650" cy="2482850"/>
            <a:chOff x="863" y="2508"/>
            <a:chExt cx="1547" cy="1564"/>
          </a:xfrm>
        </p:grpSpPr>
        <p:sp>
          <p:nvSpPr>
            <p:cNvPr id="100370" name="Rectangle 2"/>
            <p:cNvSpPr>
              <a:spLocks noChangeArrowheads="1"/>
            </p:cNvSpPr>
            <p:nvPr/>
          </p:nvSpPr>
          <p:spPr bwMode="auto">
            <a:xfrm>
              <a:off x="863" y="2519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0371" name="Line 16"/>
            <p:cNvSpPr>
              <a:spLocks noChangeShapeType="1"/>
            </p:cNvSpPr>
            <p:nvPr/>
          </p:nvSpPr>
          <p:spPr bwMode="auto">
            <a:xfrm>
              <a:off x="1002" y="3740"/>
              <a:ext cx="12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372" name="Text Box 18"/>
            <p:cNvSpPr txBox="1">
              <a:spLocks noChangeArrowheads="1"/>
            </p:cNvSpPr>
            <p:nvPr/>
          </p:nvSpPr>
          <p:spPr bwMode="auto">
            <a:xfrm>
              <a:off x="2057" y="3685"/>
              <a:ext cx="1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00373" name="Text Box 19"/>
            <p:cNvSpPr txBox="1">
              <a:spLocks noChangeArrowheads="1"/>
            </p:cNvSpPr>
            <p:nvPr/>
          </p:nvSpPr>
          <p:spPr bwMode="auto">
            <a:xfrm>
              <a:off x="1468" y="3704"/>
              <a:ext cx="29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graphicFrame>
          <p:nvGraphicFramePr>
            <p:cNvPr id="100356" name="Object 21"/>
            <p:cNvGraphicFramePr>
              <a:graphicFrameLocks noChangeAspect="1"/>
            </p:cNvGraphicFramePr>
            <p:nvPr/>
          </p:nvGraphicFramePr>
          <p:xfrm>
            <a:off x="1086" y="2508"/>
            <a:ext cx="108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3" name="Equation" r:id="rId3" imgW="698400" imgH="228600" progId="Equation.DSMT4">
                    <p:embed/>
                  </p:oleObj>
                </mc:Choice>
                <mc:Fallback>
                  <p:oleObj name="Equation" r:id="rId3" imgW="698400" imgH="228600" progId="Equation.DSMT4">
                    <p:embed/>
                    <p:pic>
                      <p:nvPicPr>
                        <p:cNvPr id="10035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2508"/>
                          <a:ext cx="108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0374" name="Group 44"/>
            <p:cNvGrpSpPr>
              <a:grpSpLocks/>
            </p:cNvGrpSpPr>
            <p:nvPr/>
          </p:nvGrpSpPr>
          <p:grpSpPr bwMode="auto">
            <a:xfrm>
              <a:off x="1091" y="2868"/>
              <a:ext cx="1086" cy="845"/>
              <a:chOff x="1067" y="2844"/>
              <a:chExt cx="1086" cy="845"/>
            </a:xfrm>
          </p:grpSpPr>
          <p:sp>
            <p:nvSpPr>
              <p:cNvPr id="100376" name="Freeform 42"/>
              <p:cNvSpPr>
                <a:spLocks/>
              </p:cNvSpPr>
              <p:nvPr/>
            </p:nvSpPr>
            <p:spPr bwMode="auto">
              <a:xfrm>
                <a:off x="1067" y="2844"/>
                <a:ext cx="545" cy="845"/>
              </a:xfrm>
              <a:custGeom>
                <a:avLst/>
                <a:gdLst>
                  <a:gd name="T0" fmla="*/ 0 w 545"/>
                  <a:gd name="T1" fmla="*/ 845 h 845"/>
                  <a:gd name="T2" fmla="*/ 138 w 545"/>
                  <a:gd name="T3" fmla="*/ 825 h 845"/>
                  <a:gd name="T4" fmla="*/ 222 w 545"/>
                  <a:gd name="T5" fmla="*/ 759 h 845"/>
                  <a:gd name="T6" fmla="*/ 280 w 545"/>
                  <a:gd name="T7" fmla="*/ 668 h 845"/>
                  <a:gd name="T8" fmla="*/ 364 w 545"/>
                  <a:gd name="T9" fmla="*/ 448 h 845"/>
                  <a:gd name="T10" fmla="*/ 396 w 545"/>
                  <a:gd name="T11" fmla="*/ 339 h 845"/>
                  <a:gd name="T12" fmla="*/ 437 w 545"/>
                  <a:gd name="T13" fmla="*/ 204 h 845"/>
                  <a:gd name="T14" fmla="*/ 491 w 545"/>
                  <a:gd name="T15" fmla="*/ 55 h 845"/>
                  <a:gd name="T16" fmla="*/ 545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0" y="845"/>
                    </a:moveTo>
                    <a:cubicBezTo>
                      <a:pt x="23" y="842"/>
                      <a:pt x="101" y="840"/>
                      <a:pt x="138" y="825"/>
                    </a:cubicBezTo>
                    <a:cubicBezTo>
                      <a:pt x="175" y="810"/>
                      <a:pt x="198" y="784"/>
                      <a:pt x="222" y="759"/>
                    </a:cubicBezTo>
                    <a:cubicBezTo>
                      <a:pt x="246" y="733"/>
                      <a:pt x="256" y="719"/>
                      <a:pt x="280" y="668"/>
                    </a:cubicBezTo>
                    <a:cubicBezTo>
                      <a:pt x="304" y="616"/>
                      <a:pt x="345" y="503"/>
                      <a:pt x="364" y="448"/>
                    </a:cubicBezTo>
                    <a:cubicBezTo>
                      <a:pt x="383" y="394"/>
                      <a:pt x="383" y="380"/>
                      <a:pt x="396" y="339"/>
                    </a:cubicBezTo>
                    <a:cubicBezTo>
                      <a:pt x="408" y="298"/>
                      <a:pt x="421" y="251"/>
                      <a:pt x="437" y="204"/>
                    </a:cubicBezTo>
                    <a:cubicBezTo>
                      <a:pt x="453" y="157"/>
                      <a:pt x="473" y="88"/>
                      <a:pt x="491" y="55"/>
                    </a:cubicBezTo>
                    <a:cubicBezTo>
                      <a:pt x="509" y="21"/>
                      <a:pt x="527" y="9"/>
                      <a:pt x="545" y="0"/>
                    </a:cubicBezTo>
                  </a:path>
                </a:pathLst>
              </a:custGeom>
              <a:noFill/>
              <a:ln w="5715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377" name="Freeform 43"/>
              <p:cNvSpPr>
                <a:spLocks/>
              </p:cNvSpPr>
              <p:nvPr/>
            </p:nvSpPr>
            <p:spPr bwMode="auto">
              <a:xfrm>
                <a:off x="1608" y="2844"/>
                <a:ext cx="545" cy="845"/>
              </a:xfrm>
              <a:custGeom>
                <a:avLst/>
                <a:gdLst>
                  <a:gd name="T0" fmla="*/ 545 w 545"/>
                  <a:gd name="T1" fmla="*/ 845 h 845"/>
                  <a:gd name="T2" fmla="*/ 407 w 545"/>
                  <a:gd name="T3" fmla="*/ 825 h 845"/>
                  <a:gd name="T4" fmla="*/ 323 w 545"/>
                  <a:gd name="T5" fmla="*/ 759 h 845"/>
                  <a:gd name="T6" fmla="*/ 265 w 545"/>
                  <a:gd name="T7" fmla="*/ 668 h 845"/>
                  <a:gd name="T8" fmla="*/ 181 w 545"/>
                  <a:gd name="T9" fmla="*/ 448 h 845"/>
                  <a:gd name="T10" fmla="*/ 149 w 545"/>
                  <a:gd name="T11" fmla="*/ 339 h 845"/>
                  <a:gd name="T12" fmla="*/ 108 w 545"/>
                  <a:gd name="T13" fmla="*/ 204 h 845"/>
                  <a:gd name="T14" fmla="*/ 54 w 545"/>
                  <a:gd name="T15" fmla="*/ 55 h 845"/>
                  <a:gd name="T16" fmla="*/ 0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545" y="845"/>
                    </a:moveTo>
                    <a:cubicBezTo>
                      <a:pt x="522" y="842"/>
                      <a:pt x="444" y="840"/>
                      <a:pt x="407" y="825"/>
                    </a:cubicBezTo>
                    <a:cubicBezTo>
                      <a:pt x="370" y="810"/>
                      <a:pt x="347" y="784"/>
                      <a:pt x="323" y="759"/>
                    </a:cubicBezTo>
                    <a:cubicBezTo>
                      <a:pt x="299" y="733"/>
                      <a:pt x="289" y="719"/>
                      <a:pt x="265" y="668"/>
                    </a:cubicBezTo>
                    <a:cubicBezTo>
                      <a:pt x="241" y="616"/>
                      <a:pt x="200" y="503"/>
                      <a:pt x="181" y="448"/>
                    </a:cubicBezTo>
                    <a:cubicBezTo>
                      <a:pt x="162" y="394"/>
                      <a:pt x="162" y="380"/>
                      <a:pt x="149" y="339"/>
                    </a:cubicBezTo>
                    <a:cubicBezTo>
                      <a:pt x="137" y="298"/>
                      <a:pt x="124" y="251"/>
                      <a:pt x="108" y="204"/>
                    </a:cubicBezTo>
                    <a:cubicBezTo>
                      <a:pt x="92" y="157"/>
                      <a:pt x="72" y="88"/>
                      <a:pt x="54" y="55"/>
                    </a:cubicBezTo>
                    <a:cubicBezTo>
                      <a:pt x="36" y="21"/>
                      <a:pt x="18" y="9"/>
                      <a:pt x="0" y="0"/>
                    </a:cubicBezTo>
                  </a:path>
                </a:pathLst>
              </a:custGeom>
              <a:noFill/>
              <a:ln w="5715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375" name="Line 45"/>
            <p:cNvSpPr>
              <a:spLocks noChangeShapeType="1"/>
            </p:cNvSpPr>
            <p:nvPr/>
          </p:nvSpPr>
          <p:spPr bwMode="auto">
            <a:xfrm flipV="1">
              <a:off x="1638" y="2760"/>
              <a:ext cx="0" cy="10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360" name="Group 50"/>
          <p:cNvGrpSpPr>
            <a:grpSpLocks/>
          </p:cNvGrpSpPr>
          <p:nvPr/>
        </p:nvGrpSpPr>
        <p:grpSpPr bwMode="auto">
          <a:xfrm>
            <a:off x="5662613" y="3983038"/>
            <a:ext cx="2660650" cy="2482850"/>
            <a:chOff x="3293" y="2509"/>
            <a:chExt cx="1547" cy="1564"/>
          </a:xfrm>
        </p:grpSpPr>
        <p:sp>
          <p:nvSpPr>
            <p:cNvPr id="100362" name="Rectangle 25"/>
            <p:cNvSpPr>
              <a:spLocks noChangeArrowheads="1"/>
            </p:cNvSpPr>
            <p:nvPr/>
          </p:nvSpPr>
          <p:spPr bwMode="auto">
            <a:xfrm>
              <a:off x="3293" y="2511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0363" name="Line 29"/>
            <p:cNvSpPr>
              <a:spLocks noChangeShapeType="1"/>
            </p:cNvSpPr>
            <p:nvPr/>
          </p:nvSpPr>
          <p:spPr bwMode="auto">
            <a:xfrm>
              <a:off x="3432" y="3741"/>
              <a:ext cx="12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364" name="Text Box 31"/>
            <p:cNvSpPr txBox="1">
              <a:spLocks noChangeArrowheads="1"/>
            </p:cNvSpPr>
            <p:nvPr/>
          </p:nvSpPr>
          <p:spPr bwMode="auto">
            <a:xfrm>
              <a:off x="4487" y="3686"/>
              <a:ext cx="2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Symbol" pitchFamily="18" charset="2"/>
                </a:rPr>
                <a:t>w</a:t>
              </a:r>
            </a:p>
          </p:txBody>
        </p:sp>
        <p:sp>
          <p:nvSpPr>
            <p:cNvPr id="100365" name="Text Box 32"/>
            <p:cNvSpPr txBox="1">
              <a:spLocks noChangeArrowheads="1"/>
            </p:cNvSpPr>
            <p:nvPr/>
          </p:nvSpPr>
          <p:spPr bwMode="auto">
            <a:xfrm>
              <a:off x="3898" y="3705"/>
              <a:ext cx="29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graphicFrame>
          <p:nvGraphicFramePr>
            <p:cNvPr id="100355" name="Object 33"/>
            <p:cNvGraphicFramePr>
              <a:graphicFrameLocks noChangeAspect="1"/>
            </p:cNvGraphicFramePr>
            <p:nvPr/>
          </p:nvGraphicFramePr>
          <p:xfrm>
            <a:off x="3338" y="2509"/>
            <a:ext cx="144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4" name="Equation" r:id="rId5" imgW="927000" imgH="228600" progId="Equation.DSMT4">
                    <p:embed/>
                  </p:oleObj>
                </mc:Choice>
                <mc:Fallback>
                  <p:oleObj name="Equation" r:id="rId5" imgW="927000" imgH="228600" progId="Equation.DSMT4">
                    <p:embed/>
                    <p:pic>
                      <p:nvPicPr>
                        <p:cNvPr id="10035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" y="2509"/>
                          <a:ext cx="1444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0366" name="Group 46"/>
            <p:cNvGrpSpPr>
              <a:grpSpLocks/>
            </p:cNvGrpSpPr>
            <p:nvPr/>
          </p:nvGrpSpPr>
          <p:grpSpPr bwMode="auto">
            <a:xfrm>
              <a:off x="3515" y="2886"/>
              <a:ext cx="1086" cy="845"/>
              <a:chOff x="1067" y="2844"/>
              <a:chExt cx="1086" cy="845"/>
            </a:xfrm>
          </p:grpSpPr>
          <p:sp>
            <p:nvSpPr>
              <p:cNvPr id="100368" name="Freeform 47"/>
              <p:cNvSpPr>
                <a:spLocks/>
              </p:cNvSpPr>
              <p:nvPr/>
            </p:nvSpPr>
            <p:spPr bwMode="auto">
              <a:xfrm>
                <a:off x="1067" y="2844"/>
                <a:ext cx="545" cy="845"/>
              </a:xfrm>
              <a:custGeom>
                <a:avLst/>
                <a:gdLst>
                  <a:gd name="T0" fmla="*/ 0 w 545"/>
                  <a:gd name="T1" fmla="*/ 845 h 845"/>
                  <a:gd name="T2" fmla="*/ 138 w 545"/>
                  <a:gd name="T3" fmla="*/ 825 h 845"/>
                  <a:gd name="T4" fmla="*/ 222 w 545"/>
                  <a:gd name="T5" fmla="*/ 759 h 845"/>
                  <a:gd name="T6" fmla="*/ 280 w 545"/>
                  <a:gd name="T7" fmla="*/ 668 h 845"/>
                  <a:gd name="T8" fmla="*/ 364 w 545"/>
                  <a:gd name="T9" fmla="*/ 448 h 845"/>
                  <a:gd name="T10" fmla="*/ 396 w 545"/>
                  <a:gd name="T11" fmla="*/ 339 h 845"/>
                  <a:gd name="T12" fmla="*/ 437 w 545"/>
                  <a:gd name="T13" fmla="*/ 204 h 845"/>
                  <a:gd name="T14" fmla="*/ 491 w 545"/>
                  <a:gd name="T15" fmla="*/ 55 h 845"/>
                  <a:gd name="T16" fmla="*/ 545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0" y="845"/>
                    </a:moveTo>
                    <a:cubicBezTo>
                      <a:pt x="23" y="842"/>
                      <a:pt x="101" y="840"/>
                      <a:pt x="138" y="825"/>
                    </a:cubicBezTo>
                    <a:cubicBezTo>
                      <a:pt x="175" y="810"/>
                      <a:pt x="198" y="784"/>
                      <a:pt x="222" y="759"/>
                    </a:cubicBezTo>
                    <a:cubicBezTo>
                      <a:pt x="246" y="733"/>
                      <a:pt x="256" y="719"/>
                      <a:pt x="280" y="668"/>
                    </a:cubicBezTo>
                    <a:cubicBezTo>
                      <a:pt x="304" y="616"/>
                      <a:pt x="345" y="503"/>
                      <a:pt x="364" y="448"/>
                    </a:cubicBezTo>
                    <a:cubicBezTo>
                      <a:pt x="383" y="394"/>
                      <a:pt x="383" y="380"/>
                      <a:pt x="396" y="339"/>
                    </a:cubicBezTo>
                    <a:cubicBezTo>
                      <a:pt x="408" y="298"/>
                      <a:pt x="421" y="251"/>
                      <a:pt x="437" y="204"/>
                    </a:cubicBezTo>
                    <a:cubicBezTo>
                      <a:pt x="453" y="157"/>
                      <a:pt x="473" y="88"/>
                      <a:pt x="491" y="55"/>
                    </a:cubicBezTo>
                    <a:cubicBezTo>
                      <a:pt x="509" y="21"/>
                      <a:pt x="527" y="9"/>
                      <a:pt x="545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369" name="Freeform 48"/>
              <p:cNvSpPr>
                <a:spLocks/>
              </p:cNvSpPr>
              <p:nvPr/>
            </p:nvSpPr>
            <p:spPr bwMode="auto">
              <a:xfrm>
                <a:off x="1608" y="2844"/>
                <a:ext cx="545" cy="845"/>
              </a:xfrm>
              <a:custGeom>
                <a:avLst/>
                <a:gdLst>
                  <a:gd name="T0" fmla="*/ 545 w 545"/>
                  <a:gd name="T1" fmla="*/ 845 h 845"/>
                  <a:gd name="T2" fmla="*/ 407 w 545"/>
                  <a:gd name="T3" fmla="*/ 825 h 845"/>
                  <a:gd name="T4" fmla="*/ 323 w 545"/>
                  <a:gd name="T5" fmla="*/ 759 h 845"/>
                  <a:gd name="T6" fmla="*/ 265 w 545"/>
                  <a:gd name="T7" fmla="*/ 668 h 845"/>
                  <a:gd name="T8" fmla="*/ 181 w 545"/>
                  <a:gd name="T9" fmla="*/ 448 h 845"/>
                  <a:gd name="T10" fmla="*/ 149 w 545"/>
                  <a:gd name="T11" fmla="*/ 339 h 845"/>
                  <a:gd name="T12" fmla="*/ 108 w 545"/>
                  <a:gd name="T13" fmla="*/ 204 h 845"/>
                  <a:gd name="T14" fmla="*/ 54 w 545"/>
                  <a:gd name="T15" fmla="*/ 55 h 845"/>
                  <a:gd name="T16" fmla="*/ 0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545" y="845"/>
                    </a:moveTo>
                    <a:cubicBezTo>
                      <a:pt x="522" y="842"/>
                      <a:pt x="444" y="840"/>
                      <a:pt x="407" y="825"/>
                    </a:cubicBezTo>
                    <a:cubicBezTo>
                      <a:pt x="370" y="810"/>
                      <a:pt x="347" y="784"/>
                      <a:pt x="323" y="759"/>
                    </a:cubicBezTo>
                    <a:cubicBezTo>
                      <a:pt x="299" y="733"/>
                      <a:pt x="289" y="719"/>
                      <a:pt x="265" y="668"/>
                    </a:cubicBezTo>
                    <a:cubicBezTo>
                      <a:pt x="241" y="616"/>
                      <a:pt x="200" y="503"/>
                      <a:pt x="181" y="448"/>
                    </a:cubicBezTo>
                    <a:cubicBezTo>
                      <a:pt x="162" y="394"/>
                      <a:pt x="162" y="380"/>
                      <a:pt x="149" y="339"/>
                    </a:cubicBezTo>
                    <a:cubicBezTo>
                      <a:pt x="137" y="298"/>
                      <a:pt x="124" y="251"/>
                      <a:pt x="108" y="204"/>
                    </a:cubicBezTo>
                    <a:cubicBezTo>
                      <a:pt x="92" y="157"/>
                      <a:pt x="72" y="88"/>
                      <a:pt x="54" y="55"/>
                    </a:cubicBezTo>
                    <a:cubicBezTo>
                      <a:pt x="36" y="21"/>
                      <a:pt x="18" y="9"/>
                      <a:pt x="0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367" name="Line 49"/>
            <p:cNvSpPr>
              <a:spLocks noChangeShapeType="1"/>
            </p:cNvSpPr>
            <p:nvPr/>
          </p:nvSpPr>
          <p:spPr bwMode="auto">
            <a:xfrm flipV="1">
              <a:off x="4062" y="2790"/>
              <a:ext cx="0" cy="9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0361" name="Título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Exemplo:  A transf.de Fourier de uma Gaussina</a:t>
            </a:r>
            <a:r>
              <a:rPr lang="en-US" smtClean="0">
                <a:solidFill>
                  <a:schemeClr val="tx1"/>
                </a:solidFill>
                <a:cs typeface="Arial" pitchFamily="34" charset="0"/>
              </a:rPr>
              <a:t> é ela própria!</a:t>
            </a:r>
            <a:endParaRPr lang="pt-BR" smtClean="0">
              <a:solidFill>
                <a:schemeClr val="tx1"/>
              </a:solidFill>
            </a:endParaRPr>
          </a:p>
        </p:txBody>
      </p:sp>
      <p:graphicFrame>
        <p:nvGraphicFramePr>
          <p:cNvPr id="100354" name="Object 27"/>
          <p:cNvGraphicFramePr>
            <a:graphicFrameLocks noChangeAspect="1"/>
          </p:cNvGraphicFramePr>
          <p:nvPr/>
        </p:nvGraphicFramePr>
        <p:xfrm>
          <a:off x="2379672" y="1508125"/>
          <a:ext cx="457358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5" name="Equação" r:id="rId7" imgW="1790640" imgH="469800" progId="Equation.3">
                  <p:embed/>
                </p:oleObj>
              </mc:Choice>
              <mc:Fallback>
                <p:oleObj name="Equação" r:id="rId7" imgW="1790640" imgH="469800" progId="Equation.3">
                  <p:embed/>
                  <p:pic>
                    <p:nvPicPr>
                      <p:cNvPr id="10035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72" y="1508125"/>
                        <a:ext cx="4573587" cy="12001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2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66697" y="1071581"/>
          <a:ext cx="46497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2" name="Equação" r:id="rId3" imgW="2184120" imgH="469800" progId="Equation.3">
                  <p:embed/>
                </p:oleObj>
              </mc:Choice>
              <mc:Fallback>
                <p:oleObj name="Equação" r:id="rId3" imgW="218412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97" y="1071581"/>
                        <a:ext cx="464978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39" name="Object 3"/>
          <p:cNvGraphicFramePr>
            <a:graphicFrameLocks noChangeAspect="1"/>
          </p:cNvGraphicFramePr>
          <p:nvPr/>
        </p:nvGraphicFramePr>
        <p:xfrm>
          <a:off x="166688" y="2071706"/>
          <a:ext cx="34607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3" name="Equação" r:id="rId5" imgW="1625400" imgH="469800" progId="Equation.3">
                  <p:embed/>
                </p:oleObj>
              </mc:Choice>
              <mc:Fallback>
                <p:oleObj name="Equação" r:id="rId5" imgW="1625400" imgH="469800" progId="Equation.3">
                  <p:embed/>
                  <p:pic>
                    <p:nvPicPr>
                      <p:cNvPr id="4751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2071706"/>
                        <a:ext cx="34607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0" name="Object 4"/>
          <p:cNvGraphicFramePr>
            <a:graphicFrameLocks noChangeAspect="1"/>
          </p:cNvGraphicFramePr>
          <p:nvPr/>
        </p:nvGraphicFramePr>
        <p:xfrm>
          <a:off x="166697" y="3214688"/>
          <a:ext cx="32988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4" name="Equação" r:id="rId7" imgW="1549080" imgH="469800" progId="Equation.3">
                  <p:embed/>
                </p:oleObj>
              </mc:Choice>
              <mc:Fallback>
                <p:oleObj name="Equação" r:id="rId7" imgW="1549080" imgH="469800" progId="Equation.3">
                  <p:embed/>
                  <p:pic>
                    <p:nvPicPr>
                      <p:cNvPr id="475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97" y="3214688"/>
                        <a:ext cx="32988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1" name="Object 5"/>
          <p:cNvGraphicFramePr>
            <a:graphicFrameLocks noChangeAspect="1"/>
          </p:cNvGraphicFramePr>
          <p:nvPr/>
        </p:nvGraphicFramePr>
        <p:xfrm>
          <a:off x="241300" y="4357706"/>
          <a:ext cx="378618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5" name="Equação" r:id="rId9" imgW="1777680" imgH="469800" progId="Equation.3">
                  <p:embed/>
                </p:oleObj>
              </mc:Choice>
              <mc:Fallback>
                <p:oleObj name="Equação" r:id="rId9" imgW="1777680" imgH="469800" progId="Equation.3">
                  <p:embed/>
                  <p:pic>
                    <p:nvPicPr>
                      <p:cNvPr id="475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357706"/>
                        <a:ext cx="378618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2" name="Object 6"/>
          <p:cNvGraphicFramePr>
            <a:graphicFrameLocks noChangeAspect="1"/>
          </p:cNvGraphicFramePr>
          <p:nvPr/>
        </p:nvGraphicFramePr>
        <p:xfrm>
          <a:off x="211145" y="5429268"/>
          <a:ext cx="38131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6" name="Equação" r:id="rId11" imgW="1790640" imgH="469800" progId="Equation.3">
                  <p:embed/>
                </p:oleObj>
              </mc:Choice>
              <mc:Fallback>
                <p:oleObj name="Equação" r:id="rId11" imgW="1790640" imgH="469800" progId="Equation.3">
                  <p:embed/>
                  <p:pic>
                    <p:nvPicPr>
                      <p:cNvPr id="475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45" y="5429268"/>
                        <a:ext cx="38131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3" name="Object 7"/>
          <p:cNvGraphicFramePr>
            <a:graphicFrameLocks noChangeAspect="1"/>
          </p:cNvGraphicFramePr>
          <p:nvPr/>
        </p:nvGraphicFramePr>
        <p:xfrm>
          <a:off x="5167312" y="1071581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7" name="Equação" r:id="rId13" imgW="2057400" imgH="469800" progId="Equation.3">
                  <p:embed/>
                </p:oleObj>
              </mc:Choice>
              <mc:Fallback>
                <p:oleObj name="Equação" r:id="rId13" imgW="2057400" imgH="469800" progId="Equation.3">
                  <p:embed/>
                  <p:pic>
                    <p:nvPicPr>
                      <p:cNvPr id="4751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2" y="1071581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4" name="Object 8"/>
          <p:cNvGraphicFramePr>
            <a:graphicFrameLocks noChangeAspect="1"/>
          </p:cNvGraphicFramePr>
          <p:nvPr/>
        </p:nvGraphicFramePr>
        <p:xfrm>
          <a:off x="5143505" y="2143143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8" name="Equação" r:id="rId15" imgW="2057400" imgH="469800" progId="Equation.3">
                  <p:embed/>
                </p:oleObj>
              </mc:Choice>
              <mc:Fallback>
                <p:oleObj name="Equação" r:id="rId15" imgW="2057400" imgH="469800" progId="Equation.3">
                  <p:embed/>
                  <p:pic>
                    <p:nvPicPr>
                      <p:cNvPr id="475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5" y="2143143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5" name="Object 9"/>
          <p:cNvGraphicFramePr>
            <a:graphicFrameLocks noChangeAspect="1"/>
          </p:cNvGraphicFramePr>
          <p:nvPr/>
        </p:nvGraphicFramePr>
        <p:xfrm>
          <a:off x="5187950" y="3294063"/>
          <a:ext cx="34083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9" name="Equação" r:id="rId17" imgW="1600200" imgH="533160" progId="Equation.3">
                  <p:embed/>
                </p:oleObj>
              </mc:Choice>
              <mc:Fallback>
                <p:oleObj name="Equação" r:id="rId17" imgW="1600200" imgH="533160" progId="Equation.3">
                  <p:embed/>
                  <p:pic>
                    <p:nvPicPr>
                      <p:cNvPr id="475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3294063"/>
                        <a:ext cx="3408363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7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 (cont.)</a:t>
            </a:r>
            <a:endParaRPr lang="pt-BR" smtClean="0"/>
          </a:p>
        </p:txBody>
      </p:sp>
      <p:graphicFrame>
        <p:nvGraphicFramePr>
          <p:cNvPr id="475144" name="Object 8"/>
          <p:cNvGraphicFramePr>
            <a:graphicFrameLocks noChangeAspect="1"/>
          </p:cNvGraphicFramePr>
          <p:nvPr/>
        </p:nvGraphicFramePr>
        <p:xfrm>
          <a:off x="380999" y="1071581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7" name="Equação" r:id="rId3" imgW="2057400" imgH="469800" progId="Equation.3">
                  <p:embed/>
                </p:oleObj>
              </mc:Choice>
              <mc:Fallback>
                <p:oleObj name="Equação" r:id="rId3" imgW="2057400" imgH="469800" progId="Equation.3">
                  <p:embed/>
                  <p:pic>
                    <p:nvPicPr>
                      <p:cNvPr id="475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1071581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5" name="Object 9"/>
          <p:cNvGraphicFramePr>
            <a:graphicFrameLocks noChangeAspect="1"/>
          </p:cNvGraphicFramePr>
          <p:nvPr/>
        </p:nvGraphicFramePr>
        <p:xfrm>
          <a:off x="401638" y="2286018"/>
          <a:ext cx="3408362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8" name="Equação" r:id="rId5" imgW="1600200" imgH="533160" progId="Equation.3">
                  <p:embed/>
                </p:oleObj>
              </mc:Choice>
              <mc:Fallback>
                <p:oleObj name="Equação" r:id="rId5" imgW="1600200" imgH="533160" progId="Equation.3">
                  <p:embed/>
                  <p:pic>
                    <p:nvPicPr>
                      <p:cNvPr id="475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2286018"/>
                        <a:ext cx="3408362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0" name="Object 10"/>
          <p:cNvGraphicFramePr>
            <a:graphicFrameLocks noChangeAspect="1"/>
          </p:cNvGraphicFramePr>
          <p:nvPr/>
        </p:nvGraphicFramePr>
        <p:xfrm>
          <a:off x="381000" y="3675081"/>
          <a:ext cx="65722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9" name="Equação" r:id="rId7" imgW="3085920" imgH="507960" progId="Equation.3">
                  <p:embed/>
                </p:oleObj>
              </mc:Choice>
              <mc:Fallback>
                <p:oleObj name="Equação" r:id="rId7" imgW="3085920" imgH="507960" progId="Equation.3">
                  <p:embed/>
                  <p:pic>
                    <p:nvPicPr>
                      <p:cNvPr id="4761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75081"/>
                        <a:ext cx="65722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1" name="Object 11"/>
          <p:cNvGraphicFramePr>
            <a:graphicFrameLocks noChangeAspect="1"/>
          </p:cNvGraphicFramePr>
          <p:nvPr/>
        </p:nvGraphicFramePr>
        <p:xfrm>
          <a:off x="387350" y="4919681"/>
          <a:ext cx="3922713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Equação" r:id="rId9" imgW="1841400" imgH="507960" progId="Equation.3">
                  <p:embed/>
                </p:oleObj>
              </mc:Choice>
              <mc:Fallback>
                <p:oleObj name="Equação" r:id="rId9" imgW="1841400" imgH="507960" progId="Equation.3">
                  <p:embed/>
                  <p:pic>
                    <p:nvPicPr>
                      <p:cNvPr id="476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4919681"/>
                        <a:ext cx="3922713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2" name="Object 12"/>
          <p:cNvGraphicFramePr>
            <a:graphicFrameLocks noChangeAspect="1"/>
          </p:cNvGraphicFramePr>
          <p:nvPr/>
        </p:nvGraphicFramePr>
        <p:xfrm>
          <a:off x="5070477" y="5072063"/>
          <a:ext cx="25971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Equação" r:id="rId11" imgW="1218960" imgH="393480" progId="Equation.3">
                  <p:embed/>
                </p:oleObj>
              </mc:Choice>
              <mc:Fallback>
                <p:oleObj name="Equação" r:id="rId11" imgW="1218960" imgH="393480" progId="Equation.3">
                  <p:embed/>
                  <p:pic>
                    <p:nvPicPr>
                      <p:cNvPr id="4761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7" y="5072063"/>
                        <a:ext cx="25971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0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 (cont.)</a:t>
            </a:r>
            <a:endParaRPr lang="pt-BR" smtClean="0"/>
          </a:p>
        </p:txBody>
      </p:sp>
      <p:graphicFrame>
        <p:nvGraphicFramePr>
          <p:cNvPr id="476172" name="Object 6"/>
          <p:cNvGraphicFramePr>
            <a:graphicFrameLocks noChangeAspect="1"/>
          </p:cNvGraphicFramePr>
          <p:nvPr/>
        </p:nvGraphicFramePr>
        <p:xfrm>
          <a:off x="595318" y="1143000"/>
          <a:ext cx="25971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3" name="Equação" r:id="rId3" imgW="1218960" imgH="393480" progId="Equation.3">
                  <p:embed/>
                </p:oleObj>
              </mc:Choice>
              <mc:Fallback>
                <p:oleObj name="Equação" r:id="rId3" imgW="1218960" imgH="393480" progId="Equation.3">
                  <p:embed/>
                  <p:pic>
                    <p:nvPicPr>
                      <p:cNvPr id="4761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8" y="1143000"/>
                        <a:ext cx="25971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1" name="Object 7"/>
          <p:cNvGraphicFramePr>
            <a:graphicFrameLocks noChangeAspect="1"/>
          </p:cNvGraphicFramePr>
          <p:nvPr/>
        </p:nvGraphicFramePr>
        <p:xfrm>
          <a:off x="652469" y="2206643"/>
          <a:ext cx="23002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4" name="Equação" r:id="rId5" imgW="1079280" imgH="419040" progId="Equation.3">
                  <p:embed/>
                </p:oleObj>
              </mc:Choice>
              <mc:Fallback>
                <p:oleObj name="Equação" r:id="rId5" imgW="1079280" imgH="419040" progId="Equation.3">
                  <p:embed/>
                  <p:pic>
                    <p:nvPicPr>
                      <p:cNvPr id="4771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9" y="2206643"/>
                        <a:ext cx="230028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2" name="Object 8"/>
          <p:cNvGraphicFramePr>
            <a:graphicFrameLocks noChangeAspect="1"/>
          </p:cNvGraphicFramePr>
          <p:nvPr/>
        </p:nvGraphicFramePr>
        <p:xfrm>
          <a:off x="630238" y="3429005"/>
          <a:ext cx="26797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5" name="Equação" r:id="rId7" imgW="1257120" imgH="419040" progId="Equation.3">
                  <p:embed/>
                </p:oleObj>
              </mc:Choice>
              <mc:Fallback>
                <p:oleObj name="Equação" r:id="rId7" imgW="1257120" imgH="419040" progId="Equation.3">
                  <p:embed/>
                  <p:pic>
                    <p:nvPicPr>
                      <p:cNvPr id="4771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429005"/>
                        <a:ext cx="26797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3" name="Object 9"/>
          <p:cNvGraphicFramePr>
            <a:graphicFrameLocks noChangeAspect="1"/>
          </p:cNvGraphicFramePr>
          <p:nvPr/>
        </p:nvGraphicFramePr>
        <p:xfrm>
          <a:off x="595313" y="4537093"/>
          <a:ext cx="25177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6" name="Equação" r:id="rId9" imgW="1180800" imgH="419040" progId="Equation.3">
                  <p:embed/>
                </p:oleObj>
              </mc:Choice>
              <mc:Fallback>
                <p:oleObj name="Equação" r:id="rId9" imgW="1180800" imgH="419040" progId="Equation.3">
                  <p:embed/>
                  <p:pic>
                    <p:nvPicPr>
                      <p:cNvPr id="4771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4537093"/>
                        <a:ext cx="25177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4" name="Object 10"/>
          <p:cNvGraphicFramePr>
            <a:graphicFrameLocks noChangeAspect="1"/>
          </p:cNvGraphicFramePr>
          <p:nvPr/>
        </p:nvGraphicFramePr>
        <p:xfrm>
          <a:off x="595322" y="5567381"/>
          <a:ext cx="1868487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7" name="Equação" r:id="rId11" imgW="876240" imgH="355320" progId="Equation.3">
                  <p:embed/>
                </p:oleObj>
              </mc:Choice>
              <mc:Fallback>
                <p:oleObj name="Equação" r:id="rId11" imgW="876240" imgH="355320" progId="Equation.3">
                  <p:embed/>
                  <p:pic>
                    <p:nvPicPr>
                      <p:cNvPr id="4771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22" y="5567381"/>
                        <a:ext cx="1868487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5" name="Object 11"/>
          <p:cNvGraphicFramePr>
            <a:graphicFrameLocks noChangeAspect="1"/>
          </p:cNvGraphicFramePr>
          <p:nvPr/>
        </p:nvGraphicFramePr>
        <p:xfrm>
          <a:off x="4781550" y="1214456"/>
          <a:ext cx="235585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8" name="Equação" r:id="rId13" imgW="1104840" imgH="355320" progId="Equation.3">
                  <p:embed/>
                </p:oleObj>
              </mc:Choice>
              <mc:Fallback>
                <p:oleObj name="Equação" r:id="rId13" imgW="1104840" imgH="355320" progId="Equation.3">
                  <p:embed/>
                  <p:pic>
                    <p:nvPicPr>
                      <p:cNvPr id="4771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0" y="1214456"/>
                        <a:ext cx="235585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6" name="Object 12"/>
          <p:cNvGraphicFramePr>
            <a:graphicFrameLocks noChangeAspect="1"/>
          </p:cNvGraphicFramePr>
          <p:nvPr/>
        </p:nvGraphicFramePr>
        <p:xfrm>
          <a:off x="4768857" y="2022493"/>
          <a:ext cx="28987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9" name="Equação" r:id="rId15" imgW="1358640" imgH="469800" progId="Equation.3">
                  <p:embed/>
                </p:oleObj>
              </mc:Choice>
              <mc:Fallback>
                <p:oleObj name="Equação" r:id="rId15" imgW="1358640" imgH="469800" progId="Equation.3">
                  <p:embed/>
                  <p:pic>
                    <p:nvPicPr>
                      <p:cNvPr id="4771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7" y="2022493"/>
                        <a:ext cx="28987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7" name="Object 13"/>
          <p:cNvGraphicFramePr>
            <a:graphicFrameLocks noChangeAspect="1"/>
          </p:cNvGraphicFramePr>
          <p:nvPr/>
        </p:nvGraphicFramePr>
        <p:xfrm>
          <a:off x="4810125" y="3000375"/>
          <a:ext cx="2193926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0" name="Equação" r:id="rId17" imgW="1028520" imgH="469800" progId="Equation.3">
                  <p:embed/>
                </p:oleObj>
              </mc:Choice>
              <mc:Fallback>
                <p:oleObj name="Equação" r:id="rId17" imgW="1028520" imgH="469800" progId="Equation.3">
                  <p:embed/>
                  <p:pic>
                    <p:nvPicPr>
                      <p:cNvPr id="47719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3000375"/>
                        <a:ext cx="2193926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8" name="Object 14"/>
          <p:cNvGraphicFramePr>
            <a:graphicFrameLocks noChangeAspect="1"/>
          </p:cNvGraphicFramePr>
          <p:nvPr/>
        </p:nvGraphicFramePr>
        <p:xfrm>
          <a:off x="4810135" y="4143393"/>
          <a:ext cx="17065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1" name="Equação" r:id="rId19" imgW="799920" imgH="469800" progId="Equation.3">
                  <p:embed/>
                </p:oleObj>
              </mc:Choice>
              <mc:Fallback>
                <p:oleObj name="Equação" r:id="rId19" imgW="799920" imgH="469800" progId="Equation.3">
                  <p:embed/>
                  <p:pic>
                    <p:nvPicPr>
                      <p:cNvPr id="47719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5" y="4143393"/>
                        <a:ext cx="17065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0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9" name="Rectangle 10"/>
          <p:cNvSpPr>
            <a:spLocks noChangeArrowheads="1"/>
          </p:cNvSpPr>
          <p:nvPr/>
        </p:nvSpPr>
        <p:spPr bwMode="auto">
          <a:xfrm>
            <a:off x="12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370" name="Rectangle 11"/>
          <p:cNvSpPr>
            <a:spLocks noChangeArrowheads="1"/>
          </p:cNvSpPr>
          <p:nvPr/>
        </p:nvSpPr>
        <p:spPr bwMode="auto">
          <a:xfrm>
            <a:off x="0" y="217917"/>
            <a:ext cx="2968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200">
                <a:ea typeface="Times New Roman" pitchFamily="18" charset="0"/>
                <a:cs typeface="Euclid Math One"/>
              </a:rPr>
              <a:t>  </a:t>
            </a:r>
            <a:r>
              <a:rPr lang="pt-BR" sz="1100">
                <a:ea typeface="Times New Roman" pitchFamily="18" charset="0"/>
                <a:cs typeface="Euclid Math One"/>
              </a:rPr>
              <a:t> </a:t>
            </a:r>
            <a:endParaRPr lang="pt-BR">
              <a:ea typeface="Times New Roman" pitchFamily="18" charset="0"/>
              <a:cs typeface="Euclid Math One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69" y="188640"/>
            <a:ext cx="9363075" cy="533400"/>
          </a:xfrm>
        </p:spPr>
        <p:txBody>
          <a:bodyPr/>
          <a:lstStyle/>
          <a:p>
            <a:r>
              <a:rPr lang="pt-BR" dirty="0" smtClean="0"/>
              <a:t>Transformadas de Laplace: Aplicação ao Cálculo da </a:t>
            </a:r>
            <a:r>
              <a:rPr lang="pt-BR" smtClean="0"/>
              <a:t>Função Gama (opcional)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>
                <a:spLocks noChangeAspect="1"/>
              </p:cNvSpPr>
              <p:nvPr/>
            </p:nvSpPr>
            <p:spPr>
              <a:xfrm>
                <a:off x="331702" y="908720"/>
                <a:ext cx="2348720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908720"/>
                <a:ext cx="2348720" cy="691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>
                <a:spLocks noChangeAspect="1"/>
              </p:cNvSpPr>
              <p:nvPr/>
            </p:nvSpPr>
            <p:spPr>
              <a:xfrm>
                <a:off x="331702" y="1663216"/>
                <a:ext cx="2533066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1663216"/>
                <a:ext cx="2533066" cy="6916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>
                <a:spLocks noChangeAspect="1"/>
              </p:cNvSpPr>
              <p:nvPr/>
            </p:nvSpPr>
            <p:spPr>
              <a:xfrm>
                <a:off x="331702" y="2417712"/>
                <a:ext cx="4420633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p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2417712"/>
                <a:ext cx="4420633" cy="6916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>
                <a:spLocks noChangeAspect="1"/>
              </p:cNvSpPr>
              <p:nvPr/>
            </p:nvSpPr>
            <p:spPr>
              <a:xfrm>
                <a:off x="331702" y="3172208"/>
                <a:ext cx="3014736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nary>
                        <m:nary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3172208"/>
                <a:ext cx="3014736" cy="6916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>
                <a:spLocks noChangeAspect="1"/>
              </p:cNvSpPr>
              <p:nvPr/>
            </p:nvSpPr>
            <p:spPr>
              <a:xfrm>
                <a:off x="331702" y="3926704"/>
                <a:ext cx="1997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l-GR" sz="1800" b="1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3926704"/>
                <a:ext cx="199766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>
                <a:spLocks noChangeAspect="1"/>
              </p:cNvSpPr>
              <p:nvPr/>
            </p:nvSpPr>
            <p:spPr>
              <a:xfrm>
                <a:off x="331702" y="4358868"/>
                <a:ext cx="3639330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=0→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4358868"/>
                <a:ext cx="3639330" cy="691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>
                <a:spLocks noChangeAspect="1"/>
              </p:cNvSpPr>
              <p:nvPr/>
            </p:nvSpPr>
            <p:spPr>
              <a:xfrm>
                <a:off x="296876" y="5050532"/>
                <a:ext cx="3644267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i="1">
                          <a:latin typeface="Cambria Math"/>
                          <a:ea typeface="Cambria Math"/>
                        </a:rPr>
                        <m:t>=1→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6" y="5050532"/>
                <a:ext cx="3644267" cy="6916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>
                <a:spLocks noChangeAspect="1"/>
              </p:cNvSpPr>
              <p:nvPr/>
            </p:nvSpPr>
            <p:spPr>
              <a:xfrm>
                <a:off x="331702" y="5742196"/>
                <a:ext cx="3833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Para valores inteiros,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!</m:t>
                    </m:r>
                  </m:oMath>
                </a14:m>
                <a:r>
                  <a:rPr lang="pt-BR" sz="1800" dirty="0" smtClean="0"/>
                  <a:t> ou</a:t>
                </a:r>
                <a:endParaRPr lang="pt-BR" sz="1800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5742196"/>
                <a:ext cx="383387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272" t="-8197" r="-47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>
                <a:spLocks noChangeAspect="1"/>
              </p:cNvSpPr>
              <p:nvPr/>
            </p:nvSpPr>
            <p:spPr>
              <a:xfrm>
                <a:off x="344488" y="6156012"/>
                <a:ext cx="379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Para valores inteiros,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=(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−1)!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6156012"/>
                <a:ext cx="3795398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447" t="-833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>
                <a:spLocks noChangeAspect="1"/>
              </p:cNvSpPr>
              <p:nvPr/>
            </p:nvSpPr>
            <p:spPr>
              <a:xfrm>
                <a:off x="5313040" y="980728"/>
                <a:ext cx="3005182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𝑠𝑡</m:t>
                                      </m:r>
                                    </m:sup>
                                  </m:s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980728"/>
                <a:ext cx="3005182" cy="74616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>
                <a:spLocks noChangeAspect="1"/>
              </p:cNvSpPr>
              <p:nvPr/>
            </p:nvSpPr>
            <p:spPr>
              <a:xfrm>
                <a:off x="5313040" y="1805272"/>
                <a:ext cx="2347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 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1805272"/>
                <a:ext cx="2347630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>
                <a:spLocks noChangeAspect="1"/>
              </p:cNvSpPr>
              <p:nvPr/>
            </p:nvSpPr>
            <p:spPr>
              <a:xfrm>
                <a:off x="5313040" y="2252982"/>
                <a:ext cx="390658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Pode-se também provar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pt-BR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</m:rad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252982"/>
                <a:ext cx="3906582" cy="506870"/>
              </a:xfrm>
              <a:prstGeom prst="rect">
                <a:avLst/>
              </a:prstGeom>
              <a:blipFill rotWithShape="1">
                <a:blip r:embed="rId13"/>
                <a:stretch>
                  <a:fillRect l="-1406" b="-48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>
                <a:spLocks noChangeAspect="1"/>
              </p:cNvSpPr>
              <p:nvPr/>
            </p:nvSpPr>
            <p:spPr>
              <a:xfrm>
                <a:off x="5313040" y="2838230"/>
                <a:ext cx="40568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838230"/>
                <a:ext cx="4056880" cy="71468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>
                <a:spLocks noChangeAspect="1"/>
              </p:cNvSpPr>
              <p:nvPr/>
            </p:nvSpPr>
            <p:spPr>
              <a:xfrm>
                <a:off x="5313040" y="3631291"/>
                <a:ext cx="421942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3631291"/>
                <a:ext cx="4219425" cy="71468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>
                <a:spLocks noChangeAspect="1"/>
              </p:cNvSpPr>
              <p:nvPr/>
            </p:nvSpPr>
            <p:spPr>
              <a:xfrm>
                <a:off x="5313040" y="4424352"/>
                <a:ext cx="4029949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=2.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4424352"/>
                <a:ext cx="4029949" cy="7232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>
                <a:spLocks noChangeAspect="1"/>
              </p:cNvSpPr>
              <p:nvPr/>
            </p:nvSpPr>
            <p:spPr>
              <a:xfrm>
                <a:off x="5313040" y="5226005"/>
                <a:ext cx="144276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5226005"/>
                <a:ext cx="1442766" cy="71468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0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Gaussina (cont.)</a:t>
            </a:r>
            <a:endParaRPr lang="pt-BR" smtClean="0"/>
          </a:p>
        </p:txBody>
      </p:sp>
      <p:graphicFrame>
        <p:nvGraphicFramePr>
          <p:cNvPr id="478213" name="Object 3"/>
          <p:cNvGraphicFramePr>
            <a:graphicFrameLocks noChangeAspect="1"/>
          </p:cNvGraphicFramePr>
          <p:nvPr/>
        </p:nvGraphicFramePr>
        <p:xfrm>
          <a:off x="500073" y="2000250"/>
          <a:ext cx="13811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7" name="Equação" r:id="rId3" imgW="647640" imgH="469800" progId="Equation.3">
                  <p:embed/>
                </p:oleObj>
              </mc:Choice>
              <mc:Fallback>
                <p:oleObj name="Equação" r:id="rId3" imgW="647640" imgH="469800" progId="Equation.3">
                  <p:embed/>
                  <p:pic>
                    <p:nvPicPr>
                      <p:cNvPr id="4782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73" y="2000250"/>
                        <a:ext cx="13811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4" name="Object 4"/>
          <p:cNvGraphicFramePr>
            <a:graphicFrameLocks noChangeAspect="1"/>
          </p:cNvGraphicFramePr>
          <p:nvPr/>
        </p:nvGraphicFramePr>
        <p:xfrm>
          <a:off x="523875" y="3071813"/>
          <a:ext cx="27082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8" name="Equação" r:id="rId5" imgW="1269720" imgH="469800" progId="Equation.3">
                  <p:embed/>
                </p:oleObj>
              </mc:Choice>
              <mc:Fallback>
                <p:oleObj name="Equação" r:id="rId5" imgW="1269720" imgH="469800" progId="Equation.3">
                  <p:embed/>
                  <p:pic>
                    <p:nvPicPr>
                      <p:cNvPr id="4782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3071813"/>
                        <a:ext cx="27082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5" name="Object 5"/>
          <p:cNvGraphicFramePr>
            <a:graphicFrameLocks noChangeAspect="1"/>
          </p:cNvGraphicFramePr>
          <p:nvPr/>
        </p:nvGraphicFramePr>
        <p:xfrm>
          <a:off x="666750" y="4214831"/>
          <a:ext cx="16256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9" name="Equação" r:id="rId7" imgW="761760" imgH="431640" progId="Equation.3">
                  <p:embed/>
                </p:oleObj>
              </mc:Choice>
              <mc:Fallback>
                <p:oleObj name="Equação" r:id="rId7" imgW="761760" imgH="431640" progId="Equation.3">
                  <p:embed/>
                  <p:pic>
                    <p:nvPicPr>
                      <p:cNvPr id="4782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4214831"/>
                        <a:ext cx="16256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6" name="Object 6"/>
          <p:cNvGraphicFramePr>
            <a:graphicFrameLocks noChangeAspect="1"/>
          </p:cNvGraphicFramePr>
          <p:nvPr/>
        </p:nvGraphicFramePr>
        <p:xfrm>
          <a:off x="4238633" y="1143000"/>
          <a:ext cx="28448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0" name="Equação" r:id="rId9" imgW="1333440" imgH="482400" progId="Equation.3">
                  <p:embed/>
                </p:oleObj>
              </mc:Choice>
              <mc:Fallback>
                <p:oleObj name="Equação" r:id="rId9" imgW="1333440" imgH="482400" progId="Equation.3">
                  <p:embed/>
                  <p:pic>
                    <p:nvPicPr>
                      <p:cNvPr id="4782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3" y="1143000"/>
                        <a:ext cx="28448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7" name="Object 7"/>
          <p:cNvGraphicFramePr>
            <a:graphicFrameLocks noChangeAspect="1"/>
          </p:cNvGraphicFramePr>
          <p:nvPr/>
        </p:nvGraphicFramePr>
        <p:xfrm>
          <a:off x="4233863" y="2384443"/>
          <a:ext cx="43624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1" name="Equação" r:id="rId11" imgW="2044440" imgH="457200" progId="Equation.3">
                  <p:embed/>
                </p:oleObj>
              </mc:Choice>
              <mc:Fallback>
                <p:oleObj name="Equação" r:id="rId11" imgW="2044440" imgH="457200" progId="Equation.3">
                  <p:embed/>
                  <p:pic>
                    <p:nvPicPr>
                      <p:cNvPr id="4782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2384443"/>
                        <a:ext cx="436245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8" name="Object 8"/>
          <p:cNvGraphicFramePr>
            <a:graphicFrameLocks noChangeAspect="1"/>
          </p:cNvGraphicFramePr>
          <p:nvPr/>
        </p:nvGraphicFramePr>
        <p:xfrm>
          <a:off x="4267209" y="3500438"/>
          <a:ext cx="36861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2" name="Equação" r:id="rId13" imgW="1726920" imgH="228600" progId="Equation.3">
                  <p:embed/>
                </p:oleObj>
              </mc:Choice>
              <mc:Fallback>
                <p:oleObj name="Equação" r:id="rId13" imgW="1726920" imgH="228600" progId="Equation.3">
                  <p:embed/>
                  <p:pic>
                    <p:nvPicPr>
                      <p:cNvPr id="4782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9" y="3500438"/>
                        <a:ext cx="36861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9" name="Object 9"/>
          <p:cNvGraphicFramePr>
            <a:graphicFrameLocks noChangeAspect="1"/>
          </p:cNvGraphicFramePr>
          <p:nvPr/>
        </p:nvGraphicFramePr>
        <p:xfrm>
          <a:off x="4238635" y="4170381"/>
          <a:ext cx="20605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3" name="Equação" r:id="rId15" imgW="965160" imgH="203040" progId="Equation.3">
                  <p:embed/>
                </p:oleObj>
              </mc:Choice>
              <mc:Fallback>
                <p:oleObj name="Equação" r:id="rId15" imgW="965160" imgH="203040" progId="Equation.3">
                  <p:embed/>
                  <p:pic>
                    <p:nvPicPr>
                      <p:cNvPr id="4782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5" y="4170381"/>
                        <a:ext cx="20605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0" name="Object 10"/>
          <p:cNvGraphicFramePr>
            <a:graphicFrameLocks noChangeAspect="1"/>
          </p:cNvGraphicFramePr>
          <p:nvPr/>
        </p:nvGraphicFramePr>
        <p:xfrm>
          <a:off x="4238625" y="4772043"/>
          <a:ext cx="24114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4" name="Equação" r:id="rId17" imgW="1130040" imgH="482400" progId="Equation.3">
                  <p:embed/>
                </p:oleObj>
              </mc:Choice>
              <mc:Fallback>
                <p:oleObj name="Equação" r:id="rId17" imgW="1130040" imgH="482400" progId="Equation.3">
                  <p:embed/>
                  <p:pic>
                    <p:nvPicPr>
                      <p:cNvPr id="4782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4772043"/>
                        <a:ext cx="24114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15" name="Object 11"/>
          <p:cNvGraphicFramePr>
            <a:graphicFrameLocks noChangeAspect="1"/>
          </p:cNvGraphicFramePr>
          <p:nvPr/>
        </p:nvGraphicFramePr>
        <p:xfrm>
          <a:off x="473075" y="928706"/>
          <a:ext cx="2193926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Equação" r:id="rId19" imgW="1028520" imgH="469800" progId="Equation.3">
                  <p:embed/>
                </p:oleObj>
              </mc:Choice>
              <mc:Fallback>
                <p:oleObj name="Equação" r:id="rId19" imgW="1028520" imgH="469800" progId="Equation.3">
                  <p:embed/>
                  <p:pic>
                    <p:nvPicPr>
                      <p:cNvPr id="4823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928706"/>
                        <a:ext cx="2193926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17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Gaussina</a:t>
            </a:r>
            <a:endParaRPr lang="pt-BR" smtClean="0"/>
          </a:p>
        </p:txBody>
      </p:sp>
      <p:graphicFrame>
        <p:nvGraphicFramePr>
          <p:cNvPr id="478220" name="Object 2"/>
          <p:cNvGraphicFramePr>
            <a:graphicFrameLocks noChangeAspect="1"/>
          </p:cNvGraphicFramePr>
          <p:nvPr/>
        </p:nvGraphicFramePr>
        <p:xfrm>
          <a:off x="371475" y="1071581"/>
          <a:ext cx="55816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4" name="Equação" r:id="rId3" imgW="2616120" imgH="482400" progId="Equation.3">
                  <p:embed/>
                </p:oleObj>
              </mc:Choice>
              <mc:Fallback>
                <p:oleObj name="Equação" r:id="rId3" imgW="2616120" imgH="482400" progId="Equation.3">
                  <p:embed/>
                  <p:pic>
                    <p:nvPicPr>
                      <p:cNvPr id="4782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1071581"/>
                        <a:ext cx="55816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3" name="Object 3"/>
          <p:cNvGraphicFramePr>
            <a:graphicFrameLocks noChangeAspect="1"/>
          </p:cNvGraphicFramePr>
          <p:nvPr/>
        </p:nvGraphicFramePr>
        <p:xfrm>
          <a:off x="381002" y="2143143"/>
          <a:ext cx="596106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5" name="Equação" r:id="rId5" imgW="2793960" imgH="482400" progId="Equation.3">
                  <p:embed/>
                </p:oleObj>
              </mc:Choice>
              <mc:Fallback>
                <p:oleObj name="Equação" r:id="rId5" imgW="2793960" imgH="482400" progId="Equation.3">
                  <p:embed/>
                  <p:pic>
                    <p:nvPicPr>
                      <p:cNvPr id="479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2" y="2143143"/>
                        <a:ext cx="596106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4" name="Object 4"/>
          <p:cNvGraphicFramePr>
            <a:graphicFrameLocks noChangeAspect="1"/>
          </p:cNvGraphicFramePr>
          <p:nvPr/>
        </p:nvGraphicFramePr>
        <p:xfrm>
          <a:off x="381004" y="3214693"/>
          <a:ext cx="42513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6" name="Equação" r:id="rId7" imgW="1993680" imgH="482400" progId="Equation.3">
                  <p:embed/>
                </p:oleObj>
              </mc:Choice>
              <mc:Fallback>
                <p:oleObj name="Equação" r:id="rId7" imgW="1993680" imgH="482400" progId="Equation.3">
                  <p:embed/>
                  <p:pic>
                    <p:nvPicPr>
                      <p:cNvPr id="479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4" y="3214693"/>
                        <a:ext cx="42513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5" name="Object 5"/>
          <p:cNvGraphicFramePr>
            <a:graphicFrameLocks noChangeAspect="1"/>
          </p:cNvGraphicFramePr>
          <p:nvPr/>
        </p:nvGraphicFramePr>
        <p:xfrm>
          <a:off x="393700" y="4425950"/>
          <a:ext cx="28448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7" name="Equação" r:id="rId9" imgW="1333440" imgH="469800" progId="Equation.3">
                  <p:embed/>
                </p:oleObj>
              </mc:Choice>
              <mc:Fallback>
                <p:oleObj name="Equação" r:id="rId9" imgW="1333440" imgH="469800" progId="Equation.3">
                  <p:embed/>
                  <p:pic>
                    <p:nvPicPr>
                      <p:cNvPr id="479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4425950"/>
                        <a:ext cx="28448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6" name="Object 6"/>
          <p:cNvGraphicFramePr>
            <a:graphicFrameLocks noChangeAspect="1"/>
          </p:cNvGraphicFramePr>
          <p:nvPr/>
        </p:nvGraphicFramePr>
        <p:xfrm>
          <a:off x="381001" y="5429250"/>
          <a:ext cx="2952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8" name="Equação" r:id="rId11" imgW="1384200" imgH="469800" progId="Equation.3">
                  <p:embed/>
                </p:oleObj>
              </mc:Choice>
              <mc:Fallback>
                <p:oleObj name="Equação" r:id="rId11" imgW="1384200" imgH="469800" progId="Equation.3">
                  <p:embed/>
                  <p:pic>
                    <p:nvPicPr>
                      <p:cNvPr id="479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5429250"/>
                        <a:ext cx="29527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7" name="Object 7"/>
          <p:cNvGraphicFramePr>
            <a:graphicFrameLocks noChangeAspect="1"/>
          </p:cNvGraphicFramePr>
          <p:nvPr/>
        </p:nvGraphicFramePr>
        <p:xfrm>
          <a:off x="7067550" y="1003318"/>
          <a:ext cx="22479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Equação" r:id="rId13" imgW="1054080" imgH="533160" progId="Equation.3">
                  <p:embed/>
                </p:oleObj>
              </mc:Choice>
              <mc:Fallback>
                <p:oleObj name="Equação" r:id="rId13" imgW="1054080" imgH="533160" progId="Equation.3">
                  <p:embed/>
                  <p:pic>
                    <p:nvPicPr>
                      <p:cNvPr id="479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1003318"/>
                        <a:ext cx="22479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8" name="Object 8"/>
          <p:cNvGraphicFramePr>
            <a:graphicFrameLocks noChangeAspect="1"/>
          </p:cNvGraphicFramePr>
          <p:nvPr/>
        </p:nvGraphicFramePr>
        <p:xfrm>
          <a:off x="7096124" y="2497138"/>
          <a:ext cx="2057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0" name="Equação" r:id="rId15" imgW="965160" imgH="469800" progId="Equation.3">
                  <p:embed/>
                </p:oleObj>
              </mc:Choice>
              <mc:Fallback>
                <p:oleObj name="Equação" r:id="rId15" imgW="965160" imgH="469800" progId="Equation.3">
                  <p:embed/>
                  <p:pic>
                    <p:nvPicPr>
                      <p:cNvPr id="479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4" y="2497138"/>
                        <a:ext cx="2057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7" name="Object 9"/>
          <p:cNvGraphicFramePr>
            <a:graphicFrameLocks noChangeAspect="1"/>
          </p:cNvGraphicFramePr>
          <p:nvPr/>
        </p:nvGraphicFramePr>
        <p:xfrm>
          <a:off x="7097723" y="3598863"/>
          <a:ext cx="15700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1" name="Equação" r:id="rId17" imgW="736560" imgH="444240" progId="Equation.3">
                  <p:embed/>
                </p:oleObj>
              </mc:Choice>
              <mc:Fallback>
                <p:oleObj name="Equação" r:id="rId17" imgW="736560" imgH="444240" progId="Equation.3">
                  <p:embed/>
                  <p:pic>
                    <p:nvPicPr>
                      <p:cNvPr id="4833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723" y="3598863"/>
                        <a:ext cx="15700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8" name="Object 10"/>
          <p:cNvGraphicFramePr>
            <a:graphicFrameLocks noChangeAspect="1"/>
          </p:cNvGraphicFramePr>
          <p:nvPr/>
        </p:nvGraphicFramePr>
        <p:xfrm>
          <a:off x="7026275" y="4600575"/>
          <a:ext cx="23558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2" name="Equação" r:id="rId19" imgW="1104840" imgH="355320" progId="Equation.3">
                  <p:embed/>
                </p:oleObj>
              </mc:Choice>
              <mc:Fallback>
                <p:oleObj name="Equação" r:id="rId19" imgW="1104840" imgH="355320" progId="Equation.3">
                  <p:embed/>
                  <p:pic>
                    <p:nvPicPr>
                      <p:cNvPr id="4833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6275" y="4600575"/>
                        <a:ext cx="23558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9" name="Object 11"/>
          <p:cNvGraphicFramePr>
            <a:graphicFrameLocks noChangeAspect="1"/>
          </p:cNvGraphicFramePr>
          <p:nvPr/>
        </p:nvGraphicFramePr>
        <p:xfrm>
          <a:off x="7024688" y="5456256"/>
          <a:ext cx="2220912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3" name="Equação" r:id="rId21" imgW="1041120" imgH="457200" progId="Equation.3">
                  <p:embed/>
                </p:oleObj>
              </mc:Choice>
              <mc:Fallback>
                <p:oleObj name="Equação" r:id="rId21" imgW="1041120" imgH="457200" progId="Equation.3">
                  <p:embed/>
                  <p:pic>
                    <p:nvPicPr>
                      <p:cNvPr id="4833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5456256"/>
                        <a:ext cx="2220912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27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8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8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29"/>
          <p:cNvGrpSpPr>
            <a:grpSpLocks/>
          </p:cNvGrpSpPr>
          <p:nvPr/>
        </p:nvGrpSpPr>
        <p:grpSpPr bwMode="auto">
          <a:xfrm>
            <a:off x="5180012" y="2265370"/>
            <a:ext cx="3803651" cy="2435225"/>
            <a:chOff x="3012" y="1427"/>
            <a:chExt cx="2212" cy="1534"/>
          </a:xfrm>
        </p:grpSpPr>
        <p:grpSp>
          <p:nvGrpSpPr>
            <p:cNvPr id="106513" name="Group 5"/>
            <p:cNvGrpSpPr>
              <a:grpSpLocks/>
            </p:cNvGrpSpPr>
            <p:nvPr/>
          </p:nvGrpSpPr>
          <p:grpSpPr bwMode="auto">
            <a:xfrm>
              <a:off x="3012" y="1427"/>
              <a:ext cx="2212" cy="1534"/>
              <a:chOff x="3012" y="2075"/>
              <a:chExt cx="2212" cy="1534"/>
            </a:xfrm>
          </p:grpSpPr>
          <p:grpSp>
            <p:nvGrpSpPr>
              <p:cNvPr id="106516" name="Group 6"/>
              <p:cNvGrpSpPr>
                <a:grpSpLocks/>
              </p:cNvGrpSpPr>
              <p:nvPr/>
            </p:nvGrpSpPr>
            <p:grpSpPr bwMode="auto">
              <a:xfrm>
                <a:off x="3012" y="2075"/>
                <a:ext cx="2212" cy="1534"/>
                <a:chOff x="3246" y="2075"/>
                <a:chExt cx="2212" cy="1534"/>
              </a:xfrm>
            </p:grpSpPr>
            <p:sp>
              <p:nvSpPr>
                <p:cNvPr id="106518" name="Rectangle 7"/>
                <p:cNvSpPr>
                  <a:spLocks noChangeArrowheads="1"/>
                </p:cNvSpPr>
                <p:nvPr/>
              </p:nvSpPr>
              <p:spPr bwMode="auto">
                <a:xfrm>
                  <a:off x="3246" y="2075"/>
                  <a:ext cx="2212" cy="1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6519" name="Line 8"/>
                <p:cNvSpPr>
                  <a:spLocks noChangeShapeType="1"/>
                </p:cNvSpPr>
                <p:nvPr/>
              </p:nvSpPr>
              <p:spPr bwMode="auto">
                <a:xfrm>
                  <a:off x="3410" y="3264"/>
                  <a:ext cx="19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343" y="2267"/>
                  <a:ext cx="0" cy="9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1" name="Line 10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4341" y="2461"/>
                  <a:ext cx="0" cy="1601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943" y="3241"/>
                  <a:ext cx="174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i="1">
                      <a:cs typeface="Times New Roman" pitchFamily="18" charset="0"/>
                    </a:rPr>
                    <a:t>t</a:t>
                  </a:r>
                </a:p>
              </p:txBody>
            </p:sp>
          </p:grpSp>
          <p:sp>
            <p:nvSpPr>
              <p:cNvPr id="106517" name="Text Box 12"/>
              <p:cNvSpPr txBox="1">
                <a:spLocks noChangeArrowheads="1"/>
              </p:cNvSpPr>
              <p:nvPr/>
            </p:nvSpPr>
            <p:spPr bwMode="auto">
              <a:xfrm>
                <a:off x="4152" y="2169"/>
                <a:ext cx="45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Symbol" pitchFamily="18" charset="2"/>
                  </a:rPr>
                  <a:t>d</a:t>
                </a:r>
                <a:r>
                  <a:rPr lang="en-US">
                    <a:latin typeface="Arial" pitchFamily="34" charset="0"/>
                  </a:rPr>
                  <a:t>(</a:t>
                </a:r>
                <a:r>
                  <a:rPr lang="en-US" i="1">
                    <a:cs typeface="Times New Roman" pitchFamily="18" charset="0"/>
                  </a:rPr>
                  <a:t>t</a:t>
                </a:r>
                <a:r>
                  <a:rPr lang="en-US">
                    <a:latin typeface="Arial" pitchFamily="34" charset="0"/>
                  </a:rPr>
                  <a:t>)</a:t>
                </a:r>
              </a:p>
            </p:txBody>
          </p:sp>
        </p:grpSp>
        <p:sp>
          <p:nvSpPr>
            <p:cNvPr id="106514" name="Text Box 15"/>
            <p:cNvSpPr txBox="1">
              <a:spLocks noChangeArrowheads="1"/>
            </p:cNvSpPr>
            <p:nvPr/>
          </p:nvSpPr>
          <p:spPr bwMode="auto">
            <a:xfrm>
              <a:off x="4014" y="2586"/>
              <a:ext cx="18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06515" name="Line 28"/>
            <p:cNvSpPr>
              <a:spLocks noChangeShapeType="1"/>
            </p:cNvSpPr>
            <p:nvPr/>
          </p:nvSpPr>
          <p:spPr bwMode="auto">
            <a:xfrm>
              <a:off x="4860" y="275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6613" y="1347806"/>
            <a:ext cx="8255000" cy="5810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cs typeface="Times New Roman" pitchFamily="18" charset="0"/>
              </a:rPr>
              <a:t>A definição pouco explica porém relembrando :</a:t>
            </a:r>
            <a:endParaRPr lang="en-US" sz="2000" smtClean="0"/>
          </a:p>
        </p:txBody>
      </p:sp>
      <p:graphicFrame>
        <p:nvGraphicFramePr>
          <p:cNvPr id="106498" name="Object 4"/>
          <p:cNvGraphicFramePr>
            <a:graphicFrameLocks noChangeAspect="1"/>
          </p:cNvGraphicFramePr>
          <p:nvPr/>
        </p:nvGraphicFramePr>
        <p:xfrm>
          <a:off x="873125" y="2706688"/>
          <a:ext cx="36988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1" name="Equation" r:id="rId3" imgW="1091880" imgH="457200" progId="Equation.DSMT4">
                  <p:embed/>
                </p:oleObj>
              </mc:Choice>
              <mc:Fallback>
                <p:oleObj name="Equation" r:id="rId3" imgW="1091880" imgH="457200" progId="Equation.DSMT4">
                  <p:embed/>
                  <p:pic>
                    <p:nvPicPr>
                      <p:cNvPr id="1064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2706688"/>
                        <a:ext cx="3698875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80012" y="2265370"/>
            <a:ext cx="3803651" cy="2435225"/>
            <a:chOff x="-282" y="1421"/>
            <a:chExt cx="2212" cy="1534"/>
          </a:xfrm>
        </p:grpSpPr>
        <p:grpSp>
          <p:nvGrpSpPr>
            <p:cNvPr id="106503" name="Group 18"/>
            <p:cNvGrpSpPr>
              <a:grpSpLocks/>
            </p:cNvGrpSpPr>
            <p:nvPr/>
          </p:nvGrpSpPr>
          <p:grpSpPr bwMode="auto">
            <a:xfrm>
              <a:off x="-282" y="1421"/>
              <a:ext cx="2212" cy="1534"/>
              <a:chOff x="3012" y="2075"/>
              <a:chExt cx="2212" cy="1534"/>
            </a:xfrm>
          </p:grpSpPr>
          <p:grpSp>
            <p:nvGrpSpPr>
              <p:cNvPr id="106506" name="Group 19"/>
              <p:cNvGrpSpPr>
                <a:grpSpLocks/>
              </p:cNvGrpSpPr>
              <p:nvPr/>
            </p:nvGrpSpPr>
            <p:grpSpPr bwMode="auto">
              <a:xfrm>
                <a:off x="3012" y="2075"/>
                <a:ext cx="2212" cy="1534"/>
                <a:chOff x="3246" y="2075"/>
                <a:chExt cx="2212" cy="1534"/>
              </a:xfrm>
            </p:grpSpPr>
            <p:sp>
              <p:nvSpPr>
                <p:cNvPr id="106508" name="Rectangle 20"/>
                <p:cNvSpPr>
                  <a:spLocks noChangeArrowheads="1"/>
                </p:cNvSpPr>
                <p:nvPr/>
              </p:nvSpPr>
              <p:spPr bwMode="auto">
                <a:xfrm>
                  <a:off x="3246" y="2075"/>
                  <a:ext cx="2212" cy="1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6509" name="Line 21"/>
                <p:cNvSpPr>
                  <a:spLocks noChangeShapeType="1"/>
                </p:cNvSpPr>
                <p:nvPr/>
              </p:nvSpPr>
              <p:spPr bwMode="auto">
                <a:xfrm>
                  <a:off x="3410" y="3264"/>
                  <a:ext cx="19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343" y="2267"/>
                  <a:ext cx="0" cy="9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1" name="Line 23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4341" y="2461"/>
                  <a:ext cx="0" cy="1601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943" y="3241"/>
                  <a:ext cx="214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i="1"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106507" name="Text Box 25"/>
              <p:cNvSpPr txBox="1">
                <a:spLocks noChangeArrowheads="1"/>
              </p:cNvSpPr>
              <p:nvPr/>
            </p:nvSpPr>
            <p:spPr bwMode="auto">
              <a:xfrm>
                <a:off x="4152" y="2169"/>
                <a:ext cx="67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Symbol" pitchFamily="18" charset="2"/>
                  </a:rPr>
                  <a:t>d</a:t>
                </a:r>
                <a:r>
                  <a:rPr lang="en-US">
                    <a:latin typeface="Arial" pitchFamily="34" charset="0"/>
                  </a:rPr>
                  <a:t>(</a:t>
                </a:r>
                <a:r>
                  <a:rPr lang="en-US" i="1">
                    <a:cs typeface="Times New Roman" pitchFamily="18" charset="0"/>
                  </a:rPr>
                  <a:t>x-y</a:t>
                </a:r>
                <a:r>
                  <a:rPr lang="en-US">
                    <a:latin typeface="Arial" pitchFamily="34" charset="0"/>
                  </a:rPr>
                  <a:t>)</a:t>
                </a:r>
              </a:p>
            </p:txBody>
          </p:sp>
        </p:grpSp>
        <p:sp>
          <p:nvSpPr>
            <p:cNvPr id="106504" name="Text Box 26"/>
            <p:cNvSpPr txBox="1">
              <a:spLocks noChangeArrowheads="1"/>
            </p:cNvSpPr>
            <p:nvPr/>
          </p:nvSpPr>
          <p:spPr bwMode="auto">
            <a:xfrm>
              <a:off x="720" y="2580"/>
              <a:ext cx="18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y</a:t>
              </a:r>
            </a:p>
          </p:txBody>
        </p:sp>
        <p:sp>
          <p:nvSpPr>
            <p:cNvPr id="106505" name="Line 27"/>
            <p:cNvSpPr>
              <a:spLocks noChangeShapeType="1"/>
            </p:cNvSpPr>
            <p:nvPr/>
          </p:nvSpPr>
          <p:spPr bwMode="auto">
            <a:xfrm>
              <a:off x="1596" y="27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6502" name="Título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Função Delta de Dirac (ou impulso) novamente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66245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908068"/>
            <a:ext cx="8270875" cy="82391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solidFill>
                  <a:schemeClr val="tx1"/>
                </a:solidFill>
                <a:cs typeface="Times New Roman" pitchFamily="18" charset="0"/>
              </a:rPr>
              <a:t>Pode-se pensar na função delta como o limite de uma série de funções cujo pico aumenta a medida que a largura diminui:</a:t>
            </a:r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1525594" y="3189306"/>
            <a:ext cx="6953250" cy="26765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7525" name="Line 6"/>
          <p:cNvSpPr>
            <a:spLocks noChangeShapeType="1"/>
          </p:cNvSpPr>
          <p:nvPr/>
        </p:nvSpPr>
        <p:spPr bwMode="auto">
          <a:xfrm>
            <a:off x="1835150" y="5535613"/>
            <a:ext cx="63325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7526" name="Text Box 7"/>
          <p:cNvSpPr txBox="1">
            <a:spLocks noChangeArrowheads="1"/>
          </p:cNvSpPr>
          <p:nvPr/>
        </p:nvSpPr>
        <p:spPr bwMode="auto">
          <a:xfrm>
            <a:off x="7845425" y="5021280"/>
            <a:ext cx="298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t</a:t>
            </a:r>
          </a:p>
        </p:txBody>
      </p:sp>
      <p:grpSp>
        <p:nvGrpSpPr>
          <p:cNvPr id="107527" name="Group 8"/>
          <p:cNvGrpSpPr>
            <a:grpSpLocks/>
          </p:cNvGrpSpPr>
          <p:nvPr/>
        </p:nvGrpSpPr>
        <p:grpSpPr bwMode="auto">
          <a:xfrm>
            <a:off x="2017713" y="4841893"/>
            <a:ext cx="5848350" cy="671513"/>
            <a:chOff x="2520" y="1735"/>
            <a:chExt cx="730" cy="1788"/>
          </a:xfrm>
        </p:grpSpPr>
        <p:sp>
          <p:nvSpPr>
            <p:cNvPr id="107544" name="Freeform 9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2600733 w 279"/>
                <a:gd name="T3" fmla="*/ 2147483647 h 264"/>
                <a:gd name="T4" fmla="*/ 3785925 w 279"/>
                <a:gd name="T5" fmla="*/ 2147483647 h 264"/>
                <a:gd name="T6" fmla="*/ 4543328 w 279"/>
                <a:gd name="T7" fmla="*/ 2147483647 h 264"/>
                <a:gd name="T8" fmla="*/ 5496828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5" name="Freeform 10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2600733 w 279"/>
                <a:gd name="T3" fmla="*/ 2147483647 h 264"/>
                <a:gd name="T4" fmla="*/ 3785925 w 279"/>
                <a:gd name="T5" fmla="*/ 2147483647 h 264"/>
                <a:gd name="T6" fmla="*/ 4543328 w 279"/>
                <a:gd name="T7" fmla="*/ 2147483647 h 264"/>
                <a:gd name="T8" fmla="*/ 5496828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7528" name="Text Box 11"/>
          <p:cNvSpPr txBox="1">
            <a:spLocks noChangeArrowheads="1"/>
          </p:cNvSpPr>
          <p:nvPr/>
        </p:nvSpPr>
        <p:spPr bwMode="auto">
          <a:xfrm>
            <a:off x="6032505" y="4781567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 baseline="-25000">
                <a:cs typeface="Times New Roman" pitchFamily="18" charset="0"/>
              </a:rPr>
              <a:t>1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167063" y="4222768"/>
            <a:ext cx="3549650" cy="1279525"/>
            <a:chOff x="1842" y="2780"/>
            <a:chExt cx="2064" cy="806"/>
          </a:xfrm>
        </p:grpSpPr>
        <p:sp>
          <p:nvSpPr>
            <p:cNvPr id="107541" name="Freeform 13"/>
            <p:cNvSpPr>
              <a:spLocks/>
            </p:cNvSpPr>
            <p:nvPr/>
          </p:nvSpPr>
          <p:spPr bwMode="auto">
            <a:xfrm>
              <a:off x="1842" y="2825"/>
              <a:ext cx="1074" cy="761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2" name="Freeform 14"/>
            <p:cNvSpPr>
              <a:spLocks/>
            </p:cNvSpPr>
            <p:nvPr/>
          </p:nvSpPr>
          <p:spPr bwMode="auto">
            <a:xfrm flipH="1">
              <a:off x="2832" y="2825"/>
              <a:ext cx="1074" cy="761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3" name="Text Box 15"/>
            <p:cNvSpPr txBox="1">
              <a:spLocks noChangeArrowheads="1"/>
            </p:cNvSpPr>
            <p:nvPr/>
          </p:nvSpPr>
          <p:spPr bwMode="auto">
            <a:xfrm>
              <a:off x="3174" y="2780"/>
              <a:ext cx="47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cs typeface="Times New Roman" pitchFamily="18" charset="0"/>
                </a:rPr>
                <a:t>f</a:t>
              </a:r>
              <a:r>
                <a:rPr lang="en-US" baseline="-25000">
                  <a:cs typeface="Times New Roman" pitchFamily="18" charset="0"/>
                </a:rPr>
                <a:t>2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079869" y="3721100"/>
            <a:ext cx="1922463" cy="1792288"/>
            <a:chOff x="2372" y="2464"/>
            <a:chExt cx="1118" cy="1129"/>
          </a:xfrm>
        </p:grpSpPr>
        <p:grpSp>
          <p:nvGrpSpPr>
            <p:cNvPr id="107537" name="Group 18"/>
            <p:cNvGrpSpPr>
              <a:grpSpLocks/>
            </p:cNvGrpSpPr>
            <p:nvPr/>
          </p:nvGrpSpPr>
          <p:grpSpPr bwMode="auto">
            <a:xfrm>
              <a:off x="2372" y="2519"/>
              <a:ext cx="1003" cy="1074"/>
              <a:chOff x="2520" y="1735"/>
              <a:chExt cx="730" cy="1788"/>
            </a:xfrm>
          </p:grpSpPr>
          <p:sp>
            <p:nvSpPr>
              <p:cNvPr id="107539" name="Freeform 19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2600733 w 279"/>
                  <a:gd name="T3" fmla="*/ 2147483647 h 264"/>
                  <a:gd name="T4" fmla="*/ 3785925 w 279"/>
                  <a:gd name="T5" fmla="*/ 2147483647 h 264"/>
                  <a:gd name="T6" fmla="*/ 4543328 w 279"/>
                  <a:gd name="T7" fmla="*/ 2147483647 h 264"/>
                  <a:gd name="T8" fmla="*/ 5496828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7540" name="Freeform 20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2600733 w 279"/>
                  <a:gd name="T3" fmla="*/ 2147483647 h 264"/>
                  <a:gd name="T4" fmla="*/ 3785925 w 279"/>
                  <a:gd name="T5" fmla="*/ 2147483647 h 264"/>
                  <a:gd name="T6" fmla="*/ 4543328 w 279"/>
                  <a:gd name="T7" fmla="*/ 2147483647 h 264"/>
                  <a:gd name="T8" fmla="*/ 5496828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7538" name="Text Box 21"/>
            <p:cNvSpPr txBox="1">
              <a:spLocks noChangeArrowheads="1"/>
            </p:cNvSpPr>
            <p:nvPr/>
          </p:nvSpPr>
          <p:spPr bwMode="auto">
            <a:xfrm>
              <a:off x="3013" y="2464"/>
              <a:ext cx="47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cs typeface="Times New Roman" pitchFamily="18" charset="0"/>
                </a:rPr>
                <a:t>f</a:t>
              </a:r>
              <a:r>
                <a:rPr lang="en-US" baseline="-25000">
                  <a:cs typeface="Times New Roman" pitchFamily="18" charset="0"/>
                </a:rPr>
                <a:t>3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370148" y="3190893"/>
            <a:ext cx="5145087" cy="2339975"/>
            <a:chOff x="1378" y="2130"/>
            <a:chExt cx="2992" cy="1474"/>
          </a:xfrm>
        </p:grpSpPr>
        <p:sp>
          <p:nvSpPr>
            <p:cNvPr id="107534" name="Line 23"/>
            <p:cNvSpPr>
              <a:spLocks noChangeShapeType="1"/>
            </p:cNvSpPr>
            <p:nvPr/>
          </p:nvSpPr>
          <p:spPr bwMode="auto">
            <a:xfrm flipV="1">
              <a:off x="2883" y="2322"/>
              <a:ext cx="0" cy="12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35" name="Line 24"/>
            <p:cNvSpPr>
              <a:spLocks noChangeShapeType="1"/>
            </p:cNvSpPr>
            <p:nvPr/>
          </p:nvSpPr>
          <p:spPr bwMode="auto">
            <a:xfrm rot="5400000" flipV="1">
              <a:off x="2874" y="2108"/>
              <a:ext cx="0" cy="29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36" name="Text Box 25"/>
            <p:cNvSpPr txBox="1">
              <a:spLocks noChangeArrowheads="1"/>
            </p:cNvSpPr>
            <p:nvPr/>
          </p:nvSpPr>
          <p:spPr bwMode="auto">
            <a:xfrm>
              <a:off x="2878" y="2130"/>
              <a:ext cx="45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latin typeface="Symbol" pitchFamily="18" charset="2"/>
                </a:rPr>
                <a:t>d</a:t>
              </a:r>
              <a:r>
                <a:rPr lang="en-US">
                  <a:latin typeface="Arial" pitchFamily="34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latin typeface="Arial" pitchFamily="34" charset="0"/>
                </a:rPr>
                <a:t>)</a:t>
              </a:r>
            </a:p>
          </p:txBody>
        </p:sp>
      </p:grpSp>
      <p:sp>
        <p:nvSpPr>
          <p:cNvPr id="107532" name="Text Box 26"/>
          <p:cNvSpPr txBox="1">
            <a:spLocks noChangeArrowheads="1"/>
          </p:cNvSpPr>
          <p:nvPr/>
        </p:nvSpPr>
        <p:spPr bwMode="auto">
          <a:xfrm>
            <a:off x="4802189" y="54705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>
                <a:cs typeface="Times New Roman" pitchFamily="18" charset="0"/>
              </a:rPr>
              <a:t>0</a:t>
            </a:r>
          </a:p>
        </p:txBody>
      </p:sp>
      <p:sp>
        <p:nvSpPr>
          <p:cNvPr id="107533" name="Título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Outra forma de ver a função Delta</a:t>
            </a:r>
            <a:endParaRPr lang="pt-BR" smtClean="0"/>
          </a:p>
        </p:txBody>
      </p:sp>
      <p:graphicFrame>
        <p:nvGraphicFramePr>
          <p:cNvPr id="107522" name="Object 26"/>
          <p:cNvGraphicFramePr>
            <a:graphicFrameLocks noChangeAspect="1"/>
          </p:cNvGraphicFramePr>
          <p:nvPr/>
        </p:nvGraphicFramePr>
        <p:xfrm>
          <a:off x="3224212" y="1844693"/>
          <a:ext cx="31162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Equação" r:id="rId3" imgW="1295280" imgH="419040" progId="Equation.3">
                  <p:embed/>
                </p:oleObj>
              </mc:Choice>
              <mc:Fallback>
                <p:oleObj name="Equação" r:id="rId3" imgW="1295280" imgH="419040" progId="Equation.3">
                  <p:embed/>
                  <p:pic>
                    <p:nvPicPr>
                      <p:cNvPr id="1075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212" y="1844693"/>
                        <a:ext cx="311626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9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cont.II</a:t>
            </a:r>
            <a:endParaRPr lang="pt-BR" smtClean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52447" y="928688"/>
          <a:ext cx="15716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6" name="Equação" r:id="rId3" imgW="736560" imgH="469800" progId="Equation.3">
                  <p:embed/>
                </p:oleObj>
              </mc:Choice>
              <mc:Fallback>
                <p:oleObj name="Equação" r:id="rId3" imgW="736560" imgH="4698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7" y="928688"/>
                        <a:ext cx="15716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7" name="Object 11"/>
          <p:cNvGraphicFramePr>
            <a:graphicFrameLocks noChangeAspect="1"/>
          </p:cNvGraphicFramePr>
          <p:nvPr/>
        </p:nvGraphicFramePr>
        <p:xfrm>
          <a:off x="452448" y="2000250"/>
          <a:ext cx="2003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7" name="Equação" r:id="rId5" imgW="939600" imgH="469800" progId="Equation.3">
                  <p:embed/>
                </p:oleObj>
              </mc:Choice>
              <mc:Fallback>
                <p:oleObj name="Equação" r:id="rId5" imgW="939600" imgH="469800" progId="Equation.3">
                  <p:embed/>
                  <p:pic>
                    <p:nvPicPr>
                      <p:cNvPr id="480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8" y="2000250"/>
                        <a:ext cx="20034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8" name="Object 12"/>
          <p:cNvGraphicFramePr>
            <a:graphicFrameLocks noChangeAspect="1"/>
          </p:cNvGraphicFramePr>
          <p:nvPr/>
        </p:nvGraphicFramePr>
        <p:xfrm>
          <a:off x="452438" y="3143250"/>
          <a:ext cx="21399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8" name="Equação" r:id="rId7" imgW="1002960" imgH="469800" progId="Equation.3">
                  <p:embed/>
                </p:oleObj>
              </mc:Choice>
              <mc:Fallback>
                <p:oleObj name="Equação" r:id="rId7" imgW="1002960" imgH="469800" progId="Equation.3">
                  <p:embed/>
                  <p:pic>
                    <p:nvPicPr>
                      <p:cNvPr id="4802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143250"/>
                        <a:ext cx="21399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9" name="Object 13"/>
          <p:cNvGraphicFramePr>
            <a:graphicFrameLocks noChangeAspect="1"/>
          </p:cNvGraphicFramePr>
          <p:nvPr/>
        </p:nvGraphicFramePr>
        <p:xfrm>
          <a:off x="381000" y="4354513"/>
          <a:ext cx="22748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9" name="Equação" r:id="rId9" imgW="1066680" imgH="469800" progId="Equation.3">
                  <p:embed/>
                </p:oleObj>
              </mc:Choice>
              <mc:Fallback>
                <p:oleObj name="Equação" r:id="rId9" imgW="1066680" imgH="469800" progId="Equation.3">
                  <p:embed/>
                  <p:pic>
                    <p:nvPicPr>
                      <p:cNvPr id="4802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354513"/>
                        <a:ext cx="22748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0" name="Object 14"/>
          <p:cNvGraphicFramePr>
            <a:graphicFrameLocks noChangeAspect="1"/>
          </p:cNvGraphicFramePr>
          <p:nvPr/>
        </p:nvGraphicFramePr>
        <p:xfrm>
          <a:off x="4570413" y="1071563"/>
          <a:ext cx="31686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0" name="Equação" r:id="rId11" imgW="1485720" imgH="419040" progId="Equation.3">
                  <p:embed/>
                </p:oleObj>
              </mc:Choice>
              <mc:Fallback>
                <p:oleObj name="Equação" r:id="rId11" imgW="1485720" imgH="419040" progId="Equation.3">
                  <p:embed/>
                  <p:pic>
                    <p:nvPicPr>
                      <p:cNvPr id="48027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3" y="1071563"/>
                        <a:ext cx="31686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1" name="Object 15"/>
          <p:cNvGraphicFramePr>
            <a:graphicFrameLocks noChangeAspect="1"/>
          </p:cNvGraphicFramePr>
          <p:nvPr/>
        </p:nvGraphicFramePr>
        <p:xfrm>
          <a:off x="392117" y="5500688"/>
          <a:ext cx="2274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1" name="Equação" r:id="rId13" imgW="1066680" imgH="469800" progId="Equation.3">
                  <p:embed/>
                </p:oleObj>
              </mc:Choice>
              <mc:Fallback>
                <p:oleObj name="Equação" r:id="rId13" imgW="1066680" imgH="469800" progId="Equation.3">
                  <p:embed/>
                  <p:pic>
                    <p:nvPicPr>
                      <p:cNvPr id="48027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7" y="5500688"/>
                        <a:ext cx="2274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2" name="Object 16"/>
          <p:cNvGraphicFramePr>
            <a:graphicFrameLocks noChangeAspect="1"/>
          </p:cNvGraphicFramePr>
          <p:nvPr/>
        </p:nvGraphicFramePr>
        <p:xfrm>
          <a:off x="4524385" y="2163781"/>
          <a:ext cx="498316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2" name="Equação" r:id="rId15" imgW="2336760" imgH="431640" progId="Equation.3">
                  <p:embed/>
                </p:oleObj>
              </mc:Choice>
              <mc:Fallback>
                <p:oleObj name="Equação" r:id="rId15" imgW="2336760" imgH="431640" progId="Equation.3">
                  <p:embed/>
                  <p:pic>
                    <p:nvPicPr>
                      <p:cNvPr id="48027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5" y="2163781"/>
                        <a:ext cx="4983163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3" name="Object 17"/>
          <p:cNvGraphicFramePr>
            <a:graphicFrameLocks noChangeAspect="1"/>
          </p:cNvGraphicFramePr>
          <p:nvPr/>
        </p:nvGraphicFramePr>
        <p:xfrm>
          <a:off x="4524384" y="3221042"/>
          <a:ext cx="31146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3" name="Equação" r:id="rId17" imgW="1460160" imgH="431640" progId="Equation.3">
                  <p:embed/>
                </p:oleObj>
              </mc:Choice>
              <mc:Fallback>
                <p:oleObj name="Equação" r:id="rId17" imgW="1460160" imgH="431640" progId="Equation.3">
                  <p:embed/>
                  <p:pic>
                    <p:nvPicPr>
                      <p:cNvPr id="48027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4" y="3221042"/>
                        <a:ext cx="311467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4" name="Object 18"/>
          <p:cNvGraphicFramePr>
            <a:graphicFrameLocks noChangeAspect="1"/>
          </p:cNvGraphicFramePr>
          <p:nvPr/>
        </p:nvGraphicFramePr>
        <p:xfrm>
          <a:off x="4505335" y="4286268"/>
          <a:ext cx="33051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4" name="Equação" r:id="rId19" imgW="1549080" imgH="457200" progId="Equation.3">
                  <p:embed/>
                </p:oleObj>
              </mc:Choice>
              <mc:Fallback>
                <p:oleObj name="Equação" r:id="rId19" imgW="1549080" imgH="457200" progId="Equation.3">
                  <p:embed/>
                  <p:pic>
                    <p:nvPicPr>
                      <p:cNvPr id="48027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35" y="4286268"/>
                        <a:ext cx="330517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5" name="Object 19"/>
          <p:cNvGraphicFramePr>
            <a:graphicFrameLocks noChangeAspect="1"/>
          </p:cNvGraphicFramePr>
          <p:nvPr/>
        </p:nvGraphicFramePr>
        <p:xfrm>
          <a:off x="4651375" y="5429250"/>
          <a:ext cx="26273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5" name="Equação" r:id="rId21" imgW="1231560" imgH="419040" progId="Equation.3">
                  <p:embed/>
                </p:oleObj>
              </mc:Choice>
              <mc:Fallback>
                <p:oleObj name="Equação" r:id="rId21" imgW="1231560" imgH="419040" progId="Equation.3">
                  <p:embed/>
                  <p:pic>
                    <p:nvPicPr>
                      <p:cNvPr id="48027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75" y="5429250"/>
                        <a:ext cx="26273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3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8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cont.II</a:t>
            </a:r>
            <a:endParaRPr lang="pt-BR" smtClean="0"/>
          </a:p>
        </p:txBody>
      </p:sp>
      <p:graphicFrame>
        <p:nvGraphicFramePr>
          <p:cNvPr id="480275" name="Object 11"/>
          <p:cNvGraphicFramePr>
            <a:graphicFrameLocks noChangeAspect="1"/>
          </p:cNvGraphicFramePr>
          <p:nvPr/>
        </p:nvGraphicFramePr>
        <p:xfrm>
          <a:off x="523875" y="1143000"/>
          <a:ext cx="26273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5" name="Equação" r:id="rId3" imgW="1231560" imgH="419040" progId="Equation.3">
                  <p:embed/>
                </p:oleObj>
              </mc:Choice>
              <mc:Fallback>
                <p:oleObj name="Equação" r:id="rId3" imgW="1231560" imgH="419040" progId="Equation.3">
                  <p:embed/>
                  <p:pic>
                    <p:nvPicPr>
                      <p:cNvPr id="4802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143000"/>
                        <a:ext cx="26273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2" name="Object 12"/>
          <p:cNvGraphicFramePr>
            <a:graphicFrameLocks noChangeAspect="1"/>
          </p:cNvGraphicFramePr>
          <p:nvPr/>
        </p:nvGraphicFramePr>
        <p:xfrm>
          <a:off x="444510" y="2176463"/>
          <a:ext cx="32226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6" name="Equação" r:id="rId5" imgW="1511280" imgH="419040" progId="Equation.3">
                  <p:embed/>
                </p:oleObj>
              </mc:Choice>
              <mc:Fallback>
                <p:oleObj name="Equação" r:id="rId5" imgW="1511280" imgH="419040" progId="Equation.3">
                  <p:embed/>
                  <p:pic>
                    <p:nvPicPr>
                      <p:cNvPr id="4812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10" y="2176463"/>
                        <a:ext cx="32226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3" name="Object 13"/>
          <p:cNvGraphicFramePr>
            <a:graphicFrameLocks noChangeAspect="1"/>
          </p:cNvGraphicFramePr>
          <p:nvPr/>
        </p:nvGraphicFramePr>
        <p:xfrm>
          <a:off x="439738" y="3175005"/>
          <a:ext cx="324961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7" name="Equação" r:id="rId7" imgW="1523880" imgH="457200" progId="Equation.3">
                  <p:embed/>
                </p:oleObj>
              </mc:Choice>
              <mc:Fallback>
                <p:oleObj name="Equação" r:id="rId7" imgW="1523880" imgH="457200" progId="Equation.3">
                  <p:embed/>
                  <p:pic>
                    <p:nvPicPr>
                      <p:cNvPr id="4812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3175005"/>
                        <a:ext cx="3249612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4" name="Object 14"/>
          <p:cNvGraphicFramePr>
            <a:graphicFrameLocks noChangeAspect="1"/>
          </p:cNvGraphicFramePr>
          <p:nvPr/>
        </p:nvGraphicFramePr>
        <p:xfrm>
          <a:off x="452438" y="4214813"/>
          <a:ext cx="2166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8" name="Equação" r:id="rId9" imgW="1015920" imgH="406080" progId="Equation.3">
                  <p:embed/>
                </p:oleObj>
              </mc:Choice>
              <mc:Fallback>
                <p:oleObj name="Equação" r:id="rId9" imgW="1015920" imgH="406080" progId="Equation.3">
                  <p:embed/>
                  <p:pic>
                    <p:nvPicPr>
                      <p:cNvPr id="4812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4214813"/>
                        <a:ext cx="2166938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5" name="Object 15"/>
          <p:cNvGraphicFramePr>
            <a:graphicFrameLocks noChangeAspect="1"/>
          </p:cNvGraphicFramePr>
          <p:nvPr/>
        </p:nvGraphicFramePr>
        <p:xfrm>
          <a:off x="452441" y="5353050"/>
          <a:ext cx="1165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9" name="Equação" r:id="rId11" imgW="545760" imgH="203040" progId="Equation.3">
                  <p:embed/>
                </p:oleObj>
              </mc:Choice>
              <mc:Fallback>
                <p:oleObj name="Equação" r:id="rId11" imgW="545760" imgH="203040" progId="Equation.3">
                  <p:embed/>
                  <p:pic>
                    <p:nvPicPr>
                      <p:cNvPr id="48129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1" y="5353050"/>
                        <a:ext cx="11652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4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A abordagem da Teoria das Distribuições</a:t>
            </a:r>
            <a:endParaRPr lang="pt-BR" smtClean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Medindo a frequência (s) em hertz e não em radianos por segundo (</a:t>
            </a:r>
            <a:r>
              <a:rPr lang="el-GR" smtClean="0"/>
              <a:t>ω</a:t>
            </a:r>
            <a:r>
              <a:rPr lang="en-US" smtClean="0"/>
              <a:t>). Sendo assim t=1/s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Perceba que o termo de ajuste 1/(2pi) desaparece na transformada inversa!</a:t>
            </a:r>
          </a:p>
          <a:p>
            <a:r>
              <a:rPr lang="en-US" smtClean="0"/>
              <a:t>Temos agora a operação (Direta e Inversa) e as variáveis ( s e t ) operando de maneira similar.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04823" y="2214581"/>
          <a:ext cx="36909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Equação" r:id="rId3" imgW="1866600" imgH="469800" progId="Equation.3">
                  <p:embed/>
                </p:oleObj>
              </mc:Choice>
              <mc:Fallback>
                <p:oleObj name="Equação" r:id="rId3" imgW="186660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23" y="2214581"/>
                        <a:ext cx="36909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4"/>
          <p:cNvGraphicFramePr>
            <a:graphicFrameLocks noChangeAspect="1"/>
          </p:cNvGraphicFramePr>
          <p:nvPr/>
        </p:nvGraphicFramePr>
        <p:xfrm>
          <a:off x="381000" y="3214689"/>
          <a:ext cx="416718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1" name="Equação" r:id="rId5" imgW="2108160" imgH="469800" progId="Equation.3">
                  <p:embed/>
                </p:oleObj>
              </mc:Choice>
              <mc:Fallback>
                <p:oleObj name="Equação" r:id="rId5" imgW="2108160" imgH="469800" progId="Equation.3">
                  <p:embed/>
                  <p:pic>
                    <p:nvPicPr>
                      <p:cNvPr id="48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14689"/>
                        <a:ext cx="416718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9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4" name="Título 1"/>
          <p:cNvSpPr>
            <a:spLocks noGrp="1"/>
          </p:cNvSpPr>
          <p:nvPr>
            <p:ph type="title"/>
          </p:nvPr>
        </p:nvSpPr>
        <p:spPr>
          <a:xfrm>
            <a:off x="166698" y="260350"/>
            <a:ext cx="9634537" cy="533400"/>
          </a:xfrm>
        </p:spPr>
        <p:txBody>
          <a:bodyPr/>
          <a:lstStyle/>
          <a:p>
            <a:r>
              <a:rPr lang="en-US" smtClean="0"/>
              <a:t>Distribuição = ao produto interno de duas funções // Aplicação à Transf.de F. 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6238" y="1285875"/>
          <a:ext cx="28622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6" name="Equação" r:id="rId3" imgW="1447560" imgH="469800" progId="Equation.3">
                  <p:embed/>
                </p:oleObj>
              </mc:Choice>
              <mc:Fallback>
                <p:oleObj name="Equação" r:id="rId3" imgW="144756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285875"/>
                        <a:ext cx="286226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3"/>
          <p:cNvGraphicFramePr>
            <a:graphicFrameLocks noChangeAspect="1"/>
          </p:cNvGraphicFramePr>
          <p:nvPr/>
        </p:nvGraphicFramePr>
        <p:xfrm>
          <a:off x="4524375" y="1285875"/>
          <a:ext cx="29622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7" name="Equação" r:id="rId5" imgW="1498320" imgH="469800" progId="Equation.3">
                  <p:embed/>
                </p:oleObj>
              </mc:Choice>
              <mc:Fallback>
                <p:oleObj name="Equação" r:id="rId5" imgW="1498320" imgH="469800" progId="Equation.3">
                  <p:embed/>
                  <p:pic>
                    <p:nvPicPr>
                      <p:cNvPr id="4823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1285875"/>
                        <a:ext cx="29622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595699" y="141606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ou</a:t>
            </a:r>
            <a:endParaRPr lang="pt-BR"/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73050" y="2286000"/>
          <a:ext cx="31130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8" name="Equação" r:id="rId7" imgW="1574640" imgH="469800" progId="Equation.3">
                  <p:embed/>
                </p:oleObj>
              </mc:Choice>
              <mc:Fallback>
                <p:oleObj name="Equação" r:id="rId7" imgW="1574640" imgH="469800" progId="Equation.3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2286000"/>
                        <a:ext cx="311308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3" name="Object 5"/>
          <p:cNvGraphicFramePr>
            <a:graphicFrameLocks noChangeAspect="1"/>
          </p:cNvGraphicFramePr>
          <p:nvPr/>
        </p:nvGraphicFramePr>
        <p:xfrm>
          <a:off x="238135" y="3357566"/>
          <a:ext cx="45942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9" name="Equação" r:id="rId9" imgW="2323800" imgH="507960" progId="Equation.3">
                  <p:embed/>
                </p:oleObj>
              </mc:Choice>
              <mc:Fallback>
                <p:oleObj name="Equação" r:id="rId9" imgW="2323800" imgH="507960" progId="Equation.3">
                  <p:embed/>
                  <p:pic>
                    <p:nvPicPr>
                      <p:cNvPr id="4833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5" y="3357566"/>
                        <a:ext cx="45942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4" name="Object 6"/>
          <p:cNvGraphicFramePr>
            <a:graphicFrameLocks noChangeAspect="1"/>
          </p:cNvGraphicFramePr>
          <p:nvPr/>
        </p:nvGraphicFramePr>
        <p:xfrm>
          <a:off x="215910" y="4500581"/>
          <a:ext cx="45942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0" name="Equação" r:id="rId11" imgW="2323800" imgH="507960" progId="Equation.3">
                  <p:embed/>
                </p:oleObj>
              </mc:Choice>
              <mc:Fallback>
                <p:oleObj name="Equação" r:id="rId11" imgW="2323800" imgH="507960" progId="Equation.3">
                  <p:embed/>
                  <p:pic>
                    <p:nvPicPr>
                      <p:cNvPr id="483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10" y="4500581"/>
                        <a:ext cx="45942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5" name="Object 7"/>
          <p:cNvGraphicFramePr>
            <a:graphicFrameLocks noChangeAspect="1"/>
          </p:cNvGraphicFramePr>
          <p:nvPr/>
        </p:nvGraphicFramePr>
        <p:xfrm>
          <a:off x="238125" y="5742006"/>
          <a:ext cx="25844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1" name="Equação" r:id="rId13" imgW="1307880" imgH="203040" progId="Equation.3">
                  <p:embed/>
                </p:oleObj>
              </mc:Choice>
              <mc:Fallback>
                <p:oleObj name="Equação" r:id="rId13" imgW="1307880" imgH="203040" progId="Equation.3">
                  <p:embed/>
                  <p:pic>
                    <p:nvPicPr>
                      <p:cNvPr id="483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5742006"/>
                        <a:ext cx="258445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8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8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8" name="Título 1"/>
          <p:cNvSpPr>
            <a:spLocks noGrp="1"/>
          </p:cNvSpPr>
          <p:nvPr>
            <p:ph type="title"/>
          </p:nvPr>
        </p:nvSpPr>
        <p:spPr>
          <a:xfrm>
            <a:off x="166698" y="260350"/>
            <a:ext cx="9634537" cy="533400"/>
          </a:xfrm>
        </p:spPr>
        <p:txBody>
          <a:bodyPr/>
          <a:lstStyle/>
          <a:p>
            <a:r>
              <a:rPr lang="en-US" smtClean="0"/>
              <a:t>Aplicação à Transf.Inversa de Fourier 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6238" y="1285875"/>
          <a:ext cx="28622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0" name="Equação" r:id="rId3" imgW="1447560" imgH="469800" progId="Equation.3">
                  <p:embed/>
                </p:oleObj>
              </mc:Choice>
              <mc:Fallback>
                <p:oleObj name="Equação" r:id="rId3" imgW="144756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285875"/>
                        <a:ext cx="286226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3"/>
          <p:cNvGraphicFramePr>
            <a:graphicFrameLocks noChangeAspect="1"/>
          </p:cNvGraphicFramePr>
          <p:nvPr/>
        </p:nvGraphicFramePr>
        <p:xfrm>
          <a:off x="4524375" y="1285875"/>
          <a:ext cx="29622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1" name="Equação" r:id="rId5" imgW="1498320" imgH="469800" progId="Equation.3">
                  <p:embed/>
                </p:oleObj>
              </mc:Choice>
              <mc:Fallback>
                <p:oleObj name="Equação" r:id="rId5" imgW="1498320" imgH="469800" progId="Equation.3">
                  <p:embed/>
                  <p:pic>
                    <p:nvPicPr>
                      <p:cNvPr id="4823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1285875"/>
                        <a:ext cx="29622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595699" y="141606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ou</a:t>
            </a:r>
            <a:endParaRPr lang="pt-BR"/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309563" y="2286000"/>
          <a:ext cx="32385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2" name="Equação" r:id="rId7" imgW="1638000" imgH="469800" progId="Equation.3">
                  <p:embed/>
                </p:oleObj>
              </mc:Choice>
              <mc:Fallback>
                <p:oleObj name="Equação" r:id="rId7" imgW="1638000" imgH="469800" progId="Equation.3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2286000"/>
                        <a:ext cx="32385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3" name="Object 5"/>
          <p:cNvGraphicFramePr>
            <a:graphicFrameLocks noChangeAspect="1"/>
          </p:cNvGraphicFramePr>
          <p:nvPr/>
        </p:nvGraphicFramePr>
        <p:xfrm>
          <a:off x="233363" y="3281369"/>
          <a:ext cx="47196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3" name="Equação" r:id="rId9" imgW="2387520" imgH="507960" progId="Equation.3">
                  <p:embed/>
                </p:oleObj>
              </mc:Choice>
              <mc:Fallback>
                <p:oleObj name="Equação" r:id="rId9" imgW="2387520" imgH="507960" progId="Equation.3">
                  <p:embed/>
                  <p:pic>
                    <p:nvPicPr>
                      <p:cNvPr id="4833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3" y="3281369"/>
                        <a:ext cx="47196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4" name="Object 6"/>
          <p:cNvGraphicFramePr>
            <a:graphicFrameLocks noChangeAspect="1"/>
          </p:cNvGraphicFramePr>
          <p:nvPr/>
        </p:nvGraphicFramePr>
        <p:xfrm>
          <a:off x="225427" y="4429125"/>
          <a:ext cx="471963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4" name="Equação" r:id="rId11" imgW="2387520" imgH="507960" progId="Equation.3">
                  <p:embed/>
                </p:oleObj>
              </mc:Choice>
              <mc:Fallback>
                <p:oleObj name="Equação" r:id="rId11" imgW="2387520" imgH="507960" progId="Equation.3">
                  <p:embed/>
                  <p:pic>
                    <p:nvPicPr>
                      <p:cNvPr id="483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7" y="4429125"/>
                        <a:ext cx="4719638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5" name="Object 7"/>
          <p:cNvGraphicFramePr>
            <a:graphicFrameLocks noChangeAspect="1"/>
          </p:cNvGraphicFramePr>
          <p:nvPr/>
        </p:nvGraphicFramePr>
        <p:xfrm>
          <a:off x="238128" y="5643581"/>
          <a:ext cx="298608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5" name="Equação" r:id="rId13" imgW="1511280" imgH="228600" progId="Equation.3">
                  <p:embed/>
                </p:oleObj>
              </mc:Choice>
              <mc:Fallback>
                <p:oleObj name="Equação" r:id="rId13" imgW="1511280" imgH="228600" progId="Equation.3">
                  <p:embed/>
                  <p:pic>
                    <p:nvPicPr>
                      <p:cNvPr id="483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8" y="5643581"/>
                        <a:ext cx="298608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4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8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 definição de função Impulso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Adotando a notação de uma distribuição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Calculando (e utilizando a propriedade anterior):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66823" y="1928831"/>
          <a:ext cx="2560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5" name="Equação" r:id="rId3" imgW="1295280" imgH="469800" progId="Equation.3">
                  <p:embed/>
                </p:oleObj>
              </mc:Choice>
              <mc:Fallback>
                <p:oleObj name="Equação" r:id="rId3" imgW="1295280" imgH="4698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23" y="1928831"/>
                        <a:ext cx="2560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379" name="Object 3"/>
          <p:cNvGraphicFramePr>
            <a:graphicFrameLocks noChangeAspect="1"/>
          </p:cNvGraphicFramePr>
          <p:nvPr/>
        </p:nvGraphicFramePr>
        <p:xfrm>
          <a:off x="1166823" y="3571875"/>
          <a:ext cx="36909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6" name="Equação" r:id="rId5" imgW="1866600" imgH="469800" progId="Equation.3">
                  <p:embed/>
                </p:oleObj>
              </mc:Choice>
              <mc:Fallback>
                <p:oleObj name="Equação" r:id="rId5" imgW="1866600" imgH="469800" progId="Equation.3">
                  <p:embed/>
                  <p:pic>
                    <p:nvPicPr>
                      <p:cNvPr id="485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23" y="3571875"/>
                        <a:ext cx="369093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380" name="Object 4"/>
          <p:cNvGraphicFramePr>
            <a:graphicFrameLocks noChangeAspect="1"/>
          </p:cNvGraphicFramePr>
          <p:nvPr/>
        </p:nvGraphicFramePr>
        <p:xfrm>
          <a:off x="1320800" y="5500706"/>
          <a:ext cx="256063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7" name="Equação" r:id="rId7" imgW="1295280" imgH="203040" progId="Equation.3">
                  <p:embed/>
                </p:oleObj>
              </mc:Choice>
              <mc:Fallback>
                <p:oleObj name="Equação" r:id="rId7" imgW="1295280" imgH="203040" progId="Equation.3">
                  <p:embed/>
                  <p:pic>
                    <p:nvPicPr>
                      <p:cNvPr id="485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5500706"/>
                        <a:ext cx="256063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0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8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de cos(wt)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Cossenoidal : f(t) = cos(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73060" y="1773238"/>
            <a:ext cx="2087563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647700" y="1844693"/>
          <a:ext cx="7761288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ção" r:id="rId3" imgW="3886200" imgH="1409400" progId="Equation.3">
                  <p:embed/>
                </p:oleObj>
              </mc:Choice>
              <mc:Fallback>
                <p:oleObj name="Equação" r:id="rId3" imgW="3886200" imgH="140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844693"/>
                        <a:ext cx="7761288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(cont)</a:t>
            </a:r>
            <a:endParaRPr lang="pt-BR" smtClean="0"/>
          </a:p>
        </p:txBody>
      </p:sp>
      <p:graphicFrame>
        <p:nvGraphicFramePr>
          <p:cNvPr id="485380" name="Object 4"/>
          <p:cNvGraphicFramePr>
            <a:graphicFrameLocks noChangeAspect="1"/>
          </p:cNvGraphicFramePr>
          <p:nvPr/>
        </p:nvGraphicFramePr>
        <p:xfrm>
          <a:off x="3659197" y="1149350"/>
          <a:ext cx="25606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1" name="Equação" r:id="rId3" imgW="1295280" imgH="203040" progId="Equation.3">
                  <p:embed/>
                </p:oleObj>
              </mc:Choice>
              <mc:Fallback>
                <p:oleObj name="Equação" r:id="rId3" imgW="1295280" imgH="203040" progId="Equation.3">
                  <p:embed/>
                  <p:pic>
                    <p:nvPicPr>
                      <p:cNvPr id="485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97" y="1149350"/>
                        <a:ext cx="256063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5" name="Object 5"/>
          <p:cNvGraphicFramePr>
            <a:graphicFrameLocks noChangeAspect="1"/>
          </p:cNvGraphicFramePr>
          <p:nvPr/>
        </p:nvGraphicFramePr>
        <p:xfrm>
          <a:off x="2605094" y="2506681"/>
          <a:ext cx="46688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2" name="Equação" r:id="rId5" imgW="2361960" imgH="469800" progId="Equation.3">
                  <p:embed/>
                </p:oleObj>
              </mc:Choice>
              <mc:Fallback>
                <p:oleObj name="Equação" r:id="rId5" imgW="2361960" imgH="469800" progId="Equation.3">
                  <p:embed/>
                  <p:pic>
                    <p:nvPicPr>
                      <p:cNvPr id="486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94" y="2506681"/>
                        <a:ext cx="46688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6" name="Object 6"/>
          <p:cNvGraphicFramePr>
            <a:graphicFrameLocks noChangeAspect="1"/>
          </p:cNvGraphicFramePr>
          <p:nvPr/>
        </p:nvGraphicFramePr>
        <p:xfrm>
          <a:off x="3194060" y="1890715"/>
          <a:ext cx="34893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3" name="Equação" r:id="rId7" imgW="1765080" imgH="203040" progId="Equation.3">
                  <p:embed/>
                </p:oleObj>
              </mc:Choice>
              <mc:Fallback>
                <p:oleObj name="Equação" r:id="rId7" imgW="1765080" imgH="203040" progId="Equation.3">
                  <p:embed/>
                  <p:pic>
                    <p:nvPicPr>
                      <p:cNvPr id="4864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60" y="1890715"/>
                        <a:ext cx="34893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7" name="Object 7"/>
          <p:cNvGraphicFramePr>
            <a:graphicFrameLocks noChangeAspect="1"/>
          </p:cNvGraphicFramePr>
          <p:nvPr/>
        </p:nvGraphicFramePr>
        <p:xfrm>
          <a:off x="2566989" y="3435350"/>
          <a:ext cx="47434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4" name="Equação" r:id="rId9" imgW="2400120" imgH="469800" progId="Equation.3">
                  <p:embed/>
                </p:oleObj>
              </mc:Choice>
              <mc:Fallback>
                <p:oleObj name="Equação" r:id="rId9" imgW="2400120" imgH="469800" progId="Equation.3">
                  <p:embed/>
                  <p:pic>
                    <p:nvPicPr>
                      <p:cNvPr id="4864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3435350"/>
                        <a:ext cx="47434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8" name="Object 8"/>
          <p:cNvGraphicFramePr>
            <a:graphicFrameLocks noChangeAspect="1"/>
          </p:cNvGraphicFramePr>
          <p:nvPr/>
        </p:nvGraphicFramePr>
        <p:xfrm>
          <a:off x="2894019" y="4292600"/>
          <a:ext cx="409098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5" name="Equação" r:id="rId11" imgW="2070000" imgH="469800" progId="Equation.3">
                  <p:embed/>
                </p:oleObj>
              </mc:Choice>
              <mc:Fallback>
                <p:oleObj name="Equação" r:id="rId11" imgW="2070000" imgH="469800" progId="Equation.3">
                  <p:embed/>
                  <p:pic>
                    <p:nvPicPr>
                      <p:cNvPr id="4864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9" y="4292600"/>
                        <a:ext cx="409098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9" name="Object 9"/>
          <p:cNvGraphicFramePr>
            <a:graphicFrameLocks noChangeAspect="1"/>
          </p:cNvGraphicFramePr>
          <p:nvPr/>
        </p:nvGraphicFramePr>
        <p:xfrm>
          <a:off x="3533785" y="5149850"/>
          <a:ext cx="28098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6" name="Equação" r:id="rId13" imgW="1422360" imgH="469800" progId="Equation.3">
                  <p:embed/>
                </p:oleObj>
              </mc:Choice>
              <mc:Fallback>
                <p:oleObj name="Equação" r:id="rId13" imgW="1422360" imgH="469800" progId="Equation.3">
                  <p:embed/>
                  <p:pic>
                    <p:nvPicPr>
                      <p:cNvPr id="4864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85" y="5149850"/>
                        <a:ext cx="28098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10" name="Object 10"/>
          <p:cNvGraphicFramePr>
            <a:graphicFrameLocks noChangeAspect="1"/>
          </p:cNvGraphicFramePr>
          <p:nvPr/>
        </p:nvGraphicFramePr>
        <p:xfrm>
          <a:off x="4500572" y="6149975"/>
          <a:ext cx="87788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7" name="Equação" r:id="rId15" imgW="444240" imgH="177480" progId="Equation.3">
                  <p:embed/>
                </p:oleObj>
              </mc:Choice>
              <mc:Fallback>
                <p:oleObj name="Equação" r:id="rId15" imgW="444240" imgH="177480" progId="Equation.3">
                  <p:embed/>
                  <p:pic>
                    <p:nvPicPr>
                      <p:cNvPr id="4864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72" y="6149975"/>
                        <a:ext cx="87788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4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1" name="Título 1"/>
          <p:cNvSpPr>
            <a:spLocks noGrp="1"/>
          </p:cNvSpPr>
          <p:nvPr>
            <p:ph type="title"/>
          </p:nvPr>
        </p:nvSpPr>
        <p:spPr>
          <a:xfrm>
            <a:off x="95250" y="214313"/>
            <a:ext cx="9634538" cy="533400"/>
          </a:xfrm>
        </p:spPr>
        <p:txBody>
          <a:bodyPr/>
          <a:lstStyle/>
          <a:p>
            <a:r>
              <a:rPr lang="en-US" smtClean="0"/>
              <a:t>Transformada de Um Impulso Deslocado</a:t>
            </a:r>
            <a:endParaRPr lang="pt-BR" smtClean="0"/>
          </a:p>
        </p:txBody>
      </p:sp>
      <p:graphicFrame>
        <p:nvGraphicFramePr>
          <p:cNvPr id="487427" name="Object 3"/>
          <p:cNvGraphicFramePr>
            <a:graphicFrameLocks noChangeAspect="1"/>
          </p:cNvGraphicFramePr>
          <p:nvPr/>
        </p:nvGraphicFramePr>
        <p:xfrm>
          <a:off x="3965585" y="2195513"/>
          <a:ext cx="22590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Equação" r:id="rId3" imgW="1143000" imgH="228600" progId="Equation.3">
                  <p:embed/>
                </p:oleObj>
              </mc:Choice>
              <mc:Fallback>
                <p:oleObj name="Equação" r:id="rId3" imgW="1143000" imgH="228600" progId="Equation.3">
                  <p:embed/>
                  <p:pic>
                    <p:nvPicPr>
                      <p:cNvPr id="487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85" y="2195513"/>
                        <a:ext cx="22590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28" name="Object 4"/>
          <p:cNvGraphicFramePr>
            <a:graphicFrameLocks noChangeAspect="1"/>
          </p:cNvGraphicFramePr>
          <p:nvPr/>
        </p:nvGraphicFramePr>
        <p:xfrm>
          <a:off x="3238510" y="2792431"/>
          <a:ext cx="37131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Equação" r:id="rId5" imgW="1879560" imgH="507960" progId="Equation.3">
                  <p:embed/>
                </p:oleObj>
              </mc:Choice>
              <mc:Fallback>
                <p:oleObj name="Equação" r:id="rId5" imgW="1879560" imgH="507960" progId="Equation.3">
                  <p:embed/>
                  <p:pic>
                    <p:nvPicPr>
                      <p:cNvPr id="487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10" y="2792431"/>
                        <a:ext cx="37131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29" name="Object 5"/>
          <p:cNvGraphicFramePr>
            <a:graphicFrameLocks noChangeAspect="1"/>
          </p:cNvGraphicFramePr>
          <p:nvPr/>
        </p:nvGraphicFramePr>
        <p:xfrm>
          <a:off x="4103698" y="1000125"/>
          <a:ext cx="198278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7" name="Equação" r:id="rId7" imgW="1002960" imgH="228600" progId="Equation.3">
                  <p:embed/>
                </p:oleObj>
              </mc:Choice>
              <mc:Fallback>
                <p:oleObj name="Equação" r:id="rId7" imgW="1002960" imgH="228600" progId="Equation.3">
                  <p:embed/>
                  <p:pic>
                    <p:nvPicPr>
                      <p:cNvPr id="487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98" y="1000125"/>
                        <a:ext cx="198278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0" name="Object 6"/>
          <p:cNvGraphicFramePr>
            <a:graphicFrameLocks noChangeAspect="1"/>
          </p:cNvGraphicFramePr>
          <p:nvPr/>
        </p:nvGraphicFramePr>
        <p:xfrm>
          <a:off x="3713163" y="1597025"/>
          <a:ext cx="27622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8" name="Equação" r:id="rId9" imgW="1396800" imgH="228600" progId="Equation.3">
                  <p:embed/>
                </p:oleObj>
              </mc:Choice>
              <mc:Fallback>
                <p:oleObj name="Equação" r:id="rId9" imgW="1396800" imgH="228600" progId="Equation.3">
                  <p:embed/>
                  <p:pic>
                    <p:nvPicPr>
                      <p:cNvPr id="487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1597025"/>
                        <a:ext cx="27622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1" name="Object 7"/>
          <p:cNvGraphicFramePr>
            <a:graphicFrameLocks noChangeAspect="1"/>
          </p:cNvGraphicFramePr>
          <p:nvPr/>
        </p:nvGraphicFramePr>
        <p:xfrm>
          <a:off x="3376623" y="3938588"/>
          <a:ext cx="3436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9" name="Equação" r:id="rId11" imgW="1739880" imgH="469800" progId="Equation.3">
                  <p:embed/>
                </p:oleObj>
              </mc:Choice>
              <mc:Fallback>
                <p:oleObj name="Equação" r:id="rId11" imgW="1739880" imgH="469800" progId="Equation.3">
                  <p:embed/>
                  <p:pic>
                    <p:nvPicPr>
                      <p:cNvPr id="487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23" y="3938588"/>
                        <a:ext cx="3436937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2" name="Object 8"/>
          <p:cNvGraphicFramePr>
            <a:graphicFrameLocks noChangeAspect="1"/>
          </p:cNvGraphicFramePr>
          <p:nvPr/>
        </p:nvGraphicFramePr>
        <p:xfrm>
          <a:off x="3300413" y="5011738"/>
          <a:ext cx="35877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0" name="Equação" r:id="rId13" imgW="1815840" imgH="469800" progId="Equation.3">
                  <p:embed/>
                </p:oleObj>
              </mc:Choice>
              <mc:Fallback>
                <p:oleObj name="Equação" r:id="rId13" imgW="1815840" imgH="469800" progId="Equation.3">
                  <p:embed/>
                  <p:pic>
                    <p:nvPicPr>
                      <p:cNvPr id="487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011738"/>
                        <a:ext cx="358775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3" name="Object 9"/>
          <p:cNvGraphicFramePr>
            <a:graphicFrameLocks noChangeAspect="1"/>
          </p:cNvGraphicFramePr>
          <p:nvPr/>
        </p:nvGraphicFramePr>
        <p:xfrm>
          <a:off x="4267210" y="6083318"/>
          <a:ext cx="16557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1" name="Equação" r:id="rId15" imgW="838080" imgH="241200" progId="Equation.3">
                  <p:embed/>
                </p:oleObj>
              </mc:Choice>
              <mc:Fallback>
                <p:oleObj name="Equação" r:id="rId15" imgW="838080" imgH="241200" progId="Equation.3">
                  <p:embed/>
                  <p:pic>
                    <p:nvPicPr>
                      <p:cNvPr id="487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10" y="6083318"/>
                        <a:ext cx="165576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Convergência da Integral de Fourier</a:t>
            </a:r>
          </a:p>
        </p:txBody>
      </p:sp>
      <p:sp>
        <p:nvSpPr>
          <p:cNvPr id="216067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A integral irá convergir se existir um valor finito para :</a:t>
            </a:r>
          </a:p>
          <a:p>
            <a:endParaRPr lang="en-US" smtClean="0"/>
          </a:p>
          <a:p>
            <a:r>
              <a:rPr lang="en-US" smtClean="0"/>
              <a:t>Para sinais de duração finita a integral sempre irá convergir</a:t>
            </a:r>
          </a:p>
          <a:p>
            <a:r>
              <a:rPr lang="en-US" smtClean="0"/>
              <a:t>Para sinais de duração infinita deve-se estudar a convergência</a:t>
            </a:r>
          </a:p>
          <a:p>
            <a:r>
              <a:rPr lang="en-US" smtClean="0"/>
              <a:t>O exemplo a seguir ilustra este ponto</a:t>
            </a:r>
            <a:endParaRPr lang="pt-BR" smtClean="0"/>
          </a:p>
        </p:txBody>
      </p:sp>
      <p:pic>
        <p:nvPicPr>
          <p:cNvPr id="2160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4" y="1428752"/>
            <a:ext cx="2371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5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Ex.2 : Transformada de uma exponencial decrescente</a:t>
            </a:r>
            <a:endParaRPr lang="pt-BR" smtClean="0"/>
          </a:p>
        </p:txBody>
      </p:sp>
      <p:pic>
        <p:nvPicPr>
          <p:cNvPr id="116740" name="Picture 2" descr="17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071581"/>
            <a:ext cx="4919662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93"/>
            <a:ext cx="49530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6742" name="Group 43"/>
          <p:cNvGrpSpPr>
            <a:grpSpLocks/>
          </p:cNvGrpSpPr>
          <p:nvPr/>
        </p:nvGrpSpPr>
        <p:grpSpPr bwMode="auto">
          <a:xfrm>
            <a:off x="5294313" y="3771900"/>
            <a:ext cx="4235450" cy="2743200"/>
            <a:chOff x="3102" y="2322"/>
            <a:chExt cx="2463" cy="1728"/>
          </a:xfrm>
        </p:grpSpPr>
        <p:sp>
          <p:nvSpPr>
            <p:cNvPr id="116743" name="Rectangle 16"/>
            <p:cNvSpPr>
              <a:spLocks noChangeArrowheads="1"/>
            </p:cNvSpPr>
            <p:nvPr/>
          </p:nvSpPr>
          <p:spPr bwMode="auto">
            <a:xfrm>
              <a:off x="3102" y="2322"/>
              <a:ext cx="2406" cy="1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6744" name="Text Box 29"/>
            <p:cNvSpPr txBox="1">
              <a:spLocks noChangeArrowheads="1"/>
            </p:cNvSpPr>
            <p:nvPr/>
          </p:nvSpPr>
          <p:spPr bwMode="auto">
            <a:xfrm>
              <a:off x="3402" y="2541"/>
              <a:ext cx="66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F</a:t>
              </a:r>
              <a:r>
                <a:rPr lang="en-US"/>
                <a:t>(</a:t>
              </a:r>
              <a:r>
                <a:rPr lang="en-US" i="1">
                  <a:latin typeface="Symbol" pitchFamily="18" charset="2"/>
                </a:rPr>
                <a:t>w</a:t>
              </a:r>
              <a:r>
                <a:rPr lang="en-US"/>
                <a:t>)</a:t>
              </a:r>
            </a:p>
          </p:txBody>
        </p:sp>
        <p:sp>
          <p:nvSpPr>
            <p:cNvPr id="116745" name="Text Box 30"/>
            <p:cNvSpPr txBox="1">
              <a:spLocks noChangeArrowheads="1"/>
            </p:cNvSpPr>
            <p:nvPr/>
          </p:nvSpPr>
          <p:spPr bwMode="auto">
            <a:xfrm>
              <a:off x="3224" y="2871"/>
              <a:ext cx="84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Arial" pitchFamily="34" charset="0"/>
                </a:rPr>
                <a:t>Parte imaginária</a:t>
              </a:r>
            </a:p>
          </p:txBody>
        </p:sp>
        <p:sp>
          <p:nvSpPr>
            <p:cNvPr id="116746" name="Text Box 31"/>
            <p:cNvSpPr txBox="1">
              <a:spLocks noChangeArrowheads="1"/>
            </p:cNvSpPr>
            <p:nvPr/>
          </p:nvSpPr>
          <p:spPr bwMode="auto">
            <a:xfrm>
              <a:off x="4341" y="2577"/>
              <a:ext cx="8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chemeClr val="accent2"/>
                  </a:solidFill>
                  <a:latin typeface="Arial" pitchFamily="34" charset="0"/>
                </a:rPr>
                <a:t>Parte real</a:t>
              </a:r>
            </a:p>
          </p:txBody>
        </p:sp>
        <p:sp>
          <p:nvSpPr>
            <p:cNvPr id="116747" name="Text Box 33"/>
            <p:cNvSpPr txBox="1">
              <a:spLocks noChangeArrowheads="1"/>
            </p:cNvSpPr>
            <p:nvPr/>
          </p:nvSpPr>
          <p:spPr bwMode="auto">
            <a:xfrm>
              <a:off x="5259" y="3264"/>
              <a:ext cx="30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Symbol" pitchFamily="18" charset="2"/>
                </a:rPr>
                <a:t>w</a:t>
              </a:r>
              <a:endParaRPr lang="en-US"/>
            </a:p>
          </p:txBody>
        </p:sp>
        <p:sp>
          <p:nvSpPr>
            <p:cNvPr id="116748" name="Line 34"/>
            <p:cNvSpPr>
              <a:spLocks noChangeShapeType="1"/>
            </p:cNvSpPr>
            <p:nvPr/>
          </p:nvSpPr>
          <p:spPr bwMode="auto">
            <a:xfrm>
              <a:off x="3249" y="3459"/>
              <a:ext cx="20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749" name="Line 35"/>
            <p:cNvSpPr>
              <a:spLocks noChangeShapeType="1"/>
            </p:cNvSpPr>
            <p:nvPr/>
          </p:nvSpPr>
          <p:spPr bwMode="auto">
            <a:xfrm rot="5400000">
              <a:off x="3484" y="3173"/>
              <a:ext cx="15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6750" name="Group 36"/>
            <p:cNvGrpSpPr>
              <a:grpSpLocks/>
            </p:cNvGrpSpPr>
            <p:nvPr/>
          </p:nvGrpSpPr>
          <p:grpSpPr bwMode="auto">
            <a:xfrm>
              <a:off x="3295" y="2990"/>
              <a:ext cx="1949" cy="913"/>
              <a:chOff x="3310" y="2948"/>
              <a:chExt cx="1949" cy="913"/>
            </a:xfrm>
          </p:grpSpPr>
          <p:sp>
            <p:nvSpPr>
              <p:cNvPr id="116754" name="Freeform 25"/>
              <p:cNvSpPr>
                <a:spLocks/>
              </p:cNvSpPr>
              <p:nvPr/>
            </p:nvSpPr>
            <p:spPr bwMode="auto">
              <a:xfrm>
                <a:off x="3310" y="2948"/>
                <a:ext cx="974" cy="457"/>
              </a:xfrm>
              <a:custGeom>
                <a:avLst/>
                <a:gdLst>
                  <a:gd name="T0" fmla="*/ 0 w 974"/>
                  <a:gd name="T1" fmla="*/ 403 h 457"/>
                  <a:gd name="T2" fmla="*/ 192 w 974"/>
                  <a:gd name="T3" fmla="*/ 389 h 457"/>
                  <a:gd name="T4" fmla="*/ 380 w 974"/>
                  <a:gd name="T5" fmla="*/ 365 h 457"/>
                  <a:gd name="T6" fmla="*/ 464 w 974"/>
                  <a:gd name="T7" fmla="*/ 346 h 457"/>
                  <a:gd name="T8" fmla="*/ 572 w 974"/>
                  <a:gd name="T9" fmla="*/ 319 h 457"/>
                  <a:gd name="T10" fmla="*/ 654 w 974"/>
                  <a:gd name="T11" fmla="*/ 283 h 457"/>
                  <a:gd name="T12" fmla="*/ 724 w 974"/>
                  <a:gd name="T13" fmla="*/ 243 h 457"/>
                  <a:gd name="T14" fmla="*/ 782 w 974"/>
                  <a:gd name="T15" fmla="*/ 187 h 457"/>
                  <a:gd name="T16" fmla="*/ 818 w 974"/>
                  <a:gd name="T17" fmla="*/ 136 h 457"/>
                  <a:gd name="T18" fmla="*/ 851 w 974"/>
                  <a:gd name="T19" fmla="*/ 84 h 457"/>
                  <a:gd name="T20" fmla="*/ 871 w 974"/>
                  <a:gd name="T21" fmla="*/ 51 h 457"/>
                  <a:gd name="T22" fmla="*/ 886 w 974"/>
                  <a:gd name="T23" fmla="*/ 22 h 457"/>
                  <a:gd name="T24" fmla="*/ 905 w 974"/>
                  <a:gd name="T25" fmla="*/ 1 h 457"/>
                  <a:gd name="T26" fmla="*/ 923 w 974"/>
                  <a:gd name="T27" fmla="*/ 13 h 457"/>
                  <a:gd name="T28" fmla="*/ 932 w 974"/>
                  <a:gd name="T29" fmla="*/ 37 h 457"/>
                  <a:gd name="T30" fmla="*/ 944 w 974"/>
                  <a:gd name="T31" fmla="*/ 115 h 457"/>
                  <a:gd name="T32" fmla="*/ 953 w 974"/>
                  <a:gd name="T33" fmla="*/ 181 h 457"/>
                  <a:gd name="T34" fmla="*/ 967 w 974"/>
                  <a:gd name="T35" fmla="*/ 346 h 457"/>
                  <a:gd name="T36" fmla="*/ 974 w 974"/>
                  <a:gd name="T37" fmla="*/ 457 h 4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74"/>
                  <a:gd name="T58" fmla="*/ 0 h 457"/>
                  <a:gd name="T59" fmla="*/ 974 w 974"/>
                  <a:gd name="T60" fmla="*/ 457 h 4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74" h="457">
                    <a:moveTo>
                      <a:pt x="0" y="403"/>
                    </a:moveTo>
                    <a:cubicBezTo>
                      <a:pt x="32" y="401"/>
                      <a:pt x="129" y="395"/>
                      <a:pt x="192" y="389"/>
                    </a:cubicBezTo>
                    <a:cubicBezTo>
                      <a:pt x="255" y="383"/>
                      <a:pt x="335" y="372"/>
                      <a:pt x="380" y="365"/>
                    </a:cubicBezTo>
                    <a:cubicBezTo>
                      <a:pt x="425" y="358"/>
                      <a:pt x="432" y="354"/>
                      <a:pt x="464" y="346"/>
                    </a:cubicBezTo>
                    <a:cubicBezTo>
                      <a:pt x="496" y="338"/>
                      <a:pt x="540" y="329"/>
                      <a:pt x="572" y="319"/>
                    </a:cubicBezTo>
                    <a:cubicBezTo>
                      <a:pt x="604" y="309"/>
                      <a:pt x="629" y="296"/>
                      <a:pt x="654" y="283"/>
                    </a:cubicBezTo>
                    <a:cubicBezTo>
                      <a:pt x="679" y="270"/>
                      <a:pt x="703" y="259"/>
                      <a:pt x="724" y="243"/>
                    </a:cubicBezTo>
                    <a:cubicBezTo>
                      <a:pt x="745" y="227"/>
                      <a:pt x="766" y="205"/>
                      <a:pt x="782" y="187"/>
                    </a:cubicBezTo>
                    <a:cubicBezTo>
                      <a:pt x="798" y="169"/>
                      <a:pt x="807" y="153"/>
                      <a:pt x="818" y="136"/>
                    </a:cubicBezTo>
                    <a:cubicBezTo>
                      <a:pt x="829" y="119"/>
                      <a:pt x="842" y="98"/>
                      <a:pt x="851" y="84"/>
                    </a:cubicBezTo>
                    <a:cubicBezTo>
                      <a:pt x="860" y="70"/>
                      <a:pt x="865" y="61"/>
                      <a:pt x="871" y="51"/>
                    </a:cubicBezTo>
                    <a:cubicBezTo>
                      <a:pt x="877" y="41"/>
                      <a:pt x="880" y="30"/>
                      <a:pt x="886" y="22"/>
                    </a:cubicBezTo>
                    <a:cubicBezTo>
                      <a:pt x="892" y="14"/>
                      <a:pt x="899" y="2"/>
                      <a:pt x="905" y="1"/>
                    </a:cubicBezTo>
                    <a:cubicBezTo>
                      <a:pt x="911" y="0"/>
                      <a:pt x="918" y="7"/>
                      <a:pt x="923" y="13"/>
                    </a:cubicBezTo>
                    <a:cubicBezTo>
                      <a:pt x="928" y="19"/>
                      <a:pt x="928" y="20"/>
                      <a:pt x="932" y="37"/>
                    </a:cubicBezTo>
                    <a:cubicBezTo>
                      <a:pt x="936" y="54"/>
                      <a:pt x="941" y="91"/>
                      <a:pt x="944" y="115"/>
                    </a:cubicBezTo>
                    <a:cubicBezTo>
                      <a:pt x="947" y="139"/>
                      <a:pt x="949" y="143"/>
                      <a:pt x="953" y="181"/>
                    </a:cubicBezTo>
                    <a:cubicBezTo>
                      <a:pt x="957" y="219"/>
                      <a:pt x="964" y="300"/>
                      <a:pt x="967" y="346"/>
                    </a:cubicBezTo>
                    <a:cubicBezTo>
                      <a:pt x="970" y="392"/>
                      <a:pt x="973" y="434"/>
                      <a:pt x="974" y="457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755" name="Freeform 26"/>
              <p:cNvSpPr>
                <a:spLocks/>
              </p:cNvSpPr>
              <p:nvPr/>
            </p:nvSpPr>
            <p:spPr bwMode="auto">
              <a:xfrm flipH="1" flipV="1">
                <a:off x="4285" y="3404"/>
                <a:ext cx="974" cy="457"/>
              </a:xfrm>
              <a:custGeom>
                <a:avLst/>
                <a:gdLst>
                  <a:gd name="T0" fmla="*/ 0 w 974"/>
                  <a:gd name="T1" fmla="*/ 403 h 457"/>
                  <a:gd name="T2" fmla="*/ 192 w 974"/>
                  <a:gd name="T3" fmla="*/ 389 h 457"/>
                  <a:gd name="T4" fmla="*/ 380 w 974"/>
                  <a:gd name="T5" fmla="*/ 365 h 457"/>
                  <a:gd name="T6" fmla="*/ 464 w 974"/>
                  <a:gd name="T7" fmla="*/ 346 h 457"/>
                  <a:gd name="T8" fmla="*/ 572 w 974"/>
                  <a:gd name="T9" fmla="*/ 319 h 457"/>
                  <a:gd name="T10" fmla="*/ 654 w 974"/>
                  <a:gd name="T11" fmla="*/ 283 h 457"/>
                  <a:gd name="T12" fmla="*/ 724 w 974"/>
                  <a:gd name="T13" fmla="*/ 243 h 457"/>
                  <a:gd name="T14" fmla="*/ 782 w 974"/>
                  <a:gd name="T15" fmla="*/ 187 h 457"/>
                  <a:gd name="T16" fmla="*/ 818 w 974"/>
                  <a:gd name="T17" fmla="*/ 136 h 457"/>
                  <a:gd name="T18" fmla="*/ 851 w 974"/>
                  <a:gd name="T19" fmla="*/ 84 h 457"/>
                  <a:gd name="T20" fmla="*/ 871 w 974"/>
                  <a:gd name="T21" fmla="*/ 51 h 457"/>
                  <a:gd name="T22" fmla="*/ 886 w 974"/>
                  <a:gd name="T23" fmla="*/ 22 h 457"/>
                  <a:gd name="T24" fmla="*/ 905 w 974"/>
                  <a:gd name="T25" fmla="*/ 1 h 457"/>
                  <a:gd name="T26" fmla="*/ 923 w 974"/>
                  <a:gd name="T27" fmla="*/ 13 h 457"/>
                  <a:gd name="T28" fmla="*/ 932 w 974"/>
                  <a:gd name="T29" fmla="*/ 37 h 457"/>
                  <a:gd name="T30" fmla="*/ 944 w 974"/>
                  <a:gd name="T31" fmla="*/ 115 h 457"/>
                  <a:gd name="T32" fmla="*/ 953 w 974"/>
                  <a:gd name="T33" fmla="*/ 181 h 457"/>
                  <a:gd name="T34" fmla="*/ 967 w 974"/>
                  <a:gd name="T35" fmla="*/ 346 h 457"/>
                  <a:gd name="T36" fmla="*/ 974 w 974"/>
                  <a:gd name="T37" fmla="*/ 457 h 4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74"/>
                  <a:gd name="T58" fmla="*/ 0 h 457"/>
                  <a:gd name="T59" fmla="*/ 974 w 974"/>
                  <a:gd name="T60" fmla="*/ 457 h 4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74" h="457">
                    <a:moveTo>
                      <a:pt x="0" y="403"/>
                    </a:moveTo>
                    <a:cubicBezTo>
                      <a:pt x="32" y="401"/>
                      <a:pt x="129" y="395"/>
                      <a:pt x="192" y="389"/>
                    </a:cubicBezTo>
                    <a:cubicBezTo>
                      <a:pt x="255" y="383"/>
                      <a:pt x="335" y="372"/>
                      <a:pt x="380" y="365"/>
                    </a:cubicBezTo>
                    <a:cubicBezTo>
                      <a:pt x="425" y="358"/>
                      <a:pt x="432" y="354"/>
                      <a:pt x="464" y="346"/>
                    </a:cubicBezTo>
                    <a:cubicBezTo>
                      <a:pt x="496" y="338"/>
                      <a:pt x="540" y="329"/>
                      <a:pt x="572" y="319"/>
                    </a:cubicBezTo>
                    <a:cubicBezTo>
                      <a:pt x="604" y="309"/>
                      <a:pt x="629" y="296"/>
                      <a:pt x="654" y="283"/>
                    </a:cubicBezTo>
                    <a:cubicBezTo>
                      <a:pt x="679" y="270"/>
                      <a:pt x="703" y="259"/>
                      <a:pt x="724" y="243"/>
                    </a:cubicBezTo>
                    <a:cubicBezTo>
                      <a:pt x="745" y="227"/>
                      <a:pt x="766" y="205"/>
                      <a:pt x="782" y="187"/>
                    </a:cubicBezTo>
                    <a:cubicBezTo>
                      <a:pt x="798" y="169"/>
                      <a:pt x="807" y="153"/>
                      <a:pt x="818" y="136"/>
                    </a:cubicBezTo>
                    <a:cubicBezTo>
                      <a:pt x="829" y="119"/>
                      <a:pt x="842" y="98"/>
                      <a:pt x="851" y="84"/>
                    </a:cubicBezTo>
                    <a:cubicBezTo>
                      <a:pt x="860" y="70"/>
                      <a:pt x="865" y="61"/>
                      <a:pt x="871" y="51"/>
                    </a:cubicBezTo>
                    <a:cubicBezTo>
                      <a:pt x="877" y="41"/>
                      <a:pt x="880" y="30"/>
                      <a:pt x="886" y="22"/>
                    </a:cubicBezTo>
                    <a:cubicBezTo>
                      <a:pt x="892" y="14"/>
                      <a:pt x="899" y="2"/>
                      <a:pt x="905" y="1"/>
                    </a:cubicBezTo>
                    <a:cubicBezTo>
                      <a:pt x="911" y="0"/>
                      <a:pt x="918" y="7"/>
                      <a:pt x="923" y="13"/>
                    </a:cubicBezTo>
                    <a:cubicBezTo>
                      <a:pt x="928" y="19"/>
                      <a:pt x="928" y="20"/>
                      <a:pt x="932" y="37"/>
                    </a:cubicBezTo>
                    <a:cubicBezTo>
                      <a:pt x="936" y="54"/>
                      <a:pt x="941" y="91"/>
                      <a:pt x="944" y="115"/>
                    </a:cubicBezTo>
                    <a:cubicBezTo>
                      <a:pt x="947" y="139"/>
                      <a:pt x="949" y="143"/>
                      <a:pt x="953" y="181"/>
                    </a:cubicBezTo>
                    <a:cubicBezTo>
                      <a:pt x="957" y="219"/>
                      <a:pt x="964" y="300"/>
                      <a:pt x="967" y="346"/>
                    </a:cubicBezTo>
                    <a:cubicBezTo>
                      <a:pt x="970" y="392"/>
                      <a:pt x="973" y="434"/>
                      <a:pt x="974" y="457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51" name="Group 37"/>
            <p:cNvGrpSpPr>
              <a:grpSpLocks/>
            </p:cNvGrpSpPr>
            <p:nvPr/>
          </p:nvGrpSpPr>
          <p:grpSpPr bwMode="auto">
            <a:xfrm>
              <a:off x="3303" y="2526"/>
              <a:ext cx="1932" cy="913"/>
              <a:chOff x="3315" y="2484"/>
              <a:chExt cx="1932" cy="913"/>
            </a:xfrm>
          </p:grpSpPr>
          <p:sp>
            <p:nvSpPr>
              <p:cNvPr id="116752" name="Freeform 24"/>
              <p:cNvSpPr>
                <a:spLocks/>
              </p:cNvSpPr>
              <p:nvPr/>
            </p:nvSpPr>
            <p:spPr bwMode="auto">
              <a:xfrm>
                <a:off x="3315" y="2484"/>
                <a:ext cx="966" cy="913"/>
              </a:xfrm>
              <a:custGeom>
                <a:avLst/>
                <a:gdLst>
                  <a:gd name="T0" fmla="*/ 0 w 966"/>
                  <a:gd name="T1" fmla="*/ 909 h 913"/>
                  <a:gd name="T2" fmla="*/ 261 w 966"/>
                  <a:gd name="T3" fmla="*/ 912 h 913"/>
                  <a:gd name="T4" fmla="*/ 465 w 966"/>
                  <a:gd name="T5" fmla="*/ 900 h 913"/>
                  <a:gd name="T6" fmla="*/ 609 w 966"/>
                  <a:gd name="T7" fmla="*/ 888 h 913"/>
                  <a:gd name="T8" fmla="*/ 729 w 966"/>
                  <a:gd name="T9" fmla="*/ 855 h 913"/>
                  <a:gd name="T10" fmla="*/ 795 w 966"/>
                  <a:gd name="T11" fmla="*/ 810 h 913"/>
                  <a:gd name="T12" fmla="*/ 852 w 966"/>
                  <a:gd name="T13" fmla="*/ 717 h 913"/>
                  <a:gd name="T14" fmla="*/ 891 w 966"/>
                  <a:gd name="T15" fmla="*/ 540 h 913"/>
                  <a:gd name="T16" fmla="*/ 921 w 966"/>
                  <a:gd name="T17" fmla="*/ 336 h 913"/>
                  <a:gd name="T18" fmla="*/ 936 w 966"/>
                  <a:gd name="T19" fmla="*/ 198 h 913"/>
                  <a:gd name="T20" fmla="*/ 948 w 966"/>
                  <a:gd name="T21" fmla="*/ 81 h 913"/>
                  <a:gd name="T22" fmla="*/ 954 w 966"/>
                  <a:gd name="T23" fmla="*/ 36 h 913"/>
                  <a:gd name="T24" fmla="*/ 966 w 966"/>
                  <a:gd name="T25" fmla="*/ 0 h 9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66"/>
                  <a:gd name="T40" fmla="*/ 0 h 913"/>
                  <a:gd name="T41" fmla="*/ 966 w 966"/>
                  <a:gd name="T42" fmla="*/ 913 h 91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66" h="913">
                    <a:moveTo>
                      <a:pt x="0" y="909"/>
                    </a:moveTo>
                    <a:cubicBezTo>
                      <a:pt x="43" y="909"/>
                      <a:pt x="184" y="913"/>
                      <a:pt x="261" y="912"/>
                    </a:cubicBezTo>
                    <a:cubicBezTo>
                      <a:pt x="338" y="911"/>
                      <a:pt x="407" y="904"/>
                      <a:pt x="465" y="900"/>
                    </a:cubicBezTo>
                    <a:cubicBezTo>
                      <a:pt x="523" y="896"/>
                      <a:pt x="565" y="896"/>
                      <a:pt x="609" y="888"/>
                    </a:cubicBezTo>
                    <a:cubicBezTo>
                      <a:pt x="653" y="880"/>
                      <a:pt x="698" y="868"/>
                      <a:pt x="729" y="855"/>
                    </a:cubicBezTo>
                    <a:cubicBezTo>
                      <a:pt x="760" y="842"/>
                      <a:pt x="775" y="833"/>
                      <a:pt x="795" y="810"/>
                    </a:cubicBezTo>
                    <a:cubicBezTo>
                      <a:pt x="815" y="787"/>
                      <a:pt x="836" y="762"/>
                      <a:pt x="852" y="717"/>
                    </a:cubicBezTo>
                    <a:cubicBezTo>
                      <a:pt x="868" y="672"/>
                      <a:pt x="880" y="603"/>
                      <a:pt x="891" y="540"/>
                    </a:cubicBezTo>
                    <a:cubicBezTo>
                      <a:pt x="902" y="477"/>
                      <a:pt x="914" y="393"/>
                      <a:pt x="921" y="336"/>
                    </a:cubicBezTo>
                    <a:cubicBezTo>
                      <a:pt x="928" y="279"/>
                      <a:pt x="932" y="240"/>
                      <a:pt x="936" y="198"/>
                    </a:cubicBezTo>
                    <a:cubicBezTo>
                      <a:pt x="940" y="156"/>
                      <a:pt x="945" y="108"/>
                      <a:pt x="948" y="81"/>
                    </a:cubicBezTo>
                    <a:cubicBezTo>
                      <a:pt x="951" y="54"/>
                      <a:pt x="951" y="49"/>
                      <a:pt x="954" y="36"/>
                    </a:cubicBezTo>
                    <a:cubicBezTo>
                      <a:pt x="957" y="23"/>
                      <a:pt x="964" y="7"/>
                      <a:pt x="966" y="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753" name="Freeform 27"/>
              <p:cNvSpPr>
                <a:spLocks/>
              </p:cNvSpPr>
              <p:nvPr/>
            </p:nvSpPr>
            <p:spPr bwMode="auto">
              <a:xfrm flipH="1">
                <a:off x="4281" y="2484"/>
                <a:ext cx="966" cy="913"/>
              </a:xfrm>
              <a:custGeom>
                <a:avLst/>
                <a:gdLst>
                  <a:gd name="T0" fmla="*/ 0 w 966"/>
                  <a:gd name="T1" fmla="*/ 909 h 913"/>
                  <a:gd name="T2" fmla="*/ 261 w 966"/>
                  <a:gd name="T3" fmla="*/ 912 h 913"/>
                  <a:gd name="T4" fmla="*/ 465 w 966"/>
                  <a:gd name="T5" fmla="*/ 900 h 913"/>
                  <a:gd name="T6" fmla="*/ 609 w 966"/>
                  <a:gd name="T7" fmla="*/ 888 h 913"/>
                  <a:gd name="T8" fmla="*/ 729 w 966"/>
                  <a:gd name="T9" fmla="*/ 855 h 913"/>
                  <a:gd name="T10" fmla="*/ 795 w 966"/>
                  <a:gd name="T11" fmla="*/ 810 h 913"/>
                  <a:gd name="T12" fmla="*/ 852 w 966"/>
                  <a:gd name="T13" fmla="*/ 717 h 913"/>
                  <a:gd name="T14" fmla="*/ 891 w 966"/>
                  <a:gd name="T15" fmla="*/ 540 h 913"/>
                  <a:gd name="T16" fmla="*/ 921 w 966"/>
                  <a:gd name="T17" fmla="*/ 336 h 913"/>
                  <a:gd name="T18" fmla="*/ 936 w 966"/>
                  <a:gd name="T19" fmla="*/ 198 h 913"/>
                  <a:gd name="T20" fmla="*/ 948 w 966"/>
                  <a:gd name="T21" fmla="*/ 81 h 913"/>
                  <a:gd name="T22" fmla="*/ 954 w 966"/>
                  <a:gd name="T23" fmla="*/ 36 h 913"/>
                  <a:gd name="T24" fmla="*/ 966 w 966"/>
                  <a:gd name="T25" fmla="*/ 0 h 9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66"/>
                  <a:gd name="T40" fmla="*/ 0 h 913"/>
                  <a:gd name="T41" fmla="*/ 966 w 966"/>
                  <a:gd name="T42" fmla="*/ 913 h 91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66" h="913">
                    <a:moveTo>
                      <a:pt x="0" y="909"/>
                    </a:moveTo>
                    <a:cubicBezTo>
                      <a:pt x="43" y="909"/>
                      <a:pt x="184" y="913"/>
                      <a:pt x="261" y="912"/>
                    </a:cubicBezTo>
                    <a:cubicBezTo>
                      <a:pt x="338" y="911"/>
                      <a:pt x="407" y="904"/>
                      <a:pt x="465" y="900"/>
                    </a:cubicBezTo>
                    <a:cubicBezTo>
                      <a:pt x="523" y="896"/>
                      <a:pt x="565" y="896"/>
                      <a:pt x="609" y="888"/>
                    </a:cubicBezTo>
                    <a:cubicBezTo>
                      <a:pt x="653" y="880"/>
                      <a:pt x="698" y="868"/>
                      <a:pt x="729" y="855"/>
                    </a:cubicBezTo>
                    <a:cubicBezTo>
                      <a:pt x="760" y="842"/>
                      <a:pt x="775" y="833"/>
                      <a:pt x="795" y="810"/>
                    </a:cubicBezTo>
                    <a:cubicBezTo>
                      <a:pt x="815" y="787"/>
                      <a:pt x="836" y="762"/>
                      <a:pt x="852" y="717"/>
                    </a:cubicBezTo>
                    <a:cubicBezTo>
                      <a:pt x="868" y="672"/>
                      <a:pt x="880" y="603"/>
                      <a:pt x="891" y="540"/>
                    </a:cubicBezTo>
                    <a:cubicBezTo>
                      <a:pt x="902" y="477"/>
                      <a:pt x="914" y="393"/>
                      <a:pt x="921" y="336"/>
                    </a:cubicBezTo>
                    <a:cubicBezTo>
                      <a:pt x="928" y="279"/>
                      <a:pt x="932" y="240"/>
                      <a:pt x="936" y="198"/>
                    </a:cubicBezTo>
                    <a:cubicBezTo>
                      <a:pt x="940" y="156"/>
                      <a:pt x="945" y="108"/>
                      <a:pt x="948" y="81"/>
                    </a:cubicBezTo>
                    <a:cubicBezTo>
                      <a:pt x="951" y="54"/>
                      <a:pt x="951" y="49"/>
                      <a:pt x="954" y="36"/>
                    </a:cubicBezTo>
                    <a:cubicBezTo>
                      <a:pt x="957" y="23"/>
                      <a:pt x="964" y="7"/>
                      <a:pt x="966" y="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aphicFrame>
        <p:nvGraphicFramePr>
          <p:cNvPr id="116738" name="Object 5"/>
          <p:cNvGraphicFramePr>
            <a:graphicFrameLocks noChangeAspect="1"/>
          </p:cNvGraphicFramePr>
          <p:nvPr/>
        </p:nvGraphicFramePr>
        <p:xfrm>
          <a:off x="1666875" y="4714875"/>
          <a:ext cx="2111376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1" name="Equação" r:id="rId5" imgW="952200" imgH="419040" progId="Equation.3">
                  <p:embed/>
                </p:oleObj>
              </mc:Choice>
              <mc:Fallback>
                <p:oleObj name="Equação" r:id="rId5" imgW="952200" imgH="419040" progId="Equation.3">
                  <p:embed/>
                  <p:pic>
                    <p:nvPicPr>
                      <p:cNvPr id="1167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4714875"/>
                        <a:ext cx="2111376" cy="9286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4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</a:t>
            </a:r>
            <a:endParaRPr lang="pt-BR" smtClean="0"/>
          </a:p>
        </p:txBody>
      </p:sp>
      <p:sp>
        <p:nvSpPr>
          <p:cNvPr id="217091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Se considerarmos uma função constante como um caso limite da exp.descresc. (vide figura ) teremos como Tr.de Fourier: (próximo slide)</a:t>
            </a:r>
          </a:p>
        </p:txBody>
      </p:sp>
      <p:pic>
        <p:nvPicPr>
          <p:cNvPr id="217092" name="Picture 2" descr="17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643206"/>
            <a:ext cx="6280151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0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</a:t>
            </a:r>
            <a:endParaRPr lang="pt-BR" smtClean="0"/>
          </a:p>
        </p:txBody>
      </p:sp>
      <p:pic>
        <p:nvPicPr>
          <p:cNvPr id="218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71563"/>
            <a:ext cx="95726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2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 (cont.)</a:t>
            </a:r>
            <a:endParaRPr lang="pt-BR" smtClean="0"/>
          </a:p>
        </p:txBody>
      </p:sp>
      <p:pic>
        <p:nvPicPr>
          <p:cNvPr id="219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95381"/>
            <a:ext cx="99155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143250"/>
            <a:ext cx="97155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4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Condições para o uso da Transf.de Laplace no cálculo de Transf.de Fourier</a:t>
            </a:r>
            <a:endParaRPr lang="pt-BR" smtClean="0"/>
          </a:p>
        </p:txBody>
      </p:sp>
      <p:sp>
        <p:nvSpPr>
          <p:cNvPr id="22016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 ∫</a:t>
            </a:r>
            <a:r>
              <a:rPr lang="en-US" baseline="-25000" smtClean="0"/>
              <a:t> -∞ </a:t>
            </a:r>
            <a:r>
              <a:rPr lang="en-US" baseline="30000" smtClean="0"/>
              <a:t>+∞ </a:t>
            </a:r>
            <a:r>
              <a:rPr lang="en-US" smtClean="0"/>
              <a:t>|f(t)| converge podemos calcular a transformada de fourier de uma função substituindo </a:t>
            </a:r>
            <a:r>
              <a:rPr lang="en-US" i="1" smtClean="0"/>
              <a:t>s</a:t>
            </a:r>
            <a:r>
              <a:rPr lang="en-US" smtClean="0"/>
              <a:t> por </a:t>
            </a:r>
            <a:r>
              <a:rPr lang="en-US" i="1" smtClean="0"/>
              <a:t>jw</a:t>
            </a:r>
          </a:p>
          <a:p>
            <a:r>
              <a:rPr lang="en-US" smtClean="0"/>
              <a:t>Se f(t) = 0 para t&lt;0 uma substituição de s por jw é o suficiente </a:t>
            </a:r>
          </a:p>
          <a:p>
            <a:r>
              <a:rPr lang="en-US" smtClean="0"/>
              <a:t>Se f(t) = 0 para t&gt;0 uma substituição de s por   -jw é o suficiente</a:t>
            </a:r>
          </a:p>
          <a:p>
            <a:r>
              <a:rPr lang="en-US" smtClean="0"/>
              <a:t>Se f(t) existir para valores negativos e positivos a transformada será : F(</a:t>
            </a:r>
            <a:r>
              <a:rPr lang="en-US" i="1" smtClean="0"/>
              <a:t>s</a:t>
            </a:r>
            <a:r>
              <a:rPr lang="en-US" smtClean="0"/>
              <a:t>=</a:t>
            </a:r>
            <a:r>
              <a:rPr lang="en-US" i="1" smtClean="0"/>
              <a:t>jw</a:t>
            </a:r>
            <a:r>
              <a:rPr lang="en-US" smtClean="0"/>
              <a:t>) + F(</a:t>
            </a:r>
            <a:r>
              <a:rPr lang="en-US" i="1" smtClean="0"/>
              <a:t>s</a:t>
            </a:r>
            <a:r>
              <a:rPr lang="en-US" smtClean="0"/>
              <a:t>=</a:t>
            </a:r>
            <a:r>
              <a:rPr lang="en-US" i="1" smtClean="0"/>
              <a:t>-jw</a:t>
            </a:r>
            <a:r>
              <a:rPr lang="en-US" smtClean="0"/>
              <a:t>)</a:t>
            </a:r>
            <a:r>
              <a:rPr lang="pt-BR" i="1" baseline="30000" smtClean="0"/>
              <a:t> 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1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				f(t) = e</a:t>
            </a:r>
            <a:r>
              <a:rPr lang="en-US" baseline="30000" smtClean="0"/>
              <a:t>-at</a:t>
            </a:r>
            <a:r>
              <a:rPr lang="en-US" smtClean="0"/>
              <a:t> cos(w</a:t>
            </a:r>
            <a:r>
              <a:rPr lang="en-US" baseline="-25000" smtClean="0"/>
              <a:t>0</a:t>
            </a:r>
            <a:r>
              <a:rPr lang="en-US" smtClean="0"/>
              <a:t>t) para t&gt;=0</a:t>
            </a:r>
            <a:r>
              <a:rPr lang="en-US" baseline="30000" smtClean="0"/>
              <a:t>+</a:t>
            </a:r>
            <a:endParaRPr lang="pt-BR" baseline="30000" smtClean="0"/>
          </a:p>
        </p:txBody>
      </p:sp>
      <p:sp>
        <p:nvSpPr>
          <p:cNvPr id="221187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 F(s) ( transf.de Laplace ) e substituindo s por jw teremos : </a:t>
            </a:r>
            <a:endParaRPr lang="pt-BR" smtClean="0"/>
          </a:p>
        </p:txBody>
      </p:sp>
      <p:pic>
        <p:nvPicPr>
          <p:cNvPr id="2211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94" y="2252666"/>
            <a:ext cx="51530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3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 				f(t) = e</a:t>
            </a:r>
            <a:r>
              <a:rPr lang="en-US" baseline="30000" smtClean="0"/>
              <a:t>-at</a:t>
            </a:r>
            <a:r>
              <a:rPr lang="en-US" smtClean="0"/>
              <a:t> cos(w</a:t>
            </a:r>
            <a:r>
              <a:rPr lang="en-US" baseline="-25000" smtClean="0"/>
              <a:t>0</a:t>
            </a:r>
            <a:r>
              <a:rPr lang="en-US" smtClean="0"/>
              <a:t>t) para t&lt;=0</a:t>
            </a:r>
            <a:r>
              <a:rPr lang="en-US" baseline="30000" smtClean="0"/>
              <a:t>-</a:t>
            </a:r>
            <a:endParaRPr lang="pt-BR" baseline="30000" smtClean="0"/>
          </a:p>
        </p:txBody>
      </p:sp>
      <p:sp>
        <p:nvSpPr>
          <p:cNvPr id="222211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 F(s) ( transf.de Laplace ) teremos : </a:t>
            </a:r>
            <a:endParaRPr lang="pt-BR" smtClean="0"/>
          </a:p>
        </p:txBody>
      </p:sp>
      <p:pic>
        <p:nvPicPr>
          <p:cNvPr id="222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857375"/>
            <a:ext cx="4500563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5353068"/>
            <a:ext cx="52149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6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sen(wt)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Senoidal : f(t) = sen(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534998" y="1916131"/>
          <a:ext cx="778668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ção" r:id="rId3" imgW="3898800" imgH="1409400" progId="Equation.3">
                  <p:embed/>
                </p:oleObj>
              </mc:Choice>
              <mc:Fallback>
                <p:oleObj name="Equação" r:id="rId3" imgW="3898800" imgH="140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98" y="1916131"/>
                        <a:ext cx="7786687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 			f(t) = e</a:t>
            </a:r>
            <a:r>
              <a:rPr lang="en-US" baseline="30000" smtClean="0"/>
              <a:t>-at</a:t>
            </a:r>
            <a:r>
              <a:rPr lang="en-US" smtClean="0"/>
              <a:t> para t qualquer</a:t>
            </a:r>
            <a:endParaRPr lang="pt-BR" baseline="30000" smtClean="0"/>
          </a:p>
        </p:txBody>
      </p:sp>
      <p:sp>
        <p:nvSpPr>
          <p:cNvPr id="22323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das F(s) anteriores teremos : </a:t>
            </a:r>
            <a:endParaRPr lang="pt-BR" smtClean="0"/>
          </a:p>
        </p:txBody>
      </p:sp>
      <p:pic>
        <p:nvPicPr>
          <p:cNvPr id="223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928813"/>
            <a:ext cx="4071937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000268"/>
            <a:ext cx="4357687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1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2425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Transformadas de Fourier da :</a:t>
            </a:r>
          </a:p>
          <a:p>
            <a:pPr lvl="1"/>
            <a:r>
              <a:rPr lang="en-US" smtClean="0"/>
              <a:t>Função Sinal</a:t>
            </a:r>
          </a:p>
          <a:p>
            <a:pPr lvl="1"/>
            <a:r>
              <a:rPr lang="en-US" smtClean="0"/>
              <a:t>Função Degrau Unitário</a:t>
            </a:r>
          </a:p>
          <a:p>
            <a:pPr lvl="1"/>
            <a:r>
              <a:rPr lang="en-US" smtClean="0"/>
              <a:t>Função Cosseno</a:t>
            </a:r>
          </a:p>
          <a:p>
            <a:r>
              <a:rPr lang="en-US" smtClean="0"/>
              <a:t>Propriedades matemáticas da Transf.de Fourier</a:t>
            </a:r>
          </a:p>
          <a:p>
            <a:pPr lvl="1"/>
            <a:r>
              <a:rPr lang="en-US" smtClean="0"/>
              <a:t>Forma polar e forma retangular</a:t>
            </a:r>
          </a:p>
          <a:p>
            <a:pPr lvl="1"/>
            <a:r>
              <a:rPr lang="en-US" smtClean="0"/>
              <a:t>Linearidade : Multip.por constante e soma</a:t>
            </a:r>
          </a:p>
          <a:p>
            <a:pPr lvl="1"/>
            <a:r>
              <a:rPr lang="en-US" smtClean="0"/>
              <a:t>Diferenciação</a:t>
            </a:r>
          </a:p>
          <a:p>
            <a:pPr lvl="1"/>
            <a:r>
              <a:rPr lang="en-US" smtClean="0"/>
              <a:t>Integração</a:t>
            </a:r>
          </a:p>
          <a:p>
            <a:pPr lvl="1"/>
            <a:r>
              <a:rPr lang="en-US" smtClean="0"/>
              <a:t>Escalonamento no tempo e na frequência</a:t>
            </a:r>
          </a:p>
          <a:p>
            <a:pPr lvl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362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</a:t>
            </a:r>
            <a:endParaRPr lang="pt-BR" smtClean="0"/>
          </a:p>
        </p:txBody>
      </p:sp>
      <p:pic>
        <p:nvPicPr>
          <p:cNvPr id="225283" name="Picture 2" descr="17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9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 (sol.)</a:t>
            </a:r>
            <a:endParaRPr lang="pt-BR" smtClean="0"/>
          </a:p>
        </p:txBody>
      </p:sp>
      <p:sp>
        <p:nvSpPr>
          <p:cNvPr id="226307" name="Espaço Reservado para Conteúdo 5"/>
          <p:cNvSpPr>
            <a:spLocks noGrp="1"/>
          </p:cNvSpPr>
          <p:nvPr>
            <p:ph idx="1"/>
          </p:nvPr>
        </p:nvSpPr>
        <p:spPr>
          <a:xfrm>
            <a:off x="293691" y="928692"/>
            <a:ext cx="9340850" cy="5381625"/>
          </a:xfrm>
        </p:spPr>
        <p:txBody>
          <a:bodyPr/>
          <a:lstStyle/>
          <a:p>
            <a:r>
              <a:rPr lang="en-US" smtClean="0"/>
              <a:t>Podemos aproximar sign(t) pelas funções abaixo fazendo </a:t>
            </a:r>
            <a:r>
              <a:rPr lang="el-GR" smtClean="0"/>
              <a:t>ε</a:t>
            </a:r>
            <a:r>
              <a:rPr lang="en-US" smtClean="0"/>
              <a:t>-&gt;0 </a:t>
            </a:r>
            <a:endParaRPr lang="pt-BR" smtClean="0"/>
          </a:p>
        </p:txBody>
      </p:sp>
      <p:pic>
        <p:nvPicPr>
          <p:cNvPr id="226308" name="Picture 2" descr="17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860554"/>
            <a:ext cx="8523288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69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 (sol.)</a:t>
            </a:r>
            <a:endParaRPr lang="pt-BR" smtClean="0"/>
          </a:p>
        </p:txBody>
      </p:sp>
      <p:pic>
        <p:nvPicPr>
          <p:cNvPr id="2273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17675"/>
            <a:ext cx="2643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401906"/>
            <a:ext cx="37147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3" y="3000375"/>
            <a:ext cx="660717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5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Degrau Unitário</a:t>
            </a:r>
            <a:endParaRPr lang="pt-BR" smtClean="0"/>
          </a:p>
        </p:txBody>
      </p:sp>
      <p:sp>
        <p:nvSpPr>
          <p:cNvPr id="2283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Podemos considerar u(t) = ½ + sign(t)/2</a:t>
            </a:r>
          </a:p>
          <a:p>
            <a:r>
              <a:rPr lang="en-US" smtClean="0"/>
              <a:t>Logo :</a:t>
            </a:r>
            <a:endParaRPr lang="pt-BR" smtClean="0"/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2471756"/>
            <a:ext cx="76962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9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Cosseno</a:t>
            </a:r>
            <a:endParaRPr lang="pt-BR" smtClean="0"/>
          </a:p>
        </p:txBody>
      </p:sp>
      <p:sp>
        <p:nvSpPr>
          <p:cNvPr id="22937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Suponha uma função de w da seguinte forma :</a:t>
            </a:r>
            <a:endParaRPr lang="pt-BR" smtClean="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6" y="1571643"/>
            <a:ext cx="47148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295793"/>
            <a:ext cx="54292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6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Prop.Matem.:Forma polar e retangular</a:t>
            </a:r>
            <a:endParaRPr lang="pt-BR" smtClean="0"/>
          </a:p>
        </p:txBody>
      </p:sp>
      <p:pic>
        <p:nvPicPr>
          <p:cNvPr id="2304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ítulo 1"/>
          <p:cNvSpPr>
            <a:spLocks noGrp="1"/>
          </p:cNvSpPr>
          <p:nvPr>
            <p:ph type="title"/>
          </p:nvPr>
        </p:nvSpPr>
        <p:spPr>
          <a:xfrm>
            <a:off x="166697" y="260350"/>
            <a:ext cx="9572625" cy="533400"/>
          </a:xfrm>
        </p:spPr>
        <p:txBody>
          <a:bodyPr/>
          <a:lstStyle/>
          <a:p>
            <a:r>
              <a:rPr lang="en-US" smtClean="0"/>
              <a:t>Forma polar e retangular : considerações</a:t>
            </a:r>
            <a:endParaRPr lang="pt-BR" smtClean="0"/>
          </a:p>
        </p:txBody>
      </p:sp>
      <p:pic>
        <p:nvPicPr>
          <p:cNvPr id="231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ítulo 1"/>
          <p:cNvSpPr>
            <a:spLocks noGrp="1"/>
          </p:cNvSpPr>
          <p:nvPr>
            <p:ph type="title"/>
          </p:nvPr>
        </p:nvSpPr>
        <p:spPr>
          <a:xfrm>
            <a:off x="166697" y="260350"/>
            <a:ext cx="9572625" cy="533400"/>
          </a:xfrm>
        </p:spPr>
        <p:txBody>
          <a:bodyPr/>
          <a:lstStyle/>
          <a:p>
            <a:r>
              <a:rPr lang="en-US" smtClean="0"/>
              <a:t>Forma polar e retangular : considerações</a:t>
            </a:r>
            <a:endParaRPr lang="pt-BR" smtClean="0"/>
          </a:p>
        </p:txBody>
      </p:sp>
      <p:pic>
        <p:nvPicPr>
          <p:cNvPr id="232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57254"/>
            <a:ext cx="97155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286143"/>
            <a:ext cx="97917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Transformadas de Laplace</a:t>
            </a:r>
            <a:endParaRPr lang="pt-BR" smtClean="0"/>
          </a:p>
        </p:txBody>
      </p:sp>
      <p:sp>
        <p:nvSpPr>
          <p:cNvPr id="12288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813" y="1196983"/>
            <a:ext cx="4586287" cy="53816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 smtClean="0"/>
              <a:t>Motivação</a:t>
            </a:r>
            <a:r>
              <a:rPr lang="en-US" dirty="0" smtClean="0"/>
              <a:t> : </a:t>
            </a:r>
            <a:r>
              <a:rPr lang="en-US" dirty="0" err="1" smtClean="0"/>
              <a:t>Circuito</a:t>
            </a:r>
            <a:r>
              <a:rPr lang="en-US" dirty="0" smtClean="0"/>
              <a:t> RLC</a:t>
            </a:r>
          </a:p>
          <a:p>
            <a:pPr>
              <a:defRPr/>
            </a:pPr>
            <a:r>
              <a:rPr lang="en-US" dirty="0" smtClean="0"/>
              <a:t>Transf.de Laplace: </a:t>
            </a:r>
            <a:r>
              <a:rPr lang="en-US" dirty="0" err="1" smtClean="0"/>
              <a:t>Definição</a:t>
            </a:r>
            <a:endParaRPr lang="en-US" dirty="0" smtClean="0"/>
          </a:p>
          <a:p>
            <a:pPr>
              <a:defRPr/>
            </a:pPr>
            <a:r>
              <a:rPr lang="en-US" err="1" smtClean="0"/>
              <a:t>Função</a:t>
            </a:r>
            <a:r>
              <a:rPr lang="en-US" smtClean="0"/>
              <a:t> Degrau</a:t>
            </a:r>
          </a:p>
          <a:p>
            <a:pPr>
              <a:defRPr/>
            </a:pPr>
            <a:r>
              <a:rPr lang="en-US"/>
              <a:t>Deslocamento no tempo</a:t>
            </a:r>
          </a:p>
          <a:p>
            <a:pPr>
              <a:defRPr/>
            </a:pPr>
            <a:r>
              <a:rPr lang="pt-BR"/>
              <a:t>Exponencial decrescente</a:t>
            </a:r>
          </a:p>
          <a:p>
            <a:pPr>
              <a:defRPr/>
            </a:pPr>
            <a:r>
              <a:rPr lang="en-US" smtClean="0"/>
              <a:t>Função Impulso</a:t>
            </a:r>
          </a:p>
          <a:p>
            <a:pPr>
              <a:defRPr/>
            </a:pPr>
            <a:r>
              <a:rPr lang="en-US" smtClean="0"/>
              <a:t>Linearidade</a:t>
            </a:r>
            <a:endParaRPr lang="en-US" dirty="0" smtClean="0"/>
          </a:p>
          <a:p>
            <a:pPr>
              <a:defRPr/>
            </a:pPr>
            <a:r>
              <a:rPr lang="en-US" smtClean="0"/>
              <a:t>Rampa</a:t>
            </a:r>
          </a:p>
          <a:p>
            <a:pPr>
              <a:defRPr/>
            </a:pPr>
            <a:r>
              <a:rPr lang="en-US" smtClean="0"/>
              <a:t>Polinomial</a:t>
            </a:r>
          </a:p>
          <a:p>
            <a:pPr lvl="1">
              <a:defRPr/>
            </a:pPr>
            <a:r>
              <a:rPr lang="en-US" smtClean="0"/>
              <a:t>Função Gamma (opcional)</a:t>
            </a:r>
            <a:endParaRPr lang="pt-BR" dirty="0" smtClean="0"/>
          </a:p>
          <a:p>
            <a:pPr>
              <a:defRPr/>
            </a:pPr>
            <a:r>
              <a:rPr lang="pt-BR" smtClean="0"/>
              <a:t>Seno e cosseno</a:t>
            </a:r>
          </a:p>
          <a:p>
            <a:pPr>
              <a:defRPr/>
            </a:pPr>
            <a:r>
              <a:rPr lang="pt-BR" smtClean="0"/>
              <a:t>Deslocamento na frequência</a:t>
            </a:r>
            <a:endParaRPr lang="pt-BR" dirty="0" smtClean="0"/>
          </a:p>
          <a:p>
            <a:pPr>
              <a:defRPr/>
            </a:pPr>
            <a:r>
              <a:rPr lang="pt-BR" smtClean="0"/>
              <a:t>Seno </a:t>
            </a:r>
            <a:r>
              <a:rPr lang="pt-BR" dirty="0" smtClean="0"/>
              <a:t>e </a:t>
            </a:r>
            <a:r>
              <a:rPr lang="pt-BR" smtClean="0"/>
              <a:t>cosseno amortecidos</a:t>
            </a:r>
          </a:p>
          <a:p>
            <a:pPr marL="0" indent="0">
              <a:buNone/>
              <a:defRPr/>
            </a:pPr>
            <a:endParaRPr lang="en-US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8548" y="1196983"/>
            <a:ext cx="4897437" cy="53816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pt-BR" smtClean="0"/>
              <a:t>Transf.Inv.: Fraç.Parciais, resíduos</a:t>
            </a:r>
            <a:endParaRPr lang="en-US" smtClean="0"/>
          </a:p>
          <a:p>
            <a:pPr>
              <a:defRPr/>
            </a:pPr>
            <a:r>
              <a:rPr lang="en-US" smtClean="0"/>
              <a:t>Derivação</a:t>
            </a:r>
            <a:endParaRPr lang="en-US"/>
          </a:p>
          <a:p>
            <a:pPr>
              <a:defRPr/>
            </a:pPr>
            <a:r>
              <a:rPr lang="en-US" smtClean="0"/>
              <a:t>Integração</a:t>
            </a:r>
          </a:p>
          <a:p>
            <a:pPr>
              <a:defRPr/>
            </a:pPr>
            <a:r>
              <a:rPr lang="en-US" smtClean="0"/>
              <a:t>Equações Diferenciais Ordinárias</a:t>
            </a:r>
          </a:p>
          <a:p>
            <a:pPr>
              <a:defRPr/>
            </a:pPr>
            <a:r>
              <a:rPr lang="en-US" smtClean="0"/>
              <a:t>Mudança de escala no tempo</a:t>
            </a:r>
          </a:p>
          <a:p>
            <a:pPr>
              <a:defRPr/>
            </a:pPr>
            <a:r>
              <a:rPr lang="en-US" smtClean="0"/>
              <a:t>Mudança de escala na frequência</a:t>
            </a:r>
          </a:p>
          <a:p>
            <a:pPr>
              <a:defRPr/>
            </a:pPr>
            <a:r>
              <a:rPr lang="en-US" smtClean="0"/>
              <a:t>Teorema </a:t>
            </a:r>
            <a:r>
              <a:rPr lang="en-US" dirty="0" smtClean="0"/>
              <a:t>do valor </a:t>
            </a:r>
            <a:r>
              <a:rPr lang="en-US" dirty="0" err="1" smtClean="0"/>
              <a:t>inicial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Teorema</a:t>
            </a:r>
            <a:r>
              <a:rPr lang="en-US" dirty="0" smtClean="0"/>
              <a:t> do valor final</a:t>
            </a:r>
            <a:endParaRPr lang="pt-BR" dirty="0" smtClean="0"/>
          </a:p>
          <a:p>
            <a:pPr>
              <a:defRPr/>
            </a:pPr>
            <a:r>
              <a:rPr lang="en-US" dirty="0" smtClean="0"/>
              <a:t>Integral de </a:t>
            </a:r>
            <a:r>
              <a:rPr lang="en-US" dirty="0" err="1" smtClean="0"/>
              <a:t>convolução</a:t>
            </a:r>
            <a:endParaRPr lang="en-US" dirty="0" smtClean="0"/>
          </a:p>
          <a:p>
            <a:pPr>
              <a:defRPr/>
            </a:pPr>
            <a:r>
              <a:rPr lang="en-US" smtClean="0"/>
              <a:t>Multiplicação no tempo</a:t>
            </a:r>
          </a:p>
          <a:p>
            <a:pPr>
              <a:defRPr/>
            </a:pPr>
            <a:r>
              <a:rPr lang="en-US" smtClean="0"/>
              <a:t>Resolução de Circuitos</a:t>
            </a:r>
          </a:p>
          <a:p>
            <a:pPr>
              <a:defRPr/>
            </a:pPr>
            <a:r>
              <a:rPr lang="en-US" smtClean="0"/>
              <a:t>Diagramas de Bode</a:t>
            </a:r>
          </a:p>
          <a:p>
            <a:pPr>
              <a:defRPr/>
            </a:pPr>
            <a:r>
              <a:rPr lang="en-US" smtClean="0"/>
              <a:t>Resp.em Frequência, Op.Amps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 de funções deslocadas na frequência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782781"/>
              </p:ext>
            </p:extLst>
          </p:nvPr>
        </p:nvGraphicFramePr>
        <p:xfrm>
          <a:off x="2150187" y="1628800"/>
          <a:ext cx="5189537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" name="Equação" r:id="rId3" imgW="1866600" imgH="482400" progId="Equation.3">
                  <p:embed/>
                </p:oleObj>
              </mc:Choice>
              <mc:Fallback>
                <p:oleObj name="Equação" r:id="rId3" imgW="186660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187" y="1628800"/>
                        <a:ext cx="5189537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622045"/>
              </p:ext>
            </p:extLst>
          </p:nvPr>
        </p:nvGraphicFramePr>
        <p:xfrm>
          <a:off x="2010494" y="2713044"/>
          <a:ext cx="603885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Equação" r:id="rId5" imgW="2171520" imgH="482400" progId="Equation.3">
                  <p:embed/>
                </p:oleObj>
              </mc:Choice>
              <mc:Fallback>
                <p:oleObj name="Equação" r:id="rId5" imgW="2171520" imgH="48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0494" y="2713044"/>
                        <a:ext cx="603885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75294"/>
              </p:ext>
            </p:extLst>
          </p:nvPr>
        </p:nvGraphicFramePr>
        <p:xfrm>
          <a:off x="2010487" y="4054407"/>
          <a:ext cx="4608512" cy="1347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name="Equação" r:id="rId7" imgW="1650960" imgH="482400" progId="Equation.3">
                  <p:embed/>
                </p:oleObj>
              </mc:Choice>
              <mc:Fallback>
                <p:oleObj name="Equação" r:id="rId7" imgW="16509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0487" y="4054407"/>
                        <a:ext cx="4608512" cy="1347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Prop.Matem.:Linearidade :Mult.p/const</a:t>
            </a:r>
            <a:endParaRPr lang="pt-BR" smtClean="0"/>
          </a:p>
        </p:txBody>
      </p:sp>
      <p:pic>
        <p:nvPicPr>
          <p:cNvPr id="2334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4" y="1000143"/>
            <a:ext cx="8620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5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Prop.Matem.:Linearidade:Soma</a:t>
            </a:r>
            <a:endParaRPr lang="pt-BR" smtClean="0"/>
          </a:p>
        </p:txBody>
      </p:sp>
      <p:pic>
        <p:nvPicPr>
          <p:cNvPr id="2344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62050"/>
            <a:ext cx="8220076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2" name="Object 6"/>
          <p:cNvGraphicFramePr>
            <a:graphicFrameLocks noChangeAspect="1"/>
          </p:cNvGraphicFramePr>
          <p:nvPr/>
        </p:nvGraphicFramePr>
        <p:xfrm>
          <a:off x="685810" y="2974982"/>
          <a:ext cx="36607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5" name="Equation" r:id="rId3" imgW="1460160" imgH="431640" progId="Equation.DSMT4">
                  <p:embed/>
                </p:oleObj>
              </mc:Choice>
              <mc:Fallback>
                <p:oleObj name="Equation" r:id="rId3" imgW="1460160" imgH="431640" progId="Equation.DSMT4">
                  <p:embed/>
                  <p:pic>
                    <p:nvPicPr>
                      <p:cNvPr id="1177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10" y="2974982"/>
                        <a:ext cx="3660775" cy="1184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99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3" name="Text Box 8"/>
          <p:cNvSpPr txBox="1">
            <a:spLocks noChangeArrowheads="1"/>
          </p:cNvSpPr>
          <p:nvPr/>
        </p:nvSpPr>
        <p:spPr bwMode="auto">
          <a:xfrm>
            <a:off x="581027" y="4787918"/>
            <a:ext cx="373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O operador da transformada de Fourier é um operador linear</a:t>
            </a:r>
          </a:p>
        </p:txBody>
      </p:sp>
      <p:pic>
        <p:nvPicPr>
          <p:cNvPr id="117764" name="Picture 11" descr="FT sum edited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7155"/>
          <a:stretch>
            <a:fillRect/>
          </a:stretch>
        </p:blipFill>
        <p:spPr bwMode="auto">
          <a:xfrm>
            <a:off x="4787910" y="855681"/>
            <a:ext cx="4594225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Text Box 9"/>
          <p:cNvSpPr txBox="1">
            <a:spLocks noChangeArrowheads="1"/>
          </p:cNvSpPr>
          <p:nvPr/>
        </p:nvSpPr>
        <p:spPr bwMode="auto">
          <a:xfrm>
            <a:off x="4987935" y="1277938"/>
            <a:ext cx="4956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66" name="Text Box 12"/>
          <p:cNvSpPr txBox="1">
            <a:spLocks noChangeArrowheads="1"/>
          </p:cNvSpPr>
          <p:nvPr/>
        </p:nvSpPr>
        <p:spPr bwMode="auto">
          <a:xfrm>
            <a:off x="4956185" y="2605088"/>
            <a:ext cx="5533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67" name="Text Box 13"/>
          <p:cNvSpPr txBox="1">
            <a:spLocks noChangeArrowheads="1"/>
          </p:cNvSpPr>
          <p:nvPr/>
        </p:nvSpPr>
        <p:spPr bwMode="auto">
          <a:xfrm>
            <a:off x="6161088" y="19954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68" name="Text Box 14"/>
          <p:cNvSpPr txBox="1">
            <a:spLocks noChangeArrowheads="1"/>
          </p:cNvSpPr>
          <p:nvPr/>
        </p:nvSpPr>
        <p:spPr bwMode="auto">
          <a:xfrm>
            <a:off x="6161088" y="53101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69" name="Text Box 15"/>
          <p:cNvSpPr txBox="1">
            <a:spLocks noChangeArrowheads="1"/>
          </p:cNvSpPr>
          <p:nvPr/>
        </p:nvSpPr>
        <p:spPr bwMode="auto">
          <a:xfrm>
            <a:off x="6161088" y="34686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70" name="Text Box 16"/>
          <p:cNvSpPr txBox="1">
            <a:spLocks noChangeArrowheads="1"/>
          </p:cNvSpPr>
          <p:nvPr/>
        </p:nvSpPr>
        <p:spPr bwMode="auto">
          <a:xfrm>
            <a:off x="8726488" y="19764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1" name="Text Box 17"/>
          <p:cNvSpPr txBox="1">
            <a:spLocks noChangeArrowheads="1"/>
          </p:cNvSpPr>
          <p:nvPr/>
        </p:nvSpPr>
        <p:spPr bwMode="auto">
          <a:xfrm>
            <a:off x="8726488" y="34242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2" name="Text Box 18"/>
          <p:cNvSpPr txBox="1">
            <a:spLocks noChangeArrowheads="1"/>
          </p:cNvSpPr>
          <p:nvPr/>
        </p:nvSpPr>
        <p:spPr bwMode="auto">
          <a:xfrm>
            <a:off x="8726488" y="52784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3" name="Text Box 19"/>
          <p:cNvSpPr txBox="1">
            <a:spLocks noChangeArrowheads="1"/>
          </p:cNvSpPr>
          <p:nvPr/>
        </p:nvSpPr>
        <p:spPr bwMode="auto">
          <a:xfrm>
            <a:off x="8072449" y="1277938"/>
            <a:ext cx="6880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4" name="Text Box 20"/>
          <p:cNvSpPr txBox="1">
            <a:spLocks noChangeArrowheads="1"/>
          </p:cNvSpPr>
          <p:nvPr/>
        </p:nvSpPr>
        <p:spPr bwMode="auto">
          <a:xfrm>
            <a:off x="7948614" y="2605088"/>
            <a:ext cx="716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5" name="Text Box 21"/>
          <p:cNvSpPr txBox="1">
            <a:spLocks noChangeArrowheads="1"/>
          </p:cNvSpPr>
          <p:nvPr/>
        </p:nvSpPr>
        <p:spPr bwMode="auto">
          <a:xfrm>
            <a:off x="5675317" y="4757738"/>
            <a:ext cx="10086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)+</a:t>
            </a:r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76" name="Text Box 22"/>
          <p:cNvSpPr txBox="1">
            <a:spLocks noChangeArrowheads="1"/>
          </p:cNvSpPr>
          <p:nvPr/>
        </p:nvSpPr>
        <p:spPr bwMode="auto">
          <a:xfrm>
            <a:off x="8210550" y="4376756"/>
            <a:ext cx="106521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 +  </a:t>
            </a:r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O Efeito da Linearidade : Transformada de Fourier da Soma de Duas Funções</a:t>
            </a:r>
            <a:endParaRPr lang="en-US" sz="3600" smtClean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Prop.Matem.:Diferenciação</a:t>
            </a:r>
            <a:endParaRPr lang="pt-BR" smtClean="0"/>
          </a:p>
        </p:txBody>
      </p:sp>
      <p:pic>
        <p:nvPicPr>
          <p:cNvPr id="2355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857250"/>
            <a:ext cx="96583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928938"/>
            <a:ext cx="9810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2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Prop.Matem.:Integração</a:t>
            </a:r>
            <a:endParaRPr lang="pt-BR" smtClean="0"/>
          </a:p>
        </p:txBody>
      </p:sp>
      <p:pic>
        <p:nvPicPr>
          <p:cNvPr id="2365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685925"/>
            <a:ext cx="66865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9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Prop.Matem.:Escalon.em Frequência</a:t>
            </a:r>
            <a:endParaRPr lang="pt-BR" smtClean="0"/>
          </a:p>
        </p:txBody>
      </p:sp>
      <p:pic>
        <p:nvPicPr>
          <p:cNvPr id="2375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438275"/>
            <a:ext cx="97536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7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857250"/>
            <a:ext cx="3436938" cy="812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cs typeface="Times New Roman" pitchFamily="18" charset="0"/>
              </a:rPr>
              <a:t>A Transformada de Fourier de uma função escalonada,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 smtClean="0">
                <a:cs typeface="Times New Roman" pitchFamily="18" charset="0"/>
              </a:rPr>
              <a:t>é :</a:t>
            </a:r>
          </a:p>
        </p:txBody>
      </p:sp>
      <p:graphicFrame>
        <p:nvGraphicFramePr>
          <p:cNvPr id="118786" name="Object 5"/>
          <p:cNvGraphicFramePr>
            <a:graphicFrameLocks noChangeAspect="1"/>
          </p:cNvGraphicFramePr>
          <p:nvPr/>
        </p:nvGraphicFramePr>
        <p:xfrm>
          <a:off x="4222750" y="1098550"/>
          <a:ext cx="49784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1" name="Equation" r:id="rId3" imgW="1638000" imgH="253800" progId="Equation.DSMT4">
                  <p:embed/>
                </p:oleObj>
              </mc:Choice>
              <mc:Fallback>
                <p:oleObj name="Equation" r:id="rId3" imgW="1638000" imgH="253800" progId="Equation.DSMT4">
                  <p:embed/>
                  <p:pic>
                    <p:nvPicPr>
                      <p:cNvPr id="1187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1098550"/>
                        <a:ext cx="4978400" cy="704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8"/>
          <p:cNvGraphicFramePr>
            <a:graphicFrameLocks noChangeAspect="1"/>
          </p:cNvGraphicFramePr>
          <p:nvPr/>
        </p:nvGraphicFramePr>
        <p:xfrm>
          <a:off x="2432050" y="1938356"/>
          <a:ext cx="45148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2" name="Equation" r:id="rId5" imgW="2145960" imgH="533160" progId="Equation.DSMT4">
                  <p:embed/>
                </p:oleObj>
              </mc:Choice>
              <mc:Fallback>
                <p:oleObj name="Equation" r:id="rId5" imgW="2145960" imgH="533160" progId="Equation.DSMT4">
                  <p:embed/>
                  <p:pic>
                    <p:nvPicPr>
                      <p:cNvPr id="11878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1938356"/>
                        <a:ext cx="4514850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10"/>
          <p:cNvGraphicFramePr>
            <a:graphicFrameLocks noChangeAspect="1"/>
          </p:cNvGraphicFramePr>
          <p:nvPr/>
        </p:nvGraphicFramePr>
        <p:xfrm>
          <a:off x="2193926" y="3451227"/>
          <a:ext cx="60261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3" name="Equation" r:id="rId7" imgW="2590560" imgH="457200" progId="Equation.DSMT4">
                  <p:embed/>
                </p:oleObj>
              </mc:Choice>
              <mc:Fallback>
                <p:oleObj name="Equation" r:id="rId7" imgW="2590560" imgH="457200" progId="Equation.DSMT4">
                  <p:embed/>
                  <p:pic>
                    <p:nvPicPr>
                      <p:cNvPr id="11878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6" y="3451227"/>
                        <a:ext cx="6026150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12"/>
          <p:cNvGraphicFramePr>
            <a:graphicFrameLocks noChangeAspect="1"/>
          </p:cNvGraphicFramePr>
          <p:nvPr/>
        </p:nvGraphicFramePr>
        <p:xfrm>
          <a:off x="3533775" y="4381518"/>
          <a:ext cx="450215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4" name="Equation" r:id="rId9" imgW="2095200" imgH="533160" progId="Equation.DSMT4">
                  <p:embed/>
                </p:oleObj>
              </mc:Choice>
              <mc:Fallback>
                <p:oleObj name="Equation" r:id="rId9" imgW="2095200" imgH="533160" progId="Equation.DSMT4">
                  <p:embed/>
                  <p:pic>
                    <p:nvPicPr>
                      <p:cNvPr id="11878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381518"/>
                        <a:ext cx="4502150" cy="105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14"/>
          <p:cNvGraphicFramePr>
            <a:graphicFrameLocks noChangeAspect="1"/>
          </p:cNvGraphicFramePr>
          <p:nvPr/>
        </p:nvGraphicFramePr>
        <p:xfrm>
          <a:off x="3638551" y="5410218"/>
          <a:ext cx="17478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5" name="Equation" r:id="rId11" imgW="825480" imgH="203040" progId="Equation.DSMT4">
                  <p:embed/>
                </p:oleObj>
              </mc:Choice>
              <mc:Fallback>
                <p:oleObj name="Equation" r:id="rId11" imgW="825480" imgH="203040" progId="Equation.DSMT4">
                  <p:embed/>
                  <p:pic>
                    <p:nvPicPr>
                      <p:cNvPr id="1187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1" y="5410218"/>
                        <a:ext cx="174783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Rectangle 16"/>
          <p:cNvSpPr>
            <a:spLocks noChangeArrowheads="1"/>
          </p:cNvSpPr>
          <p:nvPr/>
        </p:nvSpPr>
        <p:spPr bwMode="auto">
          <a:xfrm>
            <a:off x="584202" y="5946793"/>
            <a:ext cx="8047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Se </a:t>
            </a:r>
            <a:r>
              <a:rPr lang="en-US" sz="2000" i="1">
                <a:cs typeface="Times New Roman" pitchFamily="18" charset="0"/>
              </a:rPr>
              <a:t>a</a:t>
            </a:r>
            <a:r>
              <a:rPr lang="en-US" sz="2000">
                <a:cs typeface="Times New Roman" pitchFamily="18" charset="0"/>
              </a:rPr>
              <a:t> &lt; 0, os limite são trocados na mudança de variáveis, introduzing um sinal de menos, daí a utilização do módulo.</a:t>
            </a:r>
          </a:p>
        </p:txBody>
      </p:sp>
      <p:sp>
        <p:nvSpPr>
          <p:cNvPr id="118793" name="Rectangle 18"/>
          <p:cNvSpPr>
            <a:spLocks noChangeArrowheads="1"/>
          </p:cNvSpPr>
          <p:nvPr/>
        </p:nvSpPr>
        <p:spPr bwMode="auto">
          <a:xfrm>
            <a:off x="584199" y="2970231"/>
            <a:ext cx="875432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Presumindo que </a:t>
            </a:r>
            <a:r>
              <a:rPr lang="en-US" sz="2000" i="1">
                <a:cs typeface="Times New Roman" pitchFamily="18" charset="0"/>
              </a:rPr>
              <a:t>a</a:t>
            </a:r>
            <a:r>
              <a:rPr lang="en-US" sz="2000">
                <a:cs typeface="Times New Roman" pitchFamily="18" charset="0"/>
              </a:rPr>
              <a:t> &gt; 0, muda-se as variáveis para :  </a:t>
            </a:r>
            <a:r>
              <a:rPr lang="en-US" i="1">
                <a:cs typeface="Times New Roman" pitchFamily="18" charset="0"/>
              </a:rPr>
              <a:t>u = at</a:t>
            </a:r>
            <a:r>
              <a:rPr lang="en-US" sz="2000">
                <a:cs typeface="Times New Roman" pitchFamily="18" charset="0"/>
              </a:rPr>
              <a:t>,  so  </a:t>
            </a:r>
            <a:r>
              <a:rPr lang="en-US" i="1">
                <a:cs typeface="Times New Roman" pitchFamily="18" charset="0"/>
              </a:rPr>
              <a:t>dt = du </a:t>
            </a:r>
            <a:r>
              <a:rPr lang="en-US">
                <a:cs typeface="Times New Roman" pitchFamily="18" charset="0"/>
              </a:rPr>
              <a:t>/ </a:t>
            </a:r>
            <a:r>
              <a:rPr lang="en-US" i="1">
                <a:cs typeface="Times New Roman" pitchFamily="18" charset="0"/>
              </a:rPr>
              <a:t>a</a:t>
            </a:r>
          </a:p>
        </p:txBody>
      </p:sp>
      <p:sp>
        <p:nvSpPr>
          <p:cNvPr id="118794" name="Rectangle 20"/>
          <p:cNvSpPr>
            <a:spLocks noChangeArrowheads="1"/>
          </p:cNvSpPr>
          <p:nvPr/>
        </p:nvSpPr>
        <p:spPr bwMode="auto">
          <a:xfrm>
            <a:off x="584199" y="2289175"/>
            <a:ext cx="17988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Demonstração :</a:t>
            </a:r>
          </a:p>
        </p:txBody>
      </p:sp>
      <p:sp>
        <p:nvSpPr>
          <p:cNvPr id="118795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do Escalonamento do Tempo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190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ext Box 4"/>
          <p:cNvSpPr txBox="1">
            <a:spLocks noChangeArrowheads="1"/>
          </p:cNvSpPr>
          <p:nvPr/>
        </p:nvSpPr>
        <p:spPr bwMode="auto">
          <a:xfrm>
            <a:off x="5229234" y="173043"/>
            <a:ext cx="6848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38595" name="Text Box 5"/>
          <p:cNvSpPr txBox="1">
            <a:spLocks noChangeArrowheads="1"/>
          </p:cNvSpPr>
          <p:nvPr/>
        </p:nvSpPr>
        <p:spPr bwMode="auto">
          <a:xfrm>
            <a:off x="7948623" y="171454"/>
            <a:ext cx="9893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/>
              <a:t>(</a:t>
            </a:r>
            <a:r>
              <a:rPr lang="en-US" i="1">
                <a:latin typeface="Symbol" pitchFamily="18" charset="2"/>
              </a:rPr>
              <a:t>w</a:t>
            </a:r>
            <a:r>
              <a:rPr lang="en-US"/>
              <a:t>)</a:t>
            </a:r>
          </a:p>
        </p:txBody>
      </p:sp>
      <p:sp>
        <p:nvSpPr>
          <p:cNvPr id="238596" name="Text Box 153"/>
          <p:cNvSpPr txBox="1">
            <a:spLocks noChangeArrowheads="1"/>
          </p:cNvSpPr>
          <p:nvPr/>
        </p:nvSpPr>
        <p:spPr bwMode="auto">
          <a:xfrm>
            <a:off x="3785358" y="1255730"/>
            <a:ext cx="710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Curto</a:t>
            </a:r>
          </a:p>
        </p:txBody>
      </p:sp>
      <p:sp>
        <p:nvSpPr>
          <p:cNvPr id="238597" name="Text Box 154"/>
          <p:cNvSpPr txBox="1">
            <a:spLocks noChangeArrowheads="1"/>
          </p:cNvSpPr>
          <p:nvPr/>
        </p:nvSpPr>
        <p:spPr bwMode="auto">
          <a:xfrm>
            <a:off x="3490407" y="3135316"/>
            <a:ext cx="10054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Mediano</a:t>
            </a:r>
          </a:p>
        </p:txBody>
      </p:sp>
      <p:sp>
        <p:nvSpPr>
          <p:cNvPr id="238598" name="Text Box 155"/>
          <p:cNvSpPr txBox="1">
            <a:spLocks noChangeArrowheads="1"/>
          </p:cNvSpPr>
          <p:nvPr/>
        </p:nvSpPr>
        <p:spPr bwMode="auto">
          <a:xfrm>
            <a:off x="3708407" y="5175268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Longo</a:t>
            </a:r>
          </a:p>
        </p:txBody>
      </p:sp>
      <p:sp>
        <p:nvSpPr>
          <p:cNvPr id="238599" name="Text Box 156"/>
          <p:cNvSpPr txBox="1">
            <a:spLocks noChangeArrowheads="1"/>
          </p:cNvSpPr>
          <p:nvPr/>
        </p:nvSpPr>
        <p:spPr bwMode="auto">
          <a:xfrm>
            <a:off x="801691" y="2962279"/>
            <a:ext cx="2106612" cy="13239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/>
              <a:t>Quanto mais curto o pulso, mais amplo o espectro!</a:t>
            </a:r>
          </a:p>
        </p:txBody>
      </p:sp>
      <p:sp>
        <p:nvSpPr>
          <p:cNvPr id="238600" name="Text Box 163"/>
          <p:cNvSpPr txBox="1">
            <a:spLocks noChangeArrowheads="1"/>
          </p:cNvSpPr>
          <p:nvPr/>
        </p:nvSpPr>
        <p:spPr bwMode="auto">
          <a:xfrm>
            <a:off x="738188" y="5080010"/>
            <a:ext cx="264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Esta é a essência do Princípio da Incerteza!</a:t>
            </a:r>
          </a:p>
        </p:txBody>
      </p:sp>
      <p:sp>
        <p:nvSpPr>
          <p:cNvPr id="238601" name="AutoShape 164"/>
          <p:cNvSpPr>
            <a:spLocks noChangeArrowheads="1"/>
          </p:cNvSpPr>
          <p:nvPr/>
        </p:nvSpPr>
        <p:spPr bwMode="auto">
          <a:xfrm>
            <a:off x="6772284" y="1381125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38602" name="AutoShape 165"/>
          <p:cNvSpPr>
            <a:spLocks noChangeArrowheads="1"/>
          </p:cNvSpPr>
          <p:nvPr/>
        </p:nvSpPr>
        <p:spPr bwMode="auto">
          <a:xfrm>
            <a:off x="6772284" y="5495925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38603" name="AutoShape 166"/>
          <p:cNvSpPr>
            <a:spLocks noChangeArrowheads="1"/>
          </p:cNvSpPr>
          <p:nvPr/>
        </p:nvSpPr>
        <p:spPr bwMode="auto">
          <a:xfrm>
            <a:off x="6772284" y="3486150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38604" name="Group 170"/>
          <p:cNvGrpSpPr>
            <a:grpSpLocks/>
          </p:cNvGrpSpPr>
          <p:nvPr/>
        </p:nvGrpSpPr>
        <p:grpSpPr bwMode="auto">
          <a:xfrm>
            <a:off x="7369181" y="700088"/>
            <a:ext cx="1965325" cy="1668462"/>
            <a:chOff x="4285" y="441"/>
            <a:chExt cx="1143" cy="1051"/>
          </a:xfrm>
        </p:grpSpPr>
        <p:sp>
          <p:nvSpPr>
            <p:cNvPr id="238646" name="Rectangle 106"/>
            <p:cNvSpPr>
              <a:spLocks noChangeArrowheads="1"/>
            </p:cNvSpPr>
            <p:nvPr/>
          </p:nvSpPr>
          <p:spPr bwMode="auto">
            <a:xfrm>
              <a:off x="4285" y="44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47" name="Line 108"/>
            <p:cNvSpPr>
              <a:spLocks noChangeShapeType="1"/>
            </p:cNvSpPr>
            <p:nvPr/>
          </p:nvSpPr>
          <p:spPr bwMode="auto">
            <a:xfrm flipV="1">
              <a:off x="4852" y="57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48" name="Text Box 109"/>
            <p:cNvSpPr txBox="1">
              <a:spLocks noChangeArrowheads="1"/>
            </p:cNvSpPr>
            <p:nvPr/>
          </p:nvSpPr>
          <p:spPr bwMode="auto">
            <a:xfrm>
              <a:off x="5152" y="1204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49" name="Group 110"/>
            <p:cNvGrpSpPr>
              <a:grpSpLocks/>
            </p:cNvGrpSpPr>
            <p:nvPr/>
          </p:nvGrpSpPr>
          <p:grpSpPr bwMode="auto">
            <a:xfrm>
              <a:off x="4347" y="1073"/>
              <a:ext cx="1005" cy="184"/>
              <a:chOff x="2520" y="1735"/>
              <a:chExt cx="730" cy="1788"/>
            </a:xfrm>
          </p:grpSpPr>
          <p:sp>
            <p:nvSpPr>
              <p:cNvPr id="238651" name="Freeform 111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52" name="Freeform 112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50" name="Line 107"/>
            <p:cNvSpPr>
              <a:spLocks noChangeShapeType="1"/>
            </p:cNvSpPr>
            <p:nvPr/>
          </p:nvSpPr>
          <p:spPr bwMode="auto">
            <a:xfrm>
              <a:off x="4350" y="126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5" name="Group 171"/>
          <p:cNvGrpSpPr>
            <a:grpSpLocks/>
          </p:cNvGrpSpPr>
          <p:nvPr/>
        </p:nvGrpSpPr>
        <p:grpSpPr bwMode="auto">
          <a:xfrm>
            <a:off x="7369181" y="2733675"/>
            <a:ext cx="1965325" cy="1668463"/>
            <a:chOff x="4285" y="1722"/>
            <a:chExt cx="1143" cy="1051"/>
          </a:xfrm>
        </p:grpSpPr>
        <p:sp>
          <p:nvSpPr>
            <p:cNvPr id="238639" name="Rectangle 115"/>
            <p:cNvSpPr>
              <a:spLocks noChangeArrowheads="1"/>
            </p:cNvSpPr>
            <p:nvPr/>
          </p:nvSpPr>
          <p:spPr bwMode="auto">
            <a:xfrm>
              <a:off x="4285" y="1722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40" name="Line 117"/>
            <p:cNvSpPr>
              <a:spLocks noChangeShapeType="1"/>
            </p:cNvSpPr>
            <p:nvPr/>
          </p:nvSpPr>
          <p:spPr bwMode="auto">
            <a:xfrm flipV="1">
              <a:off x="4852" y="1855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41" name="Text Box 118"/>
            <p:cNvSpPr txBox="1">
              <a:spLocks noChangeArrowheads="1"/>
            </p:cNvSpPr>
            <p:nvPr/>
          </p:nvSpPr>
          <p:spPr bwMode="auto">
            <a:xfrm>
              <a:off x="5152" y="2485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42" name="Group 119"/>
            <p:cNvGrpSpPr>
              <a:grpSpLocks/>
            </p:cNvGrpSpPr>
            <p:nvPr/>
          </p:nvGrpSpPr>
          <p:grpSpPr bwMode="auto">
            <a:xfrm>
              <a:off x="4564" y="2139"/>
              <a:ext cx="571" cy="395"/>
              <a:chOff x="2520" y="1735"/>
              <a:chExt cx="730" cy="1788"/>
            </a:xfrm>
          </p:grpSpPr>
          <p:sp>
            <p:nvSpPr>
              <p:cNvPr id="238644" name="Freeform 12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45" name="Freeform 12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43" name="Line 116"/>
            <p:cNvSpPr>
              <a:spLocks noChangeShapeType="1"/>
            </p:cNvSpPr>
            <p:nvPr/>
          </p:nvSpPr>
          <p:spPr bwMode="auto">
            <a:xfrm>
              <a:off x="4350" y="2545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6" name="Group 172"/>
          <p:cNvGrpSpPr>
            <a:grpSpLocks/>
          </p:cNvGrpSpPr>
          <p:nvPr/>
        </p:nvGrpSpPr>
        <p:grpSpPr bwMode="auto">
          <a:xfrm>
            <a:off x="7369181" y="4748213"/>
            <a:ext cx="1965325" cy="1668462"/>
            <a:chOff x="4285" y="2991"/>
            <a:chExt cx="1143" cy="1051"/>
          </a:xfrm>
        </p:grpSpPr>
        <p:sp>
          <p:nvSpPr>
            <p:cNvPr id="238632" name="Rectangle 132"/>
            <p:cNvSpPr>
              <a:spLocks noChangeArrowheads="1"/>
            </p:cNvSpPr>
            <p:nvPr/>
          </p:nvSpPr>
          <p:spPr bwMode="auto">
            <a:xfrm>
              <a:off x="4285" y="299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33" name="Line 134"/>
            <p:cNvSpPr>
              <a:spLocks noChangeShapeType="1"/>
            </p:cNvSpPr>
            <p:nvPr/>
          </p:nvSpPr>
          <p:spPr bwMode="auto">
            <a:xfrm flipV="1">
              <a:off x="4854" y="312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34" name="Text Box 135"/>
            <p:cNvSpPr txBox="1">
              <a:spLocks noChangeArrowheads="1"/>
            </p:cNvSpPr>
            <p:nvPr/>
          </p:nvSpPr>
          <p:spPr bwMode="auto">
            <a:xfrm>
              <a:off x="5152" y="3754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35" name="Group 142"/>
            <p:cNvGrpSpPr>
              <a:grpSpLocks/>
            </p:cNvGrpSpPr>
            <p:nvPr/>
          </p:nvGrpSpPr>
          <p:grpSpPr bwMode="auto">
            <a:xfrm>
              <a:off x="4743" y="3233"/>
              <a:ext cx="222" cy="577"/>
              <a:chOff x="2520" y="1735"/>
              <a:chExt cx="730" cy="1788"/>
            </a:xfrm>
          </p:grpSpPr>
          <p:sp>
            <p:nvSpPr>
              <p:cNvPr id="238637" name="Freeform 143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38" name="Freeform 144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36" name="Line 133"/>
            <p:cNvSpPr>
              <a:spLocks noChangeShapeType="1"/>
            </p:cNvSpPr>
            <p:nvPr/>
          </p:nvSpPr>
          <p:spPr bwMode="auto">
            <a:xfrm>
              <a:off x="4350" y="381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7" name="Group 169"/>
          <p:cNvGrpSpPr>
            <a:grpSpLocks/>
          </p:cNvGrpSpPr>
          <p:nvPr/>
        </p:nvGrpSpPr>
        <p:grpSpPr bwMode="auto">
          <a:xfrm>
            <a:off x="4541838" y="700088"/>
            <a:ext cx="1965325" cy="1668462"/>
            <a:chOff x="2641" y="441"/>
            <a:chExt cx="1143" cy="1051"/>
          </a:xfrm>
        </p:grpSpPr>
        <p:sp>
          <p:nvSpPr>
            <p:cNvPr id="238625" name="Rectangle 8"/>
            <p:cNvSpPr>
              <a:spLocks noChangeArrowheads="1"/>
            </p:cNvSpPr>
            <p:nvPr/>
          </p:nvSpPr>
          <p:spPr bwMode="auto">
            <a:xfrm>
              <a:off x="2641" y="44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26" name="Line 10"/>
            <p:cNvSpPr>
              <a:spLocks noChangeShapeType="1"/>
            </p:cNvSpPr>
            <p:nvPr/>
          </p:nvSpPr>
          <p:spPr bwMode="auto">
            <a:xfrm flipV="1">
              <a:off x="3205" y="57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27" name="Text Box 12"/>
            <p:cNvSpPr txBox="1">
              <a:spLocks noChangeArrowheads="1"/>
            </p:cNvSpPr>
            <p:nvPr/>
          </p:nvSpPr>
          <p:spPr bwMode="auto">
            <a:xfrm>
              <a:off x="3508" y="1208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28" name="Group 17"/>
            <p:cNvGrpSpPr>
              <a:grpSpLocks/>
            </p:cNvGrpSpPr>
            <p:nvPr/>
          </p:nvGrpSpPr>
          <p:grpSpPr bwMode="auto">
            <a:xfrm>
              <a:off x="3094" y="680"/>
              <a:ext cx="222" cy="577"/>
              <a:chOff x="2520" y="1735"/>
              <a:chExt cx="730" cy="1788"/>
            </a:xfrm>
          </p:grpSpPr>
          <p:sp>
            <p:nvSpPr>
              <p:cNvPr id="238630" name="Freeform 18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31" name="Freeform 19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29" name="Line 9"/>
            <p:cNvSpPr>
              <a:spLocks noChangeShapeType="1"/>
            </p:cNvSpPr>
            <p:nvPr/>
          </p:nvSpPr>
          <p:spPr bwMode="auto">
            <a:xfrm>
              <a:off x="2706" y="126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8" name="Group 168"/>
          <p:cNvGrpSpPr>
            <a:grpSpLocks/>
          </p:cNvGrpSpPr>
          <p:nvPr/>
        </p:nvGrpSpPr>
        <p:grpSpPr bwMode="auto">
          <a:xfrm>
            <a:off x="4541838" y="2733675"/>
            <a:ext cx="1965325" cy="1668463"/>
            <a:chOff x="2641" y="1722"/>
            <a:chExt cx="1143" cy="1051"/>
          </a:xfrm>
        </p:grpSpPr>
        <p:sp>
          <p:nvSpPr>
            <p:cNvPr id="238618" name="Rectangle 73"/>
            <p:cNvSpPr>
              <a:spLocks noChangeArrowheads="1"/>
            </p:cNvSpPr>
            <p:nvPr/>
          </p:nvSpPr>
          <p:spPr bwMode="auto">
            <a:xfrm>
              <a:off x="2641" y="1722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19" name="Line 75"/>
            <p:cNvSpPr>
              <a:spLocks noChangeShapeType="1"/>
            </p:cNvSpPr>
            <p:nvPr/>
          </p:nvSpPr>
          <p:spPr bwMode="auto">
            <a:xfrm flipV="1">
              <a:off x="3208" y="1855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20" name="Text Box 77"/>
            <p:cNvSpPr txBox="1">
              <a:spLocks noChangeArrowheads="1"/>
            </p:cNvSpPr>
            <p:nvPr/>
          </p:nvSpPr>
          <p:spPr bwMode="auto">
            <a:xfrm>
              <a:off x="3508" y="2489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21" name="Group 79"/>
            <p:cNvGrpSpPr>
              <a:grpSpLocks/>
            </p:cNvGrpSpPr>
            <p:nvPr/>
          </p:nvGrpSpPr>
          <p:grpSpPr bwMode="auto">
            <a:xfrm>
              <a:off x="2920" y="2130"/>
              <a:ext cx="571" cy="404"/>
              <a:chOff x="2520" y="1735"/>
              <a:chExt cx="730" cy="1788"/>
            </a:xfrm>
          </p:grpSpPr>
          <p:sp>
            <p:nvSpPr>
              <p:cNvPr id="238623" name="Freeform 8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24" name="Freeform 8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22" name="Line 74"/>
            <p:cNvSpPr>
              <a:spLocks noChangeShapeType="1"/>
            </p:cNvSpPr>
            <p:nvPr/>
          </p:nvSpPr>
          <p:spPr bwMode="auto">
            <a:xfrm>
              <a:off x="2706" y="2545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9" name="Group 167"/>
          <p:cNvGrpSpPr>
            <a:grpSpLocks/>
          </p:cNvGrpSpPr>
          <p:nvPr/>
        </p:nvGrpSpPr>
        <p:grpSpPr bwMode="auto">
          <a:xfrm>
            <a:off x="4541838" y="4748213"/>
            <a:ext cx="1965325" cy="1668462"/>
            <a:chOff x="2641" y="2991"/>
            <a:chExt cx="1143" cy="1051"/>
          </a:xfrm>
        </p:grpSpPr>
        <p:sp>
          <p:nvSpPr>
            <p:cNvPr id="238611" name="Rectangle 124"/>
            <p:cNvSpPr>
              <a:spLocks noChangeArrowheads="1"/>
            </p:cNvSpPr>
            <p:nvPr/>
          </p:nvSpPr>
          <p:spPr bwMode="auto">
            <a:xfrm>
              <a:off x="2641" y="299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12" name="Line 126"/>
            <p:cNvSpPr>
              <a:spLocks noChangeShapeType="1"/>
            </p:cNvSpPr>
            <p:nvPr/>
          </p:nvSpPr>
          <p:spPr bwMode="auto">
            <a:xfrm flipV="1">
              <a:off x="3208" y="312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13" name="Text Box 127"/>
            <p:cNvSpPr txBox="1">
              <a:spLocks noChangeArrowheads="1"/>
            </p:cNvSpPr>
            <p:nvPr/>
          </p:nvSpPr>
          <p:spPr bwMode="auto">
            <a:xfrm>
              <a:off x="3508" y="3758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14" name="Group 139"/>
            <p:cNvGrpSpPr>
              <a:grpSpLocks/>
            </p:cNvGrpSpPr>
            <p:nvPr/>
          </p:nvGrpSpPr>
          <p:grpSpPr bwMode="auto">
            <a:xfrm>
              <a:off x="2700" y="3594"/>
              <a:ext cx="1005" cy="221"/>
              <a:chOff x="2520" y="1735"/>
              <a:chExt cx="730" cy="1788"/>
            </a:xfrm>
          </p:grpSpPr>
          <p:sp>
            <p:nvSpPr>
              <p:cNvPr id="238616" name="Freeform 14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17" name="Freeform 14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15" name="Line 125"/>
            <p:cNvSpPr>
              <a:spLocks noChangeShapeType="1"/>
            </p:cNvSpPr>
            <p:nvPr/>
          </p:nvSpPr>
          <p:spPr bwMode="auto">
            <a:xfrm>
              <a:off x="2706" y="381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8610" name="Título 60"/>
          <p:cNvSpPr>
            <a:spLocks noGrp="1"/>
          </p:cNvSpPr>
          <p:nvPr>
            <p:ph type="title"/>
          </p:nvPr>
        </p:nvSpPr>
        <p:spPr>
          <a:xfrm>
            <a:off x="271463" y="681038"/>
            <a:ext cx="3681412" cy="533400"/>
          </a:xfrm>
        </p:spPr>
        <p:txBody>
          <a:bodyPr/>
          <a:lstStyle/>
          <a:p>
            <a:r>
              <a:rPr lang="en-US" smtClean="0"/>
              <a:t>O Teorema do Escalonamento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5722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3961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214438"/>
            <a:ext cx="9340850" cy="5381625"/>
          </a:xfrm>
        </p:spPr>
        <p:txBody>
          <a:bodyPr/>
          <a:lstStyle/>
          <a:p>
            <a:r>
              <a:rPr lang="en-US" smtClean="0"/>
              <a:t>Propriedades matemáticas da Transf.de Fourier (cont.)</a:t>
            </a:r>
          </a:p>
          <a:p>
            <a:pPr lvl="1"/>
            <a:r>
              <a:rPr lang="en-US" smtClean="0"/>
              <a:t>Translação no domínio do tempo e da frequência</a:t>
            </a:r>
          </a:p>
          <a:p>
            <a:pPr lvl="1"/>
            <a:r>
              <a:rPr lang="en-US" smtClean="0"/>
              <a:t>Modulação</a:t>
            </a:r>
          </a:p>
          <a:p>
            <a:pPr lvl="1"/>
            <a:r>
              <a:rPr lang="en-US" smtClean="0"/>
              <a:t>Simetria</a:t>
            </a:r>
          </a:p>
          <a:p>
            <a:pPr lvl="1"/>
            <a:r>
              <a:rPr lang="en-US" smtClean="0"/>
              <a:t>Transformada do Complexo Conjugado</a:t>
            </a:r>
          </a:p>
          <a:p>
            <a:pPr lvl="1"/>
            <a:r>
              <a:rPr lang="en-US" smtClean="0"/>
              <a:t>Convolução no domínio do tempo e da frequência</a:t>
            </a:r>
          </a:p>
          <a:p>
            <a:r>
              <a:rPr lang="en-US" smtClean="0"/>
              <a:t>Teorema de Parseval</a:t>
            </a:r>
          </a:p>
          <a:p>
            <a:pPr lvl="1"/>
            <a:r>
              <a:rPr lang="en-US" smtClean="0"/>
              <a:t>Energia contida em um pulso retangular de tensão</a:t>
            </a:r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58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Prop.Matem.:Translação no tempo</a:t>
            </a:r>
            <a:endParaRPr lang="pt-BR" smtClean="0"/>
          </a:p>
        </p:txBody>
      </p:sp>
      <p:pic>
        <p:nvPicPr>
          <p:cNvPr id="2406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800225"/>
            <a:ext cx="97155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0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cos.amort.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Cossenóide amortecida : f(t) = e</a:t>
            </a:r>
            <a:r>
              <a:rPr lang="pt-BR" baseline="30000" smtClean="0"/>
              <a:t>-at</a:t>
            </a:r>
            <a:r>
              <a:rPr lang="pt-BR" smtClean="0"/>
              <a:t>cos(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665298" y="1893888"/>
          <a:ext cx="5527675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ção" r:id="rId3" imgW="2768400" imgH="1854000" progId="Equation.3">
                  <p:embed/>
                </p:oleObj>
              </mc:Choice>
              <mc:Fallback>
                <p:oleObj name="Equação" r:id="rId3" imgW="2768400" imgH="18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98" y="1893888"/>
                        <a:ext cx="5527675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 Translação em Frequência</a:t>
            </a:r>
            <a:endParaRPr lang="pt-BR" smtClean="0"/>
          </a:p>
        </p:txBody>
      </p:sp>
      <p:pic>
        <p:nvPicPr>
          <p:cNvPr id="2416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409825"/>
            <a:ext cx="97345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6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Prop.Matem.:Modulação</a:t>
            </a:r>
            <a:endParaRPr lang="pt-BR" smtClean="0"/>
          </a:p>
        </p:txBody>
      </p:sp>
      <p:pic>
        <p:nvPicPr>
          <p:cNvPr id="2426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" y="1962150"/>
            <a:ext cx="97631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10" name="Object 5"/>
          <p:cNvGraphicFramePr>
            <a:graphicFrameLocks noChangeAspect="1"/>
          </p:cNvGraphicFramePr>
          <p:nvPr/>
        </p:nvGraphicFramePr>
        <p:xfrm>
          <a:off x="687388" y="1420816"/>
          <a:ext cx="68929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8" name="Equation" r:id="rId3" imgW="3213000" imgH="533160" progId="Equation.DSMT4">
                  <p:embed/>
                </p:oleObj>
              </mc:Choice>
              <mc:Fallback>
                <p:oleObj name="Equation" r:id="rId3" imgW="3213000" imgH="533160" progId="Equation.DSMT4">
                  <p:embed/>
                  <p:pic>
                    <p:nvPicPr>
                      <p:cNvPr id="1198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1420816"/>
                        <a:ext cx="6892925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1" name="Object 7"/>
          <p:cNvGraphicFramePr>
            <a:graphicFrameLocks noChangeAspect="1"/>
          </p:cNvGraphicFramePr>
          <p:nvPr/>
        </p:nvGraphicFramePr>
        <p:xfrm>
          <a:off x="2349500" y="2290763"/>
          <a:ext cx="6761164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9" name="Equation" r:id="rId5" imgW="3174840" imgH="533160" progId="Equation.DSMT4">
                  <p:embed/>
                </p:oleObj>
              </mc:Choice>
              <mc:Fallback>
                <p:oleObj name="Equation" r:id="rId5" imgW="3174840" imgH="533160" progId="Equation.DSMT4">
                  <p:embed/>
                  <p:pic>
                    <p:nvPicPr>
                      <p:cNvPr id="1198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2290763"/>
                        <a:ext cx="6761164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2" name="Object 9"/>
          <p:cNvGraphicFramePr>
            <a:graphicFrameLocks noChangeAspect="1"/>
          </p:cNvGraphicFramePr>
          <p:nvPr/>
        </p:nvGraphicFramePr>
        <p:xfrm>
          <a:off x="1155703" y="3124200"/>
          <a:ext cx="8509001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Equation" r:id="rId7" imgW="4152600" imgH="533160" progId="Equation.DSMT4">
                  <p:embed/>
                </p:oleObj>
              </mc:Choice>
              <mc:Fallback>
                <p:oleObj name="Equation" r:id="rId7" imgW="4152600" imgH="533160" progId="Equation.DSMT4">
                  <p:embed/>
                  <p:pic>
                    <p:nvPicPr>
                      <p:cNvPr id="1198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3" y="3124200"/>
                        <a:ext cx="8509001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10"/>
          <p:cNvGraphicFramePr>
            <a:graphicFrameLocks noChangeAspect="1"/>
          </p:cNvGraphicFramePr>
          <p:nvPr/>
        </p:nvGraphicFramePr>
        <p:xfrm>
          <a:off x="1130300" y="4216418"/>
          <a:ext cx="751363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1" name="Equation" r:id="rId9" imgW="3276360" imgH="393480" progId="Equation.DSMT4">
                  <p:embed/>
                </p:oleObj>
              </mc:Choice>
              <mc:Fallback>
                <p:oleObj name="Equation" r:id="rId9" imgW="3276360" imgH="393480" progId="Equation.DSMT4">
                  <p:embed/>
                  <p:pic>
                    <p:nvPicPr>
                      <p:cNvPr id="1198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4216418"/>
                        <a:ext cx="7513638" cy="835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CCFF9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6" name="Rectangle 85"/>
          <p:cNvSpPr>
            <a:spLocks noChangeArrowheads="1"/>
          </p:cNvSpPr>
          <p:nvPr/>
        </p:nvSpPr>
        <p:spPr bwMode="auto">
          <a:xfrm>
            <a:off x="2374899" y="5326063"/>
            <a:ext cx="3143251" cy="1306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9817" name="Line 86"/>
          <p:cNvSpPr>
            <a:spLocks noChangeShapeType="1"/>
          </p:cNvSpPr>
          <p:nvPr/>
        </p:nvSpPr>
        <p:spPr bwMode="auto">
          <a:xfrm>
            <a:off x="2697170" y="6096000"/>
            <a:ext cx="25447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18" name="Rectangle 87"/>
          <p:cNvSpPr>
            <a:spLocks noChangeArrowheads="1"/>
          </p:cNvSpPr>
          <p:nvPr/>
        </p:nvSpPr>
        <p:spPr bwMode="auto">
          <a:xfrm>
            <a:off x="5773737" y="5326063"/>
            <a:ext cx="3143251" cy="1306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9819" name="Text Box 88"/>
          <p:cNvSpPr txBox="1">
            <a:spLocks noChangeArrowheads="1"/>
          </p:cNvSpPr>
          <p:nvPr/>
        </p:nvSpPr>
        <p:spPr bwMode="auto">
          <a:xfrm>
            <a:off x="8466138" y="613568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</a:p>
        </p:txBody>
      </p:sp>
      <p:sp>
        <p:nvSpPr>
          <p:cNvPr id="119820" name="Text Box 89"/>
          <p:cNvSpPr txBox="1">
            <a:spLocks noChangeArrowheads="1"/>
          </p:cNvSpPr>
          <p:nvPr/>
        </p:nvSpPr>
        <p:spPr bwMode="auto">
          <a:xfrm>
            <a:off x="7786689" y="6142039"/>
            <a:ext cx="420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sz="1800" b="1" baseline="-30000">
                <a:solidFill>
                  <a:srgbClr val="000000"/>
                </a:solidFill>
                <a:cs typeface="Times New Roman" pitchFamily="18" charset="0"/>
              </a:rPr>
              <a:t>0</a:t>
            </a:r>
          </a:p>
        </p:txBody>
      </p:sp>
      <p:sp>
        <p:nvSpPr>
          <p:cNvPr id="119821" name="Text Box 90"/>
          <p:cNvSpPr txBox="1">
            <a:spLocks noChangeArrowheads="1"/>
          </p:cNvSpPr>
          <p:nvPr/>
        </p:nvSpPr>
        <p:spPr bwMode="auto">
          <a:xfrm>
            <a:off x="7224713" y="6170614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0</a:t>
            </a:r>
          </a:p>
        </p:txBody>
      </p:sp>
      <p:sp>
        <p:nvSpPr>
          <p:cNvPr id="119822" name="Text Box 91"/>
          <p:cNvSpPr txBox="1">
            <a:spLocks noChangeArrowheads="1"/>
          </p:cNvSpPr>
          <p:nvPr/>
        </p:nvSpPr>
        <p:spPr bwMode="auto">
          <a:xfrm>
            <a:off x="6383338" y="6142039"/>
            <a:ext cx="497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sz="1800" b="1" baseline="-30000">
                <a:solidFill>
                  <a:srgbClr val="000000"/>
                </a:solidFill>
                <a:cs typeface="Times New Roman" pitchFamily="18" charset="0"/>
              </a:rPr>
              <a:t>0</a:t>
            </a:r>
          </a:p>
        </p:txBody>
      </p:sp>
      <p:sp>
        <p:nvSpPr>
          <p:cNvPr id="119823" name="Line 92"/>
          <p:cNvSpPr>
            <a:spLocks noChangeShapeType="1"/>
          </p:cNvSpPr>
          <p:nvPr/>
        </p:nvSpPr>
        <p:spPr bwMode="auto">
          <a:xfrm flipV="1">
            <a:off x="7291388" y="5797550"/>
            <a:ext cx="0" cy="7254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4" name="Line 93"/>
          <p:cNvSpPr>
            <a:spLocks noChangeShapeType="1"/>
          </p:cNvSpPr>
          <p:nvPr/>
        </p:nvSpPr>
        <p:spPr bwMode="auto">
          <a:xfrm flipV="1">
            <a:off x="6630988" y="6142056"/>
            <a:ext cx="0" cy="90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5" name="Line 94"/>
          <p:cNvSpPr>
            <a:spLocks noChangeShapeType="1"/>
          </p:cNvSpPr>
          <p:nvPr/>
        </p:nvSpPr>
        <p:spPr bwMode="auto">
          <a:xfrm flipV="1">
            <a:off x="7951788" y="6142056"/>
            <a:ext cx="0" cy="90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6" name="Line 95"/>
          <p:cNvSpPr>
            <a:spLocks noChangeShapeType="1"/>
          </p:cNvSpPr>
          <p:nvPr/>
        </p:nvSpPr>
        <p:spPr bwMode="auto">
          <a:xfrm>
            <a:off x="5970588" y="6218238"/>
            <a:ext cx="2667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aphicFrame>
        <p:nvGraphicFramePr>
          <p:cNvPr id="119814" name="Object 96"/>
          <p:cNvGraphicFramePr>
            <a:graphicFrameLocks noChangeAspect="1"/>
          </p:cNvGraphicFramePr>
          <p:nvPr/>
        </p:nvGraphicFramePr>
        <p:xfrm>
          <a:off x="6303963" y="5330825"/>
          <a:ext cx="19954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2" name="Equation" r:id="rId11" imgW="1168200" imgH="253800" progId="Equation.DSMT4">
                  <p:embed/>
                </p:oleObj>
              </mc:Choice>
              <mc:Fallback>
                <p:oleObj name="Equation" r:id="rId11" imgW="1168200" imgH="253800" progId="Equation.DSMT4">
                  <p:embed/>
                  <p:pic>
                    <p:nvPicPr>
                      <p:cNvPr id="119814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5330825"/>
                        <a:ext cx="19954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27" name="Group 97"/>
          <p:cNvGrpSpPr>
            <a:grpSpLocks/>
          </p:cNvGrpSpPr>
          <p:nvPr/>
        </p:nvGrpSpPr>
        <p:grpSpPr bwMode="auto">
          <a:xfrm>
            <a:off x="7751768" y="5745163"/>
            <a:ext cx="403225" cy="463550"/>
            <a:chOff x="2520" y="1735"/>
            <a:chExt cx="730" cy="1788"/>
          </a:xfrm>
        </p:grpSpPr>
        <p:sp>
          <p:nvSpPr>
            <p:cNvPr id="119836" name="Freeform 98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837" name="Freeform 99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9828" name="Group 100"/>
          <p:cNvGrpSpPr>
            <a:grpSpLocks/>
          </p:cNvGrpSpPr>
          <p:nvPr/>
        </p:nvGrpSpPr>
        <p:grpSpPr bwMode="auto">
          <a:xfrm>
            <a:off x="6430968" y="5745163"/>
            <a:ext cx="403225" cy="463550"/>
            <a:chOff x="2520" y="1735"/>
            <a:chExt cx="730" cy="1788"/>
          </a:xfrm>
        </p:grpSpPr>
        <p:sp>
          <p:nvSpPr>
            <p:cNvPr id="119834" name="Freeform 101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835" name="Freeform 102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9829" name="Freeform 103"/>
          <p:cNvSpPr>
            <a:spLocks/>
          </p:cNvSpPr>
          <p:nvPr/>
        </p:nvSpPr>
        <p:spPr bwMode="auto">
          <a:xfrm>
            <a:off x="3062288" y="5708650"/>
            <a:ext cx="1781176" cy="769938"/>
          </a:xfrm>
          <a:custGeom>
            <a:avLst/>
            <a:gdLst>
              <a:gd name="T0" fmla="*/ 2147483647 w 2598"/>
              <a:gd name="T1" fmla="*/ 2147483647 h 1998"/>
              <a:gd name="T2" fmla="*/ 2147483647 w 2598"/>
              <a:gd name="T3" fmla="*/ 2147483647 h 1998"/>
              <a:gd name="T4" fmla="*/ 2147483647 w 2598"/>
              <a:gd name="T5" fmla="*/ 2147483647 h 1998"/>
              <a:gd name="T6" fmla="*/ 2147483647 w 2598"/>
              <a:gd name="T7" fmla="*/ 2147483647 h 1998"/>
              <a:gd name="T8" fmla="*/ 2147483647 w 2598"/>
              <a:gd name="T9" fmla="*/ 2147483647 h 1998"/>
              <a:gd name="T10" fmla="*/ 2147483647 w 2598"/>
              <a:gd name="T11" fmla="*/ 2147483647 h 1998"/>
              <a:gd name="T12" fmla="*/ 2147483647 w 2598"/>
              <a:gd name="T13" fmla="*/ 2147483647 h 1998"/>
              <a:gd name="T14" fmla="*/ 2147483647 w 2598"/>
              <a:gd name="T15" fmla="*/ 2147483647 h 1998"/>
              <a:gd name="T16" fmla="*/ 2147483647 w 2598"/>
              <a:gd name="T17" fmla="*/ 2147483647 h 1998"/>
              <a:gd name="T18" fmla="*/ 2147483647 w 2598"/>
              <a:gd name="T19" fmla="*/ 2147483647 h 1998"/>
              <a:gd name="T20" fmla="*/ 2147483647 w 2598"/>
              <a:gd name="T21" fmla="*/ 2147483647 h 1998"/>
              <a:gd name="T22" fmla="*/ 2147483647 w 2598"/>
              <a:gd name="T23" fmla="*/ 2147483647 h 1998"/>
              <a:gd name="T24" fmla="*/ 2147483647 w 2598"/>
              <a:gd name="T25" fmla="*/ 2147483647 h 1998"/>
              <a:gd name="T26" fmla="*/ 2147483647 w 2598"/>
              <a:gd name="T27" fmla="*/ 2147483647 h 1998"/>
              <a:gd name="T28" fmla="*/ 2147483647 w 2598"/>
              <a:gd name="T29" fmla="*/ 2147483647 h 1998"/>
              <a:gd name="T30" fmla="*/ 2147483647 w 2598"/>
              <a:gd name="T31" fmla="*/ 2147483647 h 1998"/>
              <a:gd name="T32" fmla="*/ 2147483647 w 2598"/>
              <a:gd name="T33" fmla="*/ 2147483647 h 1998"/>
              <a:gd name="T34" fmla="*/ 2147483647 w 2598"/>
              <a:gd name="T35" fmla="*/ 2147483647 h 1998"/>
              <a:gd name="T36" fmla="*/ 2147483647 w 2598"/>
              <a:gd name="T37" fmla="*/ 2147483647 h 1998"/>
              <a:gd name="T38" fmla="*/ 2147483647 w 2598"/>
              <a:gd name="T39" fmla="*/ 2147483647 h 1998"/>
              <a:gd name="T40" fmla="*/ 2147483647 w 2598"/>
              <a:gd name="T41" fmla="*/ 2147483647 h 1998"/>
              <a:gd name="T42" fmla="*/ 2147483647 w 2598"/>
              <a:gd name="T43" fmla="*/ 2147483647 h 1998"/>
              <a:gd name="T44" fmla="*/ 2147483647 w 2598"/>
              <a:gd name="T45" fmla="*/ 2147483647 h 1998"/>
              <a:gd name="T46" fmla="*/ 2147483647 w 2598"/>
              <a:gd name="T47" fmla="*/ 2147483647 h 1998"/>
              <a:gd name="T48" fmla="*/ 2147483647 w 2598"/>
              <a:gd name="T49" fmla="*/ 2147483647 h 1998"/>
              <a:gd name="T50" fmla="*/ 2147483647 w 2598"/>
              <a:gd name="T51" fmla="*/ 2147483647 h 1998"/>
              <a:gd name="T52" fmla="*/ 2147483647 w 2598"/>
              <a:gd name="T53" fmla="*/ 2147483647 h 1998"/>
              <a:gd name="T54" fmla="*/ 2147483647 w 2598"/>
              <a:gd name="T55" fmla="*/ 2147483647 h 1998"/>
              <a:gd name="T56" fmla="*/ 2147483647 w 2598"/>
              <a:gd name="T57" fmla="*/ 2147483647 h 1998"/>
              <a:gd name="T58" fmla="*/ 2147483647 w 2598"/>
              <a:gd name="T59" fmla="*/ 2147483647 h 1998"/>
              <a:gd name="T60" fmla="*/ 2147483647 w 2598"/>
              <a:gd name="T61" fmla="*/ 2147483647 h 1998"/>
              <a:gd name="T62" fmla="*/ 2147483647 w 2598"/>
              <a:gd name="T63" fmla="*/ 2147483647 h 1998"/>
              <a:gd name="T64" fmla="*/ 2147483647 w 2598"/>
              <a:gd name="T65" fmla="*/ 2147483647 h 1998"/>
              <a:gd name="T66" fmla="*/ 2147483647 w 2598"/>
              <a:gd name="T67" fmla="*/ 2147483647 h 1998"/>
              <a:gd name="T68" fmla="*/ 2147483647 w 2598"/>
              <a:gd name="T69" fmla="*/ 2147483647 h 1998"/>
              <a:gd name="T70" fmla="*/ 2147483647 w 2598"/>
              <a:gd name="T71" fmla="*/ 2147483647 h 1998"/>
              <a:gd name="T72" fmla="*/ 2147483647 w 2598"/>
              <a:gd name="T73" fmla="*/ 2147483647 h 1998"/>
              <a:gd name="T74" fmla="*/ 2147483647 w 2598"/>
              <a:gd name="T75" fmla="*/ 2147483647 h 1998"/>
              <a:gd name="T76" fmla="*/ 2147483647 w 2598"/>
              <a:gd name="T77" fmla="*/ 2147483647 h 1998"/>
              <a:gd name="T78" fmla="*/ 2147483647 w 2598"/>
              <a:gd name="T79" fmla="*/ 2147483647 h 1998"/>
              <a:gd name="T80" fmla="*/ 2147483647 w 2598"/>
              <a:gd name="T81" fmla="*/ 2147483647 h 1998"/>
              <a:gd name="T82" fmla="*/ 2147483647 w 2598"/>
              <a:gd name="T83" fmla="*/ 2147483647 h 1998"/>
              <a:gd name="T84" fmla="*/ 2147483647 w 2598"/>
              <a:gd name="T85" fmla="*/ 2147483647 h 1998"/>
              <a:gd name="T86" fmla="*/ 2147483647 w 2598"/>
              <a:gd name="T87" fmla="*/ 2147483647 h 1998"/>
              <a:gd name="T88" fmla="*/ 2147483647 w 2598"/>
              <a:gd name="T89" fmla="*/ 2147483647 h 1998"/>
              <a:gd name="T90" fmla="*/ 2147483647 w 2598"/>
              <a:gd name="T91" fmla="*/ 2147483647 h 1998"/>
              <a:gd name="T92" fmla="*/ 2147483647 w 2598"/>
              <a:gd name="T93" fmla="*/ 2147483647 h 1998"/>
              <a:gd name="T94" fmla="*/ 2147483647 w 2598"/>
              <a:gd name="T95" fmla="*/ 2147483647 h 1998"/>
              <a:gd name="T96" fmla="*/ 2147483647 w 2598"/>
              <a:gd name="T97" fmla="*/ 2147483647 h 1998"/>
              <a:gd name="T98" fmla="*/ 2147483647 w 2598"/>
              <a:gd name="T99" fmla="*/ 2147483647 h 1998"/>
              <a:gd name="T100" fmla="*/ 2147483647 w 2598"/>
              <a:gd name="T101" fmla="*/ 2147483647 h 1998"/>
              <a:gd name="T102" fmla="*/ 2147483647 w 2598"/>
              <a:gd name="T103" fmla="*/ 2147483647 h 1998"/>
              <a:gd name="T104" fmla="*/ 2147483647 w 2598"/>
              <a:gd name="T105" fmla="*/ 2147483647 h 1998"/>
              <a:gd name="T106" fmla="*/ 2147483647 w 2598"/>
              <a:gd name="T107" fmla="*/ 2147483647 h 1998"/>
              <a:gd name="T108" fmla="*/ 2147483647 w 2598"/>
              <a:gd name="T109" fmla="*/ 2147483647 h 1998"/>
              <a:gd name="T110" fmla="*/ 2147483647 w 2598"/>
              <a:gd name="T111" fmla="*/ 2147483647 h 1998"/>
              <a:gd name="T112" fmla="*/ 2147483647 w 2598"/>
              <a:gd name="T113" fmla="*/ 2147483647 h 199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598"/>
              <a:gd name="T172" fmla="*/ 0 h 1998"/>
              <a:gd name="T173" fmla="*/ 2598 w 2598"/>
              <a:gd name="T174" fmla="*/ 1998 h 199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598" h="1998">
                <a:moveTo>
                  <a:pt x="0" y="1026"/>
                </a:moveTo>
                <a:lnTo>
                  <a:pt x="6" y="1026"/>
                </a:lnTo>
                <a:lnTo>
                  <a:pt x="12" y="1026"/>
                </a:lnTo>
                <a:lnTo>
                  <a:pt x="18" y="1026"/>
                </a:lnTo>
                <a:lnTo>
                  <a:pt x="24" y="1026"/>
                </a:lnTo>
                <a:lnTo>
                  <a:pt x="30" y="1026"/>
                </a:lnTo>
                <a:lnTo>
                  <a:pt x="36" y="1026"/>
                </a:lnTo>
                <a:lnTo>
                  <a:pt x="48" y="1020"/>
                </a:lnTo>
                <a:lnTo>
                  <a:pt x="54" y="1020"/>
                </a:lnTo>
                <a:lnTo>
                  <a:pt x="60" y="1020"/>
                </a:lnTo>
                <a:lnTo>
                  <a:pt x="66" y="1020"/>
                </a:lnTo>
                <a:lnTo>
                  <a:pt x="72" y="1020"/>
                </a:lnTo>
                <a:lnTo>
                  <a:pt x="78" y="1020"/>
                </a:lnTo>
                <a:lnTo>
                  <a:pt x="84" y="1020"/>
                </a:lnTo>
                <a:lnTo>
                  <a:pt x="90" y="1020"/>
                </a:lnTo>
                <a:lnTo>
                  <a:pt x="96" y="1020"/>
                </a:lnTo>
                <a:lnTo>
                  <a:pt x="102" y="1020"/>
                </a:lnTo>
                <a:lnTo>
                  <a:pt x="108" y="1020"/>
                </a:lnTo>
                <a:lnTo>
                  <a:pt x="114" y="1020"/>
                </a:lnTo>
                <a:lnTo>
                  <a:pt x="126" y="1020"/>
                </a:lnTo>
                <a:lnTo>
                  <a:pt x="132" y="1026"/>
                </a:lnTo>
                <a:lnTo>
                  <a:pt x="138" y="1026"/>
                </a:lnTo>
                <a:lnTo>
                  <a:pt x="144" y="1026"/>
                </a:lnTo>
                <a:lnTo>
                  <a:pt x="150" y="1026"/>
                </a:lnTo>
                <a:lnTo>
                  <a:pt x="156" y="1026"/>
                </a:lnTo>
                <a:lnTo>
                  <a:pt x="162" y="1026"/>
                </a:lnTo>
                <a:lnTo>
                  <a:pt x="168" y="1026"/>
                </a:lnTo>
                <a:lnTo>
                  <a:pt x="174" y="1026"/>
                </a:lnTo>
                <a:lnTo>
                  <a:pt x="180" y="1026"/>
                </a:lnTo>
                <a:lnTo>
                  <a:pt x="186" y="1026"/>
                </a:lnTo>
                <a:lnTo>
                  <a:pt x="192" y="1026"/>
                </a:lnTo>
                <a:lnTo>
                  <a:pt x="204" y="1026"/>
                </a:lnTo>
                <a:lnTo>
                  <a:pt x="210" y="1026"/>
                </a:lnTo>
                <a:lnTo>
                  <a:pt x="216" y="1026"/>
                </a:lnTo>
                <a:lnTo>
                  <a:pt x="222" y="1020"/>
                </a:lnTo>
                <a:lnTo>
                  <a:pt x="228" y="1020"/>
                </a:lnTo>
                <a:lnTo>
                  <a:pt x="234" y="1020"/>
                </a:lnTo>
                <a:lnTo>
                  <a:pt x="240" y="1020"/>
                </a:lnTo>
                <a:lnTo>
                  <a:pt x="246" y="1020"/>
                </a:lnTo>
                <a:lnTo>
                  <a:pt x="252" y="1020"/>
                </a:lnTo>
                <a:lnTo>
                  <a:pt x="258" y="1020"/>
                </a:lnTo>
                <a:lnTo>
                  <a:pt x="264" y="1020"/>
                </a:lnTo>
                <a:lnTo>
                  <a:pt x="270" y="1020"/>
                </a:lnTo>
                <a:lnTo>
                  <a:pt x="282" y="1020"/>
                </a:lnTo>
                <a:lnTo>
                  <a:pt x="288" y="1020"/>
                </a:lnTo>
                <a:lnTo>
                  <a:pt x="294" y="1020"/>
                </a:lnTo>
                <a:lnTo>
                  <a:pt x="300" y="1020"/>
                </a:lnTo>
                <a:lnTo>
                  <a:pt x="306" y="1026"/>
                </a:lnTo>
                <a:lnTo>
                  <a:pt x="312" y="1026"/>
                </a:lnTo>
                <a:lnTo>
                  <a:pt x="318" y="1026"/>
                </a:lnTo>
                <a:lnTo>
                  <a:pt x="324" y="1026"/>
                </a:lnTo>
                <a:lnTo>
                  <a:pt x="330" y="1026"/>
                </a:lnTo>
                <a:lnTo>
                  <a:pt x="336" y="1026"/>
                </a:lnTo>
                <a:lnTo>
                  <a:pt x="342" y="1026"/>
                </a:lnTo>
                <a:lnTo>
                  <a:pt x="348" y="1026"/>
                </a:lnTo>
                <a:lnTo>
                  <a:pt x="360" y="1026"/>
                </a:lnTo>
                <a:lnTo>
                  <a:pt x="366" y="1026"/>
                </a:lnTo>
                <a:lnTo>
                  <a:pt x="372" y="1026"/>
                </a:lnTo>
                <a:lnTo>
                  <a:pt x="378" y="1026"/>
                </a:lnTo>
                <a:lnTo>
                  <a:pt x="384" y="1026"/>
                </a:lnTo>
                <a:lnTo>
                  <a:pt x="390" y="1020"/>
                </a:lnTo>
                <a:lnTo>
                  <a:pt x="396" y="1020"/>
                </a:lnTo>
                <a:lnTo>
                  <a:pt x="402" y="1020"/>
                </a:lnTo>
                <a:lnTo>
                  <a:pt x="408" y="1020"/>
                </a:lnTo>
                <a:lnTo>
                  <a:pt x="414" y="1020"/>
                </a:lnTo>
                <a:lnTo>
                  <a:pt x="420" y="1014"/>
                </a:lnTo>
                <a:lnTo>
                  <a:pt x="426" y="1014"/>
                </a:lnTo>
                <a:lnTo>
                  <a:pt x="438" y="1014"/>
                </a:lnTo>
                <a:lnTo>
                  <a:pt x="444" y="1014"/>
                </a:lnTo>
                <a:lnTo>
                  <a:pt x="450" y="1014"/>
                </a:lnTo>
                <a:lnTo>
                  <a:pt x="456" y="1014"/>
                </a:lnTo>
                <a:lnTo>
                  <a:pt x="462" y="1020"/>
                </a:lnTo>
                <a:lnTo>
                  <a:pt x="468" y="1020"/>
                </a:lnTo>
                <a:lnTo>
                  <a:pt x="474" y="1020"/>
                </a:lnTo>
                <a:lnTo>
                  <a:pt x="480" y="1026"/>
                </a:lnTo>
                <a:lnTo>
                  <a:pt x="486" y="1026"/>
                </a:lnTo>
                <a:lnTo>
                  <a:pt x="492" y="1032"/>
                </a:lnTo>
                <a:lnTo>
                  <a:pt x="498" y="1032"/>
                </a:lnTo>
                <a:lnTo>
                  <a:pt x="504" y="1038"/>
                </a:lnTo>
                <a:lnTo>
                  <a:pt x="516" y="1038"/>
                </a:lnTo>
                <a:lnTo>
                  <a:pt x="522" y="1044"/>
                </a:lnTo>
                <a:lnTo>
                  <a:pt x="528" y="1044"/>
                </a:lnTo>
                <a:lnTo>
                  <a:pt x="534" y="1044"/>
                </a:lnTo>
                <a:lnTo>
                  <a:pt x="540" y="1038"/>
                </a:lnTo>
                <a:lnTo>
                  <a:pt x="546" y="1038"/>
                </a:lnTo>
                <a:lnTo>
                  <a:pt x="552" y="1032"/>
                </a:lnTo>
                <a:lnTo>
                  <a:pt x="558" y="1026"/>
                </a:lnTo>
                <a:lnTo>
                  <a:pt x="564" y="1020"/>
                </a:lnTo>
                <a:lnTo>
                  <a:pt x="570" y="1014"/>
                </a:lnTo>
                <a:lnTo>
                  <a:pt x="576" y="1008"/>
                </a:lnTo>
                <a:lnTo>
                  <a:pt x="582" y="996"/>
                </a:lnTo>
                <a:lnTo>
                  <a:pt x="594" y="990"/>
                </a:lnTo>
                <a:lnTo>
                  <a:pt x="600" y="984"/>
                </a:lnTo>
                <a:lnTo>
                  <a:pt x="606" y="978"/>
                </a:lnTo>
                <a:lnTo>
                  <a:pt x="612" y="978"/>
                </a:lnTo>
                <a:lnTo>
                  <a:pt x="618" y="978"/>
                </a:lnTo>
                <a:lnTo>
                  <a:pt x="624" y="984"/>
                </a:lnTo>
                <a:lnTo>
                  <a:pt x="630" y="990"/>
                </a:lnTo>
                <a:lnTo>
                  <a:pt x="636" y="996"/>
                </a:lnTo>
                <a:lnTo>
                  <a:pt x="642" y="1008"/>
                </a:lnTo>
                <a:lnTo>
                  <a:pt x="648" y="1026"/>
                </a:lnTo>
                <a:lnTo>
                  <a:pt x="654" y="1038"/>
                </a:lnTo>
                <a:lnTo>
                  <a:pt x="660" y="1056"/>
                </a:lnTo>
                <a:lnTo>
                  <a:pt x="666" y="1074"/>
                </a:lnTo>
                <a:lnTo>
                  <a:pt x="678" y="1086"/>
                </a:lnTo>
                <a:lnTo>
                  <a:pt x="684" y="1098"/>
                </a:lnTo>
                <a:lnTo>
                  <a:pt x="690" y="1110"/>
                </a:lnTo>
                <a:lnTo>
                  <a:pt x="696" y="1116"/>
                </a:lnTo>
                <a:lnTo>
                  <a:pt x="702" y="1116"/>
                </a:lnTo>
                <a:lnTo>
                  <a:pt x="708" y="1110"/>
                </a:lnTo>
                <a:lnTo>
                  <a:pt x="714" y="1098"/>
                </a:lnTo>
                <a:lnTo>
                  <a:pt x="720" y="1080"/>
                </a:lnTo>
                <a:lnTo>
                  <a:pt x="726" y="1056"/>
                </a:lnTo>
                <a:lnTo>
                  <a:pt x="732" y="1032"/>
                </a:lnTo>
                <a:lnTo>
                  <a:pt x="738" y="1002"/>
                </a:lnTo>
                <a:lnTo>
                  <a:pt x="744" y="966"/>
                </a:lnTo>
                <a:lnTo>
                  <a:pt x="756" y="936"/>
                </a:lnTo>
                <a:lnTo>
                  <a:pt x="762" y="906"/>
                </a:lnTo>
                <a:lnTo>
                  <a:pt x="768" y="882"/>
                </a:lnTo>
                <a:lnTo>
                  <a:pt x="774" y="864"/>
                </a:lnTo>
                <a:lnTo>
                  <a:pt x="780" y="852"/>
                </a:lnTo>
                <a:lnTo>
                  <a:pt x="786" y="846"/>
                </a:lnTo>
                <a:lnTo>
                  <a:pt x="792" y="858"/>
                </a:lnTo>
                <a:lnTo>
                  <a:pt x="798" y="876"/>
                </a:lnTo>
                <a:lnTo>
                  <a:pt x="804" y="906"/>
                </a:lnTo>
                <a:lnTo>
                  <a:pt x="810" y="942"/>
                </a:lnTo>
                <a:lnTo>
                  <a:pt x="816" y="990"/>
                </a:lnTo>
                <a:lnTo>
                  <a:pt x="822" y="1044"/>
                </a:lnTo>
                <a:lnTo>
                  <a:pt x="834" y="1098"/>
                </a:lnTo>
                <a:lnTo>
                  <a:pt x="840" y="1158"/>
                </a:lnTo>
                <a:lnTo>
                  <a:pt x="846" y="1212"/>
                </a:lnTo>
                <a:lnTo>
                  <a:pt x="852" y="1260"/>
                </a:lnTo>
                <a:lnTo>
                  <a:pt x="858" y="1296"/>
                </a:lnTo>
                <a:lnTo>
                  <a:pt x="864" y="1314"/>
                </a:lnTo>
                <a:lnTo>
                  <a:pt x="870" y="1326"/>
                </a:lnTo>
                <a:lnTo>
                  <a:pt x="876" y="1314"/>
                </a:lnTo>
                <a:lnTo>
                  <a:pt x="882" y="1284"/>
                </a:lnTo>
                <a:lnTo>
                  <a:pt x="888" y="1242"/>
                </a:lnTo>
                <a:lnTo>
                  <a:pt x="894" y="1182"/>
                </a:lnTo>
                <a:lnTo>
                  <a:pt x="900" y="1104"/>
                </a:lnTo>
                <a:lnTo>
                  <a:pt x="912" y="1020"/>
                </a:lnTo>
                <a:lnTo>
                  <a:pt x="918" y="930"/>
                </a:lnTo>
                <a:lnTo>
                  <a:pt x="924" y="840"/>
                </a:lnTo>
                <a:lnTo>
                  <a:pt x="930" y="750"/>
                </a:lnTo>
                <a:lnTo>
                  <a:pt x="936" y="672"/>
                </a:lnTo>
                <a:lnTo>
                  <a:pt x="942" y="612"/>
                </a:lnTo>
                <a:lnTo>
                  <a:pt x="948" y="570"/>
                </a:lnTo>
                <a:lnTo>
                  <a:pt x="954" y="558"/>
                </a:lnTo>
                <a:lnTo>
                  <a:pt x="960" y="564"/>
                </a:lnTo>
                <a:lnTo>
                  <a:pt x="966" y="600"/>
                </a:lnTo>
                <a:lnTo>
                  <a:pt x="972" y="666"/>
                </a:lnTo>
                <a:lnTo>
                  <a:pt x="978" y="750"/>
                </a:lnTo>
                <a:lnTo>
                  <a:pt x="990" y="858"/>
                </a:lnTo>
                <a:lnTo>
                  <a:pt x="996" y="984"/>
                </a:lnTo>
                <a:lnTo>
                  <a:pt x="1002" y="1116"/>
                </a:lnTo>
                <a:lnTo>
                  <a:pt x="1008" y="1248"/>
                </a:lnTo>
                <a:lnTo>
                  <a:pt x="1014" y="1380"/>
                </a:lnTo>
                <a:lnTo>
                  <a:pt x="1020" y="1494"/>
                </a:lnTo>
                <a:lnTo>
                  <a:pt x="1026" y="1584"/>
                </a:lnTo>
                <a:lnTo>
                  <a:pt x="1032" y="1650"/>
                </a:lnTo>
                <a:lnTo>
                  <a:pt x="1038" y="1680"/>
                </a:lnTo>
                <a:lnTo>
                  <a:pt x="1044" y="1674"/>
                </a:lnTo>
                <a:lnTo>
                  <a:pt x="1050" y="1632"/>
                </a:lnTo>
                <a:lnTo>
                  <a:pt x="1056" y="1554"/>
                </a:lnTo>
                <a:lnTo>
                  <a:pt x="1068" y="1440"/>
                </a:lnTo>
                <a:lnTo>
                  <a:pt x="1074" y="1296"/>
                </a:lnTo>
                <a:lnTo>
                  <a:pt x="1080" y="1134"/>
                </a:lnTo>
                <a:lnTo>
                  <a:pt x="1086" y="960"/>
                </a:lnTo>
                <a:lnTo>
                  <a:pt x="1092" y="780"/>
                </a:lnTo>
                <a:lnTo>
                  <a:pt x="1098" y="612"/>
                </a:lnTo>
                <a:lnTo>
                  <a:pt x="1104" y="456"/>
                </a:lnTo>
                <a:lnTo>
                  <a:pt x="1110" y="330"/>
                </a:lnTo>
                <a:lnTo>
                  <a:pt x="1116" y="240"/>
                </a:lnTo>
                <a:lnTo>
                  <a:pt x="1122" y="192"/>
                </a:lnTo>
                <a:lnTo>
                  <a:pt x="1128" y="186"/>
                </a:lnTo>
                <a:lnTo>
                  <a:pt x="1134" y="228"/>
                </a:lnTo>
                <a:lnTo>
                  <a:pt x="1146" y="318"/>
                </a:lnTo>
                <a:lnTo>
                  <a:pt x="1152" y="450"/>
                </a:lnTo>
                <a:lnTo>
                  <a:pt x="1158" y="618"/>
                </a:lnTo>
                <a:lnTo>
                  <a:pt x="1164" y="816"/>
                </a:lnTo>
                <a:lnTo>
                  <a:pt x="1170" y="1026"/>
                </a:lnTo>
                <a:lnTo>
                  <a:pt x="1176" y="1242"/>
                </a:lnTo>
                <a:lnTo>
                  <a:pt x="1182" y="1452"/>
                </a:lnTo>
                <a:lnTo>
                  <a:pt x="1188" y="1638"/>
                </a:lnTo>
                <a:lnTo>
                  <a:pt x="1194" y="1794"/>
                </a:lnTo>
                <a:lnTo>
                  <a:pt x="1200" y="1914"/>
                </a:lnTo>
                <a:lnTo>
                  <a:pt x="1206" y="1980"/>
                </a:lnTo>
                <a:lnTo>
                  <a:pt x="1212" y="1998"/>
                </a:lnTo>
                <a:lnTo>
                  <a:pt x="1224" y="1956"/>
                </a:lnTo>
                <a:lnTo>
                  <a:pt x="1230" y="1866"/>
                </a:lnTo>
                <a:lnTo>
                  <a:pt x="1236" y="1728"/>
                </a:lnTo>
                <a:lnTo>
                  <a:pt x="1242" y="1542"/>
                </a:lnTo>
                <a:lnTo>
                  <a:pt x="1248" y="1332"/>
                </a:lnTo>
                <a:lnTo>
                  <a:pt x="1254" y="1104"/>
                </a:lnTo>
                <a:lnTo>
                  <a:pt x="1260" y="864"/>
                </a:lnTo>
                <a:lnTo>
                  <a:pt x="1266" y="636"/>
                </a:lnTo>
                <a:lnTo>
                  <a:pt x="1272" y="426"/>
                </a:lnTo>
                <a:lnTo>
                  <a:pt x="1278" y="246"/>
                </a:lnTo>
                <a:lnTo>
                  <a:pt x="1284" y="114"/>
                </a:lnTo>
                <a:lnTo>
                  <a:pt x="1290" y="30"/>
                </a:lnTo>
                <a:lnTo>
                  <a:pt x="1302" y="0"/>
                </a:lnTo>
                <a:lnTo>
                  <a:pt x="1308" y="30"/>
                </a:lnTo>
                <a:lnTo>
                  <a:pt x="1314" y="114"/>
                </a:lnTo>
                <a:lnTo>
                  <a:pt x="1320" y="246"/>
                </a:lnTo>
                <a:lnTo>
                  <a:pt x="1326" y="426"/>
                </a:lnTo>
                <a:lnTo>
                  <a:pt x="1332" y="636"/>
                </a:lnTo>
                <a:lnTo>
                  <a:pt x="1338" y="864"/>
                </a:lnTo>
                <a:lnTo>
                  <a:pt x="1344" y="1104"/>
                </a:lnTo>
                <a:lnTo>
                  <a:pt x="1350" y="1332"/>
                </a:lnTo>
                <a:lnTo>
                  <a:pt x="1356" y="1542"/>
                </a:lnTo>
                <a:lnTo>
                  <a:pt x="1362" y="1728"/>
                </a:lnTo>
                <a:lnTo>
                  <a:pt x="1368" y="1866"/>
                </a:lnTo>
                <a:lnTo>
                  <a:pt x="1374" y="1956"/>
                </a:lnTo>
                <a:lnTo>
                  <a:pt x="1386" y="1998"/>
                </a:lnTo>
                <a:lnTo>
                  <a:pt x="1392" y="1980"/>
                </a:lnTo>
                <a:lnTo>
                  <a:pt x="1398" y="1914"/>
                </a:lnTo>
                <a:lnTo>
                  <a:pt x="1404" y="1794"/>
                </a:lnTo>
                <a:lnTo>
                  <a:pt x="1410" y="1638"/>
                </a:lnTo>
                <a:lnTo>
                  <a:pt x="1416" y="1452"/>
                </a:lnTo>
                <a:lnTo>
                  <a:pt x="1422" y="1242"/>
                </a:lnTo>
                <a:lnTo>
                  <a:pt x="1428" y="1026"/>
                </a:lnTo>
                <a:lnTo>
                  <a:pt x="1434" y="816"/>
                </a:lnTo>
                <a:lnTo>
                  <a:pt x="1440" y="618"/>
                </a:lnTo>
                <a:lnTo>
                  <a:pt x="1446" y="450"/>
                </a:lnTo>
                <a:lnTo>
                  <a:pt x="1452" y="318"/>
                </a:lnTo>
                <a:lnTo>
                  <a:pt x="1464" y="228"/>
                </a:lnTo>
                <a:lnTo>
                  <a:pt x="1470" y="186"/>
                </a:lnTo>
                <a:lnTo>
                  <a:pt x="1476" y="192"/>
                </a:lnTo>
                <a:lnTo>
                  <a:pt x="1482" y="240"/>
                </a:lnTo>
                <a:lnTo>
                  <a:pt x="1488" y="330"/>
                </a:lnTo>
                <a:lnTo>
                  <a:pt x="1494" y="456"/>
                </a:lnTo>
                <a:lnTo>
                  <a:pt x="1500" y="612"/>
                </a:lnTo>
                <a:lnTo>
                  <a:pt x="1506" y="780"/>
                </a:lnTo>
                <a:lnTo>
                  <a:pt x="1512" y="960"/>
                </a:lnTo>
                <a:lnTo>
                  <a:pt x="1518" y="1134"/>
                </a:lnTo>
                <a:lnTo>
                  <a:pt x="1524" y="1296"/>
                </a:lnTo>
                <a:lnTo>
                  <a:pt x="1530" y="1440"/>
                </a:lnTo>
                <a:lnTo>
                  <a:pt x="1542" y="1554"/>
                </a:lnTo>
                <a:lnTo>
                  <a:pt x="1548" y="1632"/>
                </a:lnTo>
                <a:lnTo>
                  <a:pt x="1554" y="1674"/>
                </a:lnTo>
                <a:lnTo>
                  <a:pt x="1560" y="1680"/>
                </a:lnTo>
                <a:lnTo>
                  <a:pt x="1566" y="1650"/>
                </a:lnTo>
                <a:lnTo>
                  <a:pt x="1572" y="1584"/>
                </a:lnTo>
                <a:lnTo>
                  <a:pt x="1578" y="1494"/>
                </a:lnTo>
                <a:lnTo>
                  <a:pt x="1584" y="1380"/>
                </a:lnTo>
                <a:lnTo>
                  <a:pt x="1590" y="1248"/>
                </a:lnTo>
                <a:lnTo>
                  <a:pt x="1596" y="1116"/>
                </a:lnTo>
                <a:lnTo>
                  <a:pt x="1602" y="984"/>
                </a:lnTo>
                <a:lnTo>
                  <a:pt x="1608" y="858"/>
                </a:lnTo>
                <a:lnTo>
                  <a:pt x="1620" y="750"/>
                </a:lnTo>
                <a:lnTo>
                  <a:pt x="1626" y="666"/>
                </a:lnTo>
                <a:lnTo>
                  <a:pt x="1632" y="600"/>
                </a:lnTo>
                <a:lnTo>
                  <a:pt x="1638" y="564"/>
                </a:lnTo>
                <a:lnTo>
                  <a:pt x="1644" y="558"/>
                </a:lnTo>
                <a:lnTo>
                  <a:pt x="1650" y="570"/>
                </a:lnTo>
                <a:lnTo>
                  <a:pt x="1656" y="612"/>
                </a:lnTo>
                <a:lnTo>
                  <a:pt x="1662" y="672"/>
                </a:lnTo>
                <a:lnTo>
                  <a:pt x="1668" y="750"/>
                </a:lnTo>
                <a:lnTo>
                  <a:pt x="1674" y="840"/>
                </a:lnTo>
                <a:lnTo>
                  <a:pt x="1680" y="930"/>
                </a:lnTo>
                <a:lnTo>
                  <a:pt x="1686" y="1020"/>
                </a:lnTo>
                <a:lnTo>
                  <a:pt x="1698" y="1104"/>
                </a:lnTo>
                <a:lnTo>
                  <a:pt x="1704" y="1182"/>
                </a:lnTo>
                <a:lnTo>
                  <a:pt x="1710" y="1242"/>
                </a:lnTo>
                <a:lnTo>
                  <a:pt x="1716" y="1284"/>
                </a:lnTo>
                <a:lnTo>
                  <a:pt x="1722" y="1314"/>
                </a:lnTo>
                <a:lnTo>
                  <a:pt x="1728" y="1326"/>
                </a:lnTo>
                <a:lnTo>
                  <a:pt x="1734" y="1314"/>
                </a:lnTo>
                <a:lnTo>
                  <a:pt x="1740" y="1296"/>
                </a:lnTo>
                <a:lnTo>
                  <a:pt x="1746" y="1260"/>
                </a:lnTo>
                <a:lnTo>
                  <a:pt x="1752" y="1212"/>
                </a:lnTo>
                <a:lnTo>
                  <a:pt x="1758" y="1158"/>
                </a:lnTo>
                <a:lnTo>
                  <a:pt x="1764" y="1098"/>
                </a:lnTo>
                <a:lnTo>
                  <a:pt x="1776" y="1044"/>
                </a:lnTo>
                <a:lnTo>
                  <a:pt x="1782" y="990"/>
                </a:lnTo>
                <a:lnTo>
                  <a:pt x="1788" y="942"/>
                </a:lnTo>
                <a:lnTo>
                  <a:pt x="1794" y="906"/>
                </a:lnTo>
                <a:lnTo>
                  <a:pt x="1800" y="876"/>
                </a:lnTo>
                <a:lnTo>
                  <a:pt x="1806" y="858"/>
                </a:lnTo>
                <a:lnTo>
                  <a:pt x="1812" y="846"/>
                </a:lnTo>
                <a:lnTo>
                  <a:pt x="1818" y="852"/>
                </a:lnTo>
                <a:lnTo>
                  <a:pt x="1824" y="864"/>
                </a:lnTo>
                <a:lnTo>
                  <a:pt x="1830" y="882"/>
                </a:lnTo>
                <a:lnTo>
                  <a:pt x="1836" y="906"/>
                </a:lnTo>
                <a:lnTo>
                  <a:pt x="1842" y="936"/>
                </a:lnTo>
                <a:lnTo>
                  <a:pt x="1854" y="966"/>
                </a:lnTo>
                <a:lnTo>
                  <a:pt x="1860" y="1002"/>
                </a:lnTo>
                <a:lnTo>
                  <a:pt x="1866" y="1032"/>
                </a:lnTo>
                <a:lnTo>
                  <a:pt x="1872" y="1056"/>
                </a:lnTo>
                <a:lnTo>
                  <a:pt x="1878" y="1080"/>
                </a:lnTo>
                <a:lnTo>
                  <a:pt x="1884" y="1098"/>
                </a:lnTo>
                <a:lnTo>
                  <a:pt x="1890" y="1110"/>
                </a:lnTo>
                <a:lnTo>
                  <a:pt x="1896" y="1116"/>
                </a:lnTo>
                <a:lnTo>
                  <a:pt x="1902" y="1116"/>
                </a:lnTo>
                <a:lnTo>
                  <a:pt x="1908" y="1110"/>
                </a:lnTo>
                <a:lnTo>
                  <a:pt x="1914" y="1098"/>
                </a:lnTo>
                <a:lnTo>
                  <a:pt x="1920" y="1086"/>
                </a:lnTo>
                <a:lnTo>
                  <a:pt x="1932" y="1074"/>
                </a:lnTo>
                <a:lnTo>
                  <a:pt x="1938" y="1056"/>
                </a:lnTo>
                <a:lnTo>
                  <a:pt x="1944" y="1038"/>
                </a:lnTo>
                <a:lnTo>
                  <a:pt x="1950" y="1026"/>
                </a:lnTo>
                <a:lnTo>
                  <a:pt x="1956" y="1008"/>
                </a:lnTo>
                <a:lnTo>
                  <a:pt x="1962" y="996"/>
                </a:lnTo>
                <a:lnTo>
                  <a:pt x="1968" y="990"/>
                </a:lnTo>
                <a:lnTo>
                  <a:pt x="1974" y="984"/>
                </a:lnTo>
                <a:lnTo>
                  <a:pt x="1980" y="978"/>
                </a:lnTo>
                <a:lnTo>
                  <a:pt x="1986" y="978"/>
                </a:lnTo>
                <a:lnTo>
                  <a:pt x="1992" y="978"/>
                </a:lnTo>
                <a:lnTo>
                  <a:pt x="1998" y="984"/>
                </a:lnTo>
                <a:lnTo>
                  <a:pt x="2004" y="990"/>
                </a:lnTo>
                <a:lnTo>
                  <a:pt x="2016" y="996"/>
                </a:lnTo>
                <a:lnTo>
                  <a:pt x="2022" y="1008"/>
                </a:lnTo>
                <a:lnTo>
                  <a:pt x="2028" y="1014"/>
                </a:lnTo>
                <a:lnTo>
                  <a:pt x="2034" y="1020"/>
                </a:lnTo>
                <a:lnTo>
                  <a:pt x="2040" y="1026"/>
                </a:lnTo>
                <a:lnTo>
                  <a:pt x="2046" y="1032"/>
                </a:lnTo>
                <a:lnTo>
                  <a:pt x="2052" y="1038"/>
                </a:lnTo>
                <a:lnTo>
                  <a:pt x="2058" y="1038"/>
                </a:lnTo>
                <a:lnTo>
                  <a:pt x="2064" y="1044"/>
                </a:lnTo>
                <a:lnTo>
                  <a:pt x="2070" y="1044"/>
                </a:lnTo>
                <a:lnTo>
                  <a:pt x="2076" y="1044"/>
                </a:lnTo>
                <a:lnTo>
                  <a:pt x="2082" y="1038"/>
                </a:lnTo>
                <a:lnTo>
                  <a:pt x="2094" y="1038"/>
                </a:lnTo>
                <a:lnTo>
                  <a:pt x="2100" y="1032"/>
                </a:lnTo>
                <a:lnTo>
                  <a:pt x="2106" y="1032"/>
                </a:lnTo>
                <a:lnTo>
                  <a:pt x="2112" y="1026"/>
                </a:lnTo>
                <a:lnTo>
                  <a:pt x="2118" y="1026"/>
                </a:lnTo>
                <a:lnTo>
                  <a:pt x="2124" y="1020"/>
                </a:lnTo>
                <a:lnTo>
                  <a:pt x="2130" y="1020"/>
                </a:lnTo>
                <a:lnTo>
                  <a:pt x="2136" y="1020"/>
                </a:lnTo>
                <a:lnTo>
                  <a:pt x="2142" y="1014"/>
                </a:lnTo>
                <a:lnTo>
                  <a:pt x="2148" y="1014"/>
                </a:lnTo>
                <a:lnTo>
                  <a:pt x="2154" y="1014"/>
                </a:lnTo>
                <a:lnTo>
                  <a:pt x="2160" y="1014"/>
                </a:lnTo>
                <a:lnTo>
                  <a:pt x="2172" y="1014"/>
                </a:lnTo>
                <a:lnTo>
                  <a:pt x="2178" y="1014"/>
                </a:lnTo>
                <a:lnTo>
                  <a:pt x="2184" y="1020"/>
                </a:lnTo>
                <a:lnTo>
                  <a:pt x="2190" y="1020"/>
                </a:lnTo>
                <a:lnTo>
                  <a:pt x="2196" y="1020"/>
                </a:lnTo>
                <a:lnTo>
                  <a:pt x="2202" y="1020"/>
                </a:lnTo>
                <a:lnTo>
                  <a:pt x="2208" y="1020"/>
                </a:lnTo>
                <a:lnTo>
                  <a:pt x="2214" y="1026"/>
                </a:lnTo>
                <a:lnTo>
                  <a:pt x="2220" y="1026"/>
                </a:lnTo>
                <a:lnTo>
                  <a:pt x="2226" y="1026"/>
                </a:lnTo>
                <a:lnTo>
                  <a:pt x="2232" y="1026"/>
                </a:lnTo>
                <a:lnTo>
                  <a:pt x="2238" y="1026"/>
                </a:lnTo>
                <a:lnTo>
                  <a:pt x="2250" y="1026"/>
                </a:lnTo>
                <a:lnTo>
                  <a:pt x="2256" y="1026"/>
                </a:lnTo>
                <a:lnTo>
                  <a:pt x="2262" y="1026"/>
                </a:lnTo>
                <a:lnTo>
                  <a:pt x="2268" y="1026"/>
                </a:lnTo>
                <a:lnTo>
                  <a:pt x="2274" y="1026"/>
                </a:lnTo>
                <a:lnTo>
                  <a:pt x="2280" y="1026"/>
                </a:lnTo>
                <a:lnTo>
                  <a:pt x="2286" y="1026"/>
                </a:lnTo>
                <a:lnTo>
                  <a:pt x="2292" y="1026"/>
                </a:lnTo>
                <a:lnTo>
                  <a:pt x="2298" y="1020"/>
                </a:lnTo>
                <a:lnTo>
                  <a:pt x="2304" y="1020"/>
                </a:lnTo>
                <a:lnTo>
                  <a:pt x="2310" y="1020"/>
                </a:lnTo>
                <a:lnTo>
                  <a:pt x="2316" y="1020"/>
                </a:lnTo>
                <a:lnTo>
                  <a:pt x="2328" y="1020"/>
                </a:lnTo>
                <a:lnTo>
                  <a:pt x="2334" y="1020"/>
                </a:lnTo>
                <a:lnTo>
                  <a:pt x="2340" y="1020"/>
                </a:lnTo>
                <a:lnTo>
                  <a:pt x="2346" y="1020"/>
                </a:lnTo>
                <a:lnTo>
                  <a:pt x="2352" y="1020"/>
                </a:lnTo>
                <a:lnTo>
                  <a:pt x="2358" y="1020"/>
                </a:lnTo>
                <a:lnTo>
                  <a:pt x="2364" y="1020"/>
                </a:lnTo>
                <a:lnTo>
                  <a:pt x="2370" y="1020"/>
                </a:lnTo>
                <a:lnTo>
                  <a:pt x="2376" y="1020"/>
                </a:lnTo>
                <a:lnTo>
                  <a:pt x="2382" y="1026"/>
                </a:lnTo>
                <a:lnTo>
                  <a:pt x="2388" y="1026"/>
                </a:lnTo>
                <a:lnTo>
                  <a:pt x="2394" y="1026"/>
                </a:lnTo>
                <a:lnTo>
                  <a:pt x="2406" y="1026"/>
                </a:lnTo>
                <a:lnTo>
                  <a:pt x="2412" y="1026"/>
                </a:lnTo>
                <a:lnTo>
                  <a:pt x="2418" y="1026"/>
                </a:lnTo>
                <a:lnTo>
                  <a:pt x="2424" y="1026"/>
                </a:lnTo>
                <a:lnTo>
                  <a:pt x="2430" y="1026"/>
                </a:lnTo>
                <a:lnTo>
                  <a:pt x="2436" y="1026"/>
                </a:lnTo>
                <a:lnTo>
                  <a:pt x="2442" y="1026"/>
                </a:lnTo>
                <a:lnTo>
                  <a:pt x="2448" y="1026"/>
                </a:lnTo>
                <a:lnTo>
                  <a:pt x="2454" y="1026"/>
                </a:lnTo>
                <a:lnTo>
                  <a:pt x="2460" y="1026"/>
                </a:lnTo>
                <a:lnTo>
                  <a:pt x="2466" y="1026"/>
                </a:lnTo>
                <a:lnTo>
                  <a:pt x="2472" y="1020"/>
                </a:lnTo>
                <a:lnTo>
                  <a:pt x="2484" y="1020"/>
                </a:lnTo>
                <a:lnTo>
                  <a:pt x="2490" y="1020"/>
                </a:lnTo>
                <a:lnTo>
                  <a:pt x="2496" y="1020"/>
                </a:lnTo>
                <a:lnTo>
                  <a:pt x="2502" y="1020"/>
                </a:lnTo>
                <a:lnTo>
                  <a:pt x="2508" y="1020"/>
                </a:lnTo>
                <a:lnTo>
                  <a:pt x="2514" y="1020"/>
                </a:lnTo>
                <a:lnTo>
                  <a:pt x="2520" y="1020"/>
                </a:lnTo>
                <a:lnTo>
                  <a:pt x="2526" y="1020"/>
                </a:lnTo>
                <a:lnTo>
                  <a:pt x="2532" y="1020"/>
                </a:lnTo>
                <a:lnTo>
                  <a:pt x="2538" y="1020"/>
                </a:lnTo>
                <a:lnTo>
                  <a:pt x="2544" y="1020"/>
                </a:lnTo>
                <a:lnTo>
                  <a:pt x="2550" y="1020"/>
                </a:lnTo>
                <a:lnTo>
                  <a:pt x="2562" y="1026"/>
                </a:lnTo>
                <a:lnTo>
                  <a:pt x="2568" y="1026"/>
                </a:lnTo>
                <a:lnTo>
                  <a:pt x="2574" y="1026"/>
                </a:lnTo>
                <a:lnTo>
                  <a:pt x="2580" y="1026"/>
                </a:lnTo>
                <a:lnTo>
                  <a:pt x="2586" y="1026"/>
                </a:lnTo>
                <a:lnTo>
                  <a:pt x="2592" y="1026"/>
                </a:lnTo>
                <a:lnTo>
                  <a:pt x="2598" y="102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30" name="Text Box 104"/>
          <p:cNvSpPr txBox="1">
            <a:spLocks noChangeArrowheads="1"/>
          </p:cNvSpPr>
          <p:nvPr/>
        </p:nvSpPr>
        <p:spPr bwMode="auto">
          <a:xfrm>
            <a:off x="404813" y="5813443"/>
            <a:ext cx="1903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 i="1">
                <a:latin typeface="Times" charset="0"/>
                <a:cs typeface="Times New Roman" pitchFamily="18" charset="0"/>
              </a:rPr>
              <a:t>E</a:t>
            </a:r>
            <a:r>
              <a:rPr lang="en-US" sz="1800">
                <a:cs typeface="Times New Roman" pitchFamily="18" charset="0"/>
              </a:rPr>
              <a:t>(</a:t>
            </a:r>
            <a:r>
              <a:rPr lang="en-US" sz="1800" i="1">
                <a:latin typeface="Times" charset="0"/>
                <a:cs typeface="Times New Roman" pitchFamily="18" charset="0"/>
              </a:rPr>
              <a:t>t</a:t>
            </a:r>
            <a:r>
              <a:rPr lang="en-US" sz="1800">
                <a:cs typeface="Times New Roman" pitchFamily="18" charset="0"/>
              </a:rPr>
              <a:t>) = e</a:t>
            </a:r>
            <a:r>
              <a:rPr lang="en-US" sz="1800" baseline="30000">
                <a:cs typeface="Times New Roman" pitchFamily="18" charset="0"/>
              </a:rPr>
              <a:t>(-</a:t>
            </a:r>
            <a:r>
              <a:rPr lang="en-US" sz="1800" i="1" baseline="30000">
                <a:cs typeface="Times New Roman" pitchFamily="18" charset="0"/>
              </a:rPr>
              <a:t>t2</a:t>
            </a:r>
            <a:r>
              <a:rPr lang="en-US" sz="1800" baseline="30000">
                <a:cs typeface="Times New Roman" pitchFamily="18" charset="0"/>
              </a:rPr>
              <a:t>)</a:t>
            </a:r>
            <a:endParaRPr lang="en-US" sz="1800" baseline="30000"/>
          </a:p>
        </p:txBody>
      </p:sp>
      <p:sp>
        <p:nvSpPr>
          <p:cNvPr id="119831" name="Text Box 105"/>
          <p:cNvSpPr txBox="1">
            <a:spLocks noChangeArrowheads="1"/>
          </p:cNvSpPr>
          <p:nvPr/>
        </p:nvSpPr>
        <p:spPr bwMode="auto">
          <a:xfrm>
            <a:off x="4967288" y="6032518"/>
            <a:ext cx="495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i="1">
                <a:latin typeface="Times" charset="0"/>
              </a:rPr>
              <a:t>t</a:t>
            </a:r>
          </a:p>
        </p:txBody>
      </p:sp>
      <p:sp>
        <p:nvSpPr>
          <p:cNvPr id="119832" name="Text Box 106"/>
          <p:cNvSpPr txBox="1">
            <a:spLocks noChangeArrowheads="1"/>
          </p:cNvSpPr>
          <p:nvPr/>
        </p:nvSpPr>
        <p:spPr bwMode="auto">
          <a:xfrm>
            <a:off x="715970" y="5461018"/>
            <a:ext cx="1416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Examplo:</a:t>
            </a:r>
          </a:p>
        </p:txBody>
      </p:sp>
      <p:graphicFrame>
        <p:nvGraphicFramePr>
          <p:cNvPr id="119815" name="Object 107"/>
          <p:cNvGraphicFramePr>
            <a:graphicFrameLocks noChangeAspect="1"/>
          </p:cNvGraphicFramePr>
          <p:nvPr/>
        </p:nvGraphicFramePr>
        <p:xfrm>
          <a:off x="3257550" y="5337193"/>
          <a:ext cx="14303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3" name="Equation" r:id="rId13" imgW="838080" imgH="228600" progId="Equation.DSMT4">
                  <p:embed/>
                </p:oleObj>
              </mc:Choice>
              <mc:Fallback>
                <p:oleObj name="Equation" r:id="rId13" imgW="838080" imgH="228600" progId="Equation.DSMT4">
                  <p:embed/>
                  <p:pic>
                    <p:nvPicPr>
                      <p:cNvPr id="119815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5337193"/>
                        <a:ext cx="14303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33" name="Título 30"/>
          <p:cNvSpPr>
            <a:spLocks noGrp="1"/>
          </p:cNvSpPr>
          <p:nvPr>
            <p:ph type="title"/>
          </p:nvPr>
        </p:nvSpPr>
        <p:spPr>
          <a:xfrm>
            <a:off x="33338" y="260350"/>
            <a:ext cx="9872662" cy="5334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Modulação : A Transformada de 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cos(</a:t>
            </a:r>
            <a:r>
              <a:rPr lang="en-US" i="1" smtClean="0">
                <a:solidFill>
                  <a:schemeClr val="tx1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baseline="-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cs typeface="Times New Roman" pitchFamily="18" charset="0"/>
              </a:rPr>
              <a:t>)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endParaRPr lang="pt-B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71456"/>
            <a:ext cx="9834563" cy="693737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chemeClr val="tx1"/>
                </a:solidFill>
                <a:cs typeface="Times New Roman" pitchFamily="18" charset="0"/>
              </a:rPr>
              <a:t>Propriedade do Espelhamento</a:t>
            </a:r>
          </a:p>
        </p:txBody>
      </p:sp>
      <p:graphicFrame>
        <p:nvGraphicFramePr>
          <p:cNvPr id="120834" name="Object 7"/>
          <p:cNvGraphicFramePr>
            <a:graphicFrameLocks noChangeAspect="1"/>
          </p:cNvGraphicFramePr>
          <p:nvPr/>
        </p:nvGraphicFramePr>
        <p:xfrm>
          <a:off x="2957513" y="1828818"/>
          <a:ext cx="391636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3" name="Equation" r:id="rId3" imgW="2095200" imgH="939600" progId="Equation.DSMT4">
                  <p:embed/>
                </p:oleObj>
              </mc:Choice>
              <mc:Fallback>
                <p:oleObj name="Equation" r:id="rId3" imgW="2095200" imgH="939600" progId="Equation.DSMT4">
                  <p:embed/>
                  <p:pic>
                    <p:nvPicPr>
                      <p:cNvPr id="12083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828818"/>
                        <a:ext cx="3916362" cy="161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Line 23"/>
          <p:cNvSpPr>
            <a:spLocks noChangeShapeType="1"/>
          </p:cNvSpPr>
          <p:nvPr/>
        </p:nvSpPr>
        <p:spPr bwMode="auto">
          <a:xfrm>
            <a:off x="3563938" y="882650"/>
            <a:ext cx="247650" cy="0"/>
          </a:xfrm>
          <a:prstGeom prst="line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0839" name="Line 24"/>
          <p:cNvSpPr>
            <a:spLocks noChangeShapeType="1"/>
          </p:cNvSpPr>
          <p:nvPr/>
        </p:nvSpPr>
        <p:spPr bwMode="auto">
          <a:xfrm>
            <a:off x="6170613" y="889000"/>
            <a:ext cx="247650" cy="0"/>
          </a:xfrm>
          <a:prstGeom prst="line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0840" name="Text Box 25"/>
          <p:cNvSpPr txBox="1">
            <a:spLocks noChangeArrowheads="1"/>
          </p:cNvSpPr>
          <p:nvPr/>
        </p:nvSpPr>
        <p:spPr bwMode="auto">
          <a:xfrm>
            <a:off x="498475" y="1344613"/>
            <a:ext cx="66415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Se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>
                <a:latin typeface="Times" charset="0"/>
              </a:rPr>
              <a:t>(</a:t>
            </a:r>
            <a:r>
              <a:rPr lang="en-US" sz="2000" i="1">
                <a:latin typeface="Times" charset="0"/>
              </a:rPr>
              <a:t>t</a:t>
            </a:r>
            <a:r>
              <a:rPr lang="en-US" sz="2000">
                <a:latin typeface="Times" charset="0"/>
              </a:rPr>
              <a:t>)</a:t>
            </a:r>
            <a:r>
              <a:rPr lang="en-US" sz="2000"/>
              <a:t> transformasse para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), então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>
                <a:latin typeface="Times" charset="0"/>
              </a:rPr>
              <a:t>(</a:t>
            </a:r>
            <a:r>
              <a:rPr lang="en-US" sz="2000" i="1">
                <a:latin typeface="Times" charset="0"/>
              </a:rPr>
              <a:t>t</a:t>
            </a:r>
            <a:r>
              <a:rPr lang="en-US" sz="2000">
                <a:latin typeface="Times" charset="0"/>
              </a:rPr>
              <a:t>)</a:t>
            </a:r>
            <a:r>
              <a:rPr lang="en-US" sz="2000"/>
              <a:t> transformasse para :</a:t>
            </a:r>
          </a:p>
        </p:txBody>
      </p:sp>
      <p:sp>
        <p:nvSpPr>
          <p:cNvPr id="120841" name="Text Box 26"/>
          <p:cNvSpPr txBox="1">
            <a:spLocks noChangeArrowheads="1"/>
          </p:cNvSpPr>
          <p:nvPr/>
        </p:nvSpPr>
        <p:spPr bwMode="auto">
          <a:xfrm>
            <a:off x="498475" y="3592515"/>
            <a:ext cx="8802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Renomeando a variável de integração de </a:t>
            </a:r>
            <a:r>
              <a:rPr lang="en-US" sz="2000" i="1"/>
              <a:t>t</a:t>
            </a:r>
            <a:r>
              <a:rPr lang="en-US" sz="2000"/>
              <a:t> para 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>
                <a:latin typeface="Verdana" pitchFamily="34" charset="0"/>
              </a:rPr>
              <a:t>’</a:t>
            </a:r>
            <a:r>
              <a:rPr lang="en-US" sz="2000"/>
              <a:t>, podemos ver que temos um transformada inversa de Fourier:</a:t>
            </a:r>
          </a:p>
        </p:txBody>
      </p:sp>
      <p:graphicFrame>
        <p:nvGraphicFramePr>
          <p:cNvPr id="120835" name="Object 27"/>
          <p:cNvGraphicFramePr>
            <a:graphicFrameLocks noChangeAspect="1"/>
          </p:cNvGraphicFramePr>
          <p:nvPr/>
        </p:nvGraphicFramePr>
        <p:xfrm>
          <a:off x="2327275" y="4470418"/>
          <a:ext cx="472281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4" name="Equation" r:id="rId5" imgW="2527200" imgH="482400" progId="Equation.DSMT4">
                  <p:embed/>
                </p:oleObj>
              </mc:Choice>
              <mc:Fallback>
                <p:oleObj name="Equation" r:id="rId5" imgW="2527200" imgH="482400" progId="Equation.DSMT4">
                  <p:embed/>
                  <p:pic>
                    <p:nvPicPr>
                      <p:cNvPr id="12083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4470418"/>
                        <a:ext cx="4722813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6" name="Object 28"/>
          <p:cNvGraphicFramePr>
            <a:graphicFrameLocks noChangeAspect="1"/>
          </p:cNvGraphicFramePr>
          <p:nvPr/>
        </p:nvGraphicFramePr>
        <p:xfrm>
          <a:off x="3790950" y="5434013"/>
          <a:ext cx="15890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5" name="Equation" r:id="rId7" imgW="850680" imgH="203040" progId="Equation.DSMT4">
                  <p:embed/>
                </p:oleObj>
              </mc:Choice>
              <mc:Fallback>
                <p:oleObj name="Equation" r:id="rId7" imgW="850680" imgH="203040" progId="Equation.DSMT4">
                  <p:embed/>
                  <p:pic>
                    <p:nvPicPr>
                      <p:cNvPr id="12083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5434013"/>
                        <a:ext cx="158908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2" name="Text Box 29"/>
          <p:cNvSpPr txBox="1">
            <a:spLocks noChangeArrowheads="1"/>
          </p:cNvSpPr>
          <p:nvPr/>
        </p:nvSpPr>
        <p:spPr bwMode="auto">
          <a:xfrm>
            <a:off x="498483" y="5997575"/>
            <a:ext cx="8269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Isto é a razão de se dizer que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 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 são um </a:t>
            </a:r>
            <a:r>
              <a:rPr lang="en-US" sz="2000" b="1">
                <a:solidFill>
                  <a:srgbClr val="006600"/>
                </a:solidFill>
              </a:rPr>
              <a:t>Par de Transformadas de Fourier</a:t>
            </a:r>
            <a:r>
              <a:rPr lang="en-US" sz="2000"/>
              <a:t>.</a:t>
            </a:r>
          </a:p>
        </p:txBody>
      </p:sp>
      <p:sp>
        <p:nvSpPr>
          <p:cNvPr id="120843" name="Text Box 30"/>
          <p:cNvSpPr txBox="1">
            <a:spLocks noChangeArrowheads="1"/>
          </p:cNvSpPr>
          <p:nvPr/>
        </p:nvSpPr>
        <p:spPr bwMode="auto">
          <a:xfrm>
            <a:off x="498475" y="2830513"/>
            <a:ext cx="1686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Reagrupando :</a:t>
            </a:r>
          </a:p>
        </p:txBody>
      </p:sp>
    </p:spTree>
    <p:extLst>
      <p:ext uri="{BB962C8B-B14F-4D97-AF65-F5344CB8AC3E}">
        <p14:creationId xmlns:p14="http://schemas.microsoft.com/office/powerpoint/2010/main" val="40100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5"/>
          <p:cNvGraphicFramePr>
            <a:graphicFrameLocks noChangeAspect="1"/>
          </p:cNvGraphicFramePr>
          <p:nvPr/>
        </p:nvGraphicFramePr>
        <p:xfrm>
          <a:off x="3402023" y="1549404"/>
          <a:ext cx="28924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4" name="Equation" r:id="rId3" imgW="1307880" imgH="279360" progId="Equation.DSMT4">
                  <p:embed/>
                </p:oleObj>
              </mc:Choice>
              <mc:Fallback>
                <p:oleObj name="Equation" r:id="rId3" imgW="1307880" imgH="279360" progId="Equation.DSMT4">
                  <p:embed/>
                  <p:pic>
                    <p:nvPicPr>
                      <p:cNvPr id="1218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23" y="1549404"/>
                        <a:ext cx="2892425" cy="56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6"/>
          <p:cNvGraphicFramePr>
            <a:graphicFrameLocks noChangeAspect="1"/>
          </p:cNvGraphicFramePr>
          <p:nvPr/>
        </p:nvGraphicFramePr>
        <p:xfrm>
          <a:off x="2676527" y="2719406"/>
          <a:ext cx="4687888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Equation" r:id="rId5" imgW="2120760" imgH="1777680" progId="Equation.DSMT4">
                  <p:embed/>
                </p:oleObj>
              </mc:Choice>
              <mc:Fallback>
                <p:oleObj name="Equation" r:id="rId5" imgW="2120760" imgH="1777680" progId="Equation.DSMT4">
                  <p:embed/>
                  <p:pic>
                    <p:nvPicPr>
                      <p:cNvPr id="1218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7" y="2719406"/>
                        <a:ext cx="4687888" cy="362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7"/>
          <p:cNvSpPr txBox="1">
            <a:spLocks noChangeArrowheads="1"/>
          </p:cNvSpPr>
          <p:nvPr/>
        </p:nvSpPr>
        <p:spPr bwMode="auto">
          <a:xfrm>
            <a:off x="725488" y="2279667"/>
            <a:ext cx="27735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Demonstração :</a:t>
            </a:r>
          </a:p>
        </p:txBody>
      </p:sp>
      <p:sp>
        <p:nvSpPr>
          <p:cNvPr id="121861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do Complexo Conjugado de uma função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346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2" name="Object 3"/>
          <p:cNvGraphicFramePr>
            <a:graphicFrameLocks noChangeAspect="1"/>
          </p:cNvGraphicFramePr>
          <p:nvPr/>
        </p:nvGraphicFramePr>
        <p:xfrm>
          <a:off x="3814765" y="4467243"/>
          <a:ext cx="21907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8" name="Equation" r:id="rId3" imgW="990360" imgH="228600" progId="Equation.DSMT4">
                  <p:embed/>
                </p:oleObj>
              </mc:Choice>
              <mc:Fallback>
                <p:oleObj name="Equation" r:id="rId3" imgW="990360" imgH="228600" progId="Equation.DSMT4">
                  <p:embed/>
                  <p:pic>
                    <p:nvPicPr>
                      <p:cNvPr id="1228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5" y="4467243"/>
                        <a:ext cx="2190750" cy="466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3399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4" name="Text Box 5"/>
          <p:cNvSpPr txBox="1">
            <a:spLocks noChangeArrowheads="1"/>
          </p:cNvSpPr>
          <p:nvPr/>
        </p:nvSpPr>
        <p:spPr bwMode="auto">
          <a:xfrm>
            <a:off x="650886" y="1766888"/>
            <a:ext cx="86950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Se uma função for real (e.g., uma onde luminosa!), então </a:t>
            </a:r>
            <a:r>
              <a:rPr lang="en-US" sz="2000" i="1"/>
              <a:t>f*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 = </a:t>
            </a:r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).  Desta forma: </a:t>
            </a:r>
          </a:p>
        </p:txBody>
      </p:sp>
      <p:graphicFrame>
        <p:nvGraphicFramePr>
          <p:cNvPr id="122883" name="Object 6"/>
          <p:cNvGraphicFramePr>
            <a:graphicFrameLocks noChangeAspect="1"/>
          </p:cNvGraphicFramePr>
          <p:nvPr/>
        </p:nvGraphicFramePr>
        <p:xfrm>
          <a:off x="3344871" y="2616218"/>
          <a:ext cx="317341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Equation" r:id="rId5" imgW="1434960" imgH="279360" progId="Equation.DSMT4">
                  <p:embed/>
                </p:oleObj>
              </mc:Choice>
              <mc:Fallback>
                <p:oleObj name="Equation" r:id="rId5" imgW="1434960" imgH="279360" progId="Equation.DSMT4">
                  <p:embed/>
                  <p:pic>
                    <p:nvPicPr>
                      <p:cNvPr id="1228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71" y="2616218"/>
                        <a:ext cx="317341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Text Box 9"/>
          <p:cNvSpPr txBox="1">
            <a:spLocks noChangeArrowheads="1"/>
          </p:cNvSpPr>
          <p:nvPr/>
        </p:nvSpPr>
        <p:spPr bwMode="auto">
          <a:xfrm>
            <a:off x="649288" y="3571875"/>
            <a:ext cx="602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Demonstrou-se então que :</a:t>
            </a:r>
          </a:p>
        </p:txBody>
      </p:sp>
      <p:sp>
        <p:nvSpPr>
          <p:cNvPr id="122886" name="Text Box 10"/>
          <p:cNvSpPr txBox="1">
            <a:spLocks noChangeArrowheads="1"/>
          </p:cNvSpPr>
          <p:nvPr/>
        </p:nvSpPr>
        <p:spPr bwMode="auto">
          <a:xfrm>
            <a:off x="649297" y="5600718"/>
            <a:ext cx="8112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Desta forma em –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, a parte real da transformada de Fourier de </a:t>
            </a:r>
            <a:r>
              <a:rPr lang="en-US" sz="2000" i="1"/>
              <a:t>f</a:t>
            </a:r>
            <a:r>
              <a:rPr lang="en-US" sz="2000"/>
              <a:t> é a mesma de +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.  E a parte imaginária é apenas o negativo dela.</a:t>
            </a:r>
          </a:p>
        </p:txBody>
      </p:sp>
      <p:sp>
        <p:nvSpPr>
          <p:cNvPr id="122887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Frequências negativas não contém informação adicional para funções reais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688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Prop.Matem.:Convolução no Tempo</a:t>
            </a:r>
            <a:endParaRPr lang="pt-BR" smtClean="0"/>
          </a:p>
        </p:txBody>
      </p:sp>
      <p:pic>
        <p:nvPicPr>
          <p:cNvPr id="2437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" y="857250"/>
            <a:ext cx="98393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8" y="1752618"/>
            <a:ext cx="9405937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6" name="Object 9"/>
          <p:cNvGraphicFramePr>
            <a:graphicFrameLocks noChangeAspect="1"/>
          </p:cNvGraphicFramePr>
          <p:nvPr/>
        </p:nvGraphicFramePr>
        <p:xfrm>
          <a:off x="1654175" y="2189181"/>
          <a:ext cx="653891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5" name="Equation" r:id="rId3" imgW="2895480" imgH="457200" progId="Equation.DSMT4">
                  <p:embed/>
                </p:oleObj>
              </mc:Choice>
              <mc:Fallback>
                <p:oleObj name="Equation" r:id="rId3" imgW="2895480" imgH="457200" progId="Equation.DSMT4">
                  <p:embed/>
                  <p:pic>
                    <p:nvPicPr>
                      <p:cNvPr id="12390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2189181"/>
                        <a:ext cx="6538913" cy="954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928688"/>
            <a:ext cx="866775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cs typeface="Arial" pitchFamily="34" charset="0"/>
              </a:rPr>
              <a:t>A convolução permite que uma função encurte ou expanda outra função.</a:t>
            </a:r>
            <a:endParaRPr lang="en-US" sz="3200" smtClean="0"/>
          </a:p>
        </p:txBody>
      </p:sp>
      <p:sp>
        <p:nvSpPr>
          <p:cNvPr id="123910" name="Text Box 11"/>
          <p:cNvSpPr txBox="1">
            <a:spLocks noChangeArrowheads="1"/>
          </p:cNvSpPr>
          <p:nvPr/>
        </p:nvSpPr>
        <p:spPr bwMode="auto">
          <a:xfrm>
            <a:off x="5740400" y="3068639"/>
            <a:ext cx="253787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 mudança de variáveis:</a:t>
            </a:r>
          </a:p>
          <a:p>
            <a:pPr eaLnBrk="1" hangingPunct="1"/>
            <a:r>
              <a:rPr lang="en-US" i="1">
                <a:cs typeface="Times New Roman" pitchFamily="18" charset="0"/>
              </a:rPr>
              <a:t>  x</a:t>
            </a:r>
            <a:r>
              <a:rPr lang="en-US" sz="2000"/>
              <a:t> </a:t>
            </a:r>
            <a:r>
              <a:rPr lang="en-US" sz="2000">
                <a:sym typeface="Wingdings" pitchFamily="2" charset="2"/>
              </a:rPr>
              <a:t></a:t>
            </a:r>
            <a:r>
              <a:rPr lang="en-US" sz="2000" i="1">
                <a:cs typeface="Times New Roman" pitchFamily="18" charset="0"/>
                <a:sym typeface="Wingdings" pitchFamily="2" charset="2"/>
              </a:rPr>
              <a:t> </a:t>
            </a:r>
            <a:r>
              <a:rPr lang="en-US" i="1">
                <a:cs typeface="Times New Roman" pitchFamily="18" charset="0"/>
                <a:sym typeface="Wingdings" pitchFamily="2" charset="2"/>
              </a:rPr>
              <a:t>t - x</a:t>
            </a:r>
            <a:endParaRPr lang="en-US" i="1">
              <a:cs typeface="Times New Roman" pitchFamily="18" charset="0"/>
            </a:endParaRPr>
          </a:p>
        </p:txBody>
      </p:sp>
      <p:graphicFrame>
        <p:nvGraphicFramePr>
          <p:cNvPr id="123907" name="Object 13"/>
          <p:cNvGraphicFramePr>
            <a:graphicFrameLocks noChangeAspect="1"/>
          </p:cNvGraphicFramePr>
          <p:nvPr/>
        </p:nvGraphicFramePr>
        <p:xfrm>
          <a:off x="2451100" y="3024191"/>
          <a:ext cx="29813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6" name="Equation" r:id="rId5" imgW="1320480" imgH="457200" progId="Equation.DSMT4">
                  <p:embed/>
                </p:oleObj>
              </mc:Choice>
              <mc:Fallback>
                <p:oleObj name="Equation" r:id="rId5" imgW="1320480" imgH="457200" progId="Equation.DSMT4">
                  <p:embed/>
                  <p:pic>
                    <p:nvPicPr>
                      <p:cNvPr id="12390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3024191"/>
                        <a:ext cx="2981325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1" name="Group 20"/>
          <p:cNvGrpSpPr>
            <a:grpSpLocks/>
          </p:cNvGrpSpPr>
          <p:nvPr/>
        </p:nvGrpSpPr>
        <p:grpSpPr bwMode="auto">
          <a:xfrm>
            <a:off x="2930528" y="4381500"/>
            <a:ext cx="2786063" cy="1638300"/>
            <a:chOff x="1602" y="2472"/>
            <a:chExt cx="1620" cy="852"/>
          </a:xfrm>
        </p:grpSpPr>
        <p:sp>
          <p:nvSpPr>
            <p:cNvPr id="123944" name="Line 18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5" name="Line 19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2" name="Text Box 21"/>
          <p:cNvSpPr txBox="1">
            <a:spLocks noChangeArrowheads="1"/>
          </p:cNvSpPr>
          <p:nvPr/>
        </p:nvSpPr>
        <p:spPr bwMode="auto">
          <a:xfrm>
            <a:off x="3735387" y="4402138"/>
            <a:ext cx="39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g</a:t>
            </a:r>
          </a:p>
        </p:txBody>
      </p:sp>
      <p:graphicFrame>
        <p:nvGraphicFramePr>
          <p:cNvPr id="123908" name="Object 24"/>
          <p:cNvGraphicFramePr>
            <a:graphicFrameLocks noChangeAspect="1"/>
          </p:cNvGraphicFramePr>
          <p:nvPr/>
        </p:nvGraphicFramePr>
        <p:xfrm>
          <a:off x="6942138" y="4421206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7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12390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2138" y="4421206"/>
                        <a:ext cx="8001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3" name="Group 28"/>
          <p:cNvGrpSpPr>
            <a:grpSpLocks/>
          </p:cNvGrpSpPr>
          <p:nvPr/>
        </p:nvGrpSpPr>
        <p:grpSpPr bwMode="auto">
          <a:xfrm>
            <a:off x="6284918" y="4381500"/>
            <a:ext cx="2786063" cy="1638300"/>
            <a:chOff x="1602" y="2472"/>
            <a:chExt cx="1620" cy="852"/>
          </a:xfrm>
        </p:grpSpPr>
        <p:sp>
          <p:nvSpPr>
            <p:cNvPr id="123942" name="Line 29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3" name="Line 30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4" name="Text Box 31"/>
          <p:cNvSpPr txBox="1">
            <a:spLocks noChangeArrowheads="1"/>
          </p:cNvSpPr>
          <p:nvPr/>
        </p:nvSpPr>
        <p:spPr bwMode="auto">
          <a:xfrm>
            <a:off x="2260600" y="4889500"/>
            <a:ext cx="669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*</a:t>
            </a:r>
          </a:p>
        </p:txBody>
      </p:sp>
      <p:sp>
        <p:nvSpPr>
          <p:cNvPr id="123915" name="Text Box 23"/>
          <p:cNvSpPr txBox="1">
            <a:spLocks noChangeArrowheads="1"/>
          </p:cNvSpPr>
          <p:nvPr/>
        </p:nvSpPr>
        <p:spPr bwMode="auto">
          <a:xfrm>
            <a:off x="1290643" y="4402138"/>
            <a:ext cx="39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f</a:t>
            </a:r>
          </a:p>
        </p:txBody>
      </p:sp>
      <p:grpSp>
        <p:nvGrpSpPr>
          <p:cNvPr id="123916" name="Group 25"/>
          <p:cNvGrpSpPr>
            <a:grpSpLocks/>
          </p:cNvGrpSpPr>
          <p:nvPr/>
        </p:nvGrpSpPr>
        <p:grpSpPr bwMode="auto">
          <a:xfrm>
            <a:off x="969965" y="4381500"/>
            <a:ext cx="1249362" cy="1638300"/>
            <a:chOff x="1602" y="2472"/>
            <a:chExt cx="1620" cy="852"/>
          </a:xfrm>
        </p:grpSpPr>
        <p:sp>
          <p:nvSpPr>
            <p:cNvPr id="123940" name="Line 26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1" name="Line 27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3917" name="Group 32"/>
          <p:cNvGrpSpPr>
            <a:grpSpLocks/>
          </p:cNvGrpSpPr>
          <p:nvPr/>
        </p:nvGrpSpPr>
        <p:grpSpPr bwMode="auto">
          <a:xfrm>
            <a:off x="1052523" y="4384693"/>
            <a:ext cx="985837" cy="1546225"/>
            <a:chOff x="1692" y="2128"/>
            <a:chExt cx="1431" cy="1134"/>
          </a:xfrm>
        </p:grpSpPr>
        <p:sp>
          <p:nvSpPr>
            <p:cNvPr id="123937" name="Arc 33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8" name="Line 34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9" name="Line 35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3918" name="Group 17"/>
          <p:cNvGrpSpPr>
            <a:grpSpLocks/>
          </p:cNvGrpSpPr>
          <p:nvPr/>
        </p:nvGrpSpPr>
        <p:grpSpPr bwMode="auto">
          <a:xfrm>
            <a:off x="3095626" y="3759218"/>
            <a:ext cx="2460625" cy="2181225"/>
            <a:chOff x="1692" y="2128"/>
            <a:chExt cx="1431" cy="1134"/>
          </a:xfrm>
        </p:grpSpPr>
        <p:sp>
          <p:nvSpPr>
            <p:cNvPr id="123934" name="Arc 14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5" name="Line 15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6" name="Line 16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9" name="Text Box 39"/>
          <p:cNvSpPr txBox="1">
            <a:spLocks noChangeArrowheads="1"/>
          </p:cNvSpPr>
          <p:nvPr/>
        </p:nvSpPr>
        <p:spPr bwMode="auto">
          <a:xfrm>
            <a:off x="6057900" y="4868863"/>
            <a:ext cx="669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=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 flipH="1">
            <a:off x="2506672" y="4375168"/>
            <a:ext cx="985837" cy="1546225"/>
            <a:chOff x="1692" y="2128"/>
            <a:chExt cx="1431" cy="1134"/>
          </a:xfrm>
        </p:grpSpPr>
        <p:sp>
          <p:nvSpPr>
            <p:cNvPr id="123931" name="Arc 41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2" name="Line 42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3" name="Line 43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6329373" y="4975225"/>
            <a:ext cx="2498725" cy="1500188"/>
            <a:chOff x="3680" y="3086"/>
            <a:chExt cx="1453" cy="873"/>
          </a:xfrm>
        </p:grpSpPr>
        <p:sp>
          <p:nvSpPr>
            <p:cNvPr id="123926" name="Arc 45"/>
            <p:cNvSpPr>
              <a:spLocks/>
            </p:cNvSpPr>
            <p:nvPr/>
          </p:nvSpPr>
          <p:spPr bwMode="auto">
            <a:xfrm flipH="1">
              <a:off x="3998" y="3086"/>
              <a:ext cx="354" cy="873"/>
            </a:xfrm>
            <a:custGeom>
              <a:avLst/>
              <a:gdLst>
                <a:gd name="T0" fmla="*/ 0 w 22735"/>
                <a:gd name="T1" fmla="*/ 0 h 21600"/>
                <a:gd name="T2" fmla="*/ 0 w 22735"/>
                <a:gd name="T3" fmla="*/ 0 h 21600"/>
                <a:gd name="T4" fmla="*/ 0 w 22735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35"/>
                <a:gd name="T10" fmla="*/ 0 h 21600"/>
                <a:gd name="T11" fmla="*/ 22735 w 227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35" h="21600" fill="none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</a:path>
                <a:path w="22735" h="21600" stroke="0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  <a:lnTo>
                    <a:pt x="2961" y="2160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27" name="Line 47"/>
            <p:cNvSpPr>
              <a:spLocks noChangeShapeType="1"/>
            </p:cNvSpPr>
            <p:nvPr/>
          </p:nvSpPr>
          <p:spPr bwMode="auto">
            <a:xfrm rot="5400000">
              <a:off x="3848" y="3446"/>
              <a:ext cx="0" cy="33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28" name="Arc 49"/>
            <p:cNvSpPr>
              <a:spLocks/>
            </p:cNvSpPr>
            <p:nvPr/>
          </p:nvSpPr>
          <p:spPr bwMode="auto">
            <a:xfrm>
              <a:off x="4291" y="3088"/>
              <a:ext cx="250" cy="404"/>
            </a:xfrm>
            <a:custGeom>
              <a:avLst/>
              <a:gdLst>
                <a:gd name="T0" fmla="*/ 0 w 19246"/>
                <a:gd name="T1" fmla="*/ 0 h 21546"/>
                <a:gd name="T2" fmla="*/ 0 w 19246"/>
                <a:gd name="T3" fmla="*/ 0 h 21546"/>
                <a:gd name="T4" fmla="*/ 0 w 19246"/>
                <a:gd name="T5" fmla="*/ 0 h 21546"/>
                <a:gd name="T6" fmla="*/ 0 60000 65536"/>
                <a:gd name="T7" fmla="*/ 0 60000 65536"/>
                <a:gd name="T8" fmla="*/ 0 60000 65536"/>
                <a:gd name="T9" fmla="*/ 0 w 19246"/>
                <a:gd name="T10" fmla="*/ 0 h 21546"/>
                <a:gd name="T11" fmla="*/ 19246 w 19246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46" h="21546" fill="none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</a:path>
                <a:path w="19246" h="21546" stroke="0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29" name="Arc 50"/>
            <p:cNvSpPr>
              <a:spLocks/>
            </p:cNvSpPr>
            <p:nvPr/>
          </p:nvSpPr>
          <p:spPr bwMode="auto">
            <a:xfrm flipH="1" flipV="1">
              <a:off x="4801" y="3517"/>
              <a:ext cx="332" cy="8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0" name="Arc 51"/>
            <p:cNvSpPr>
              <a:spLocks/>
            </p:cNvSpPr>
            <p:nvPr/>
          </p:nvSpPr>
          <p:spPr bwMode="auto">
            <a:xfrm rot="514851" flipH="1" flipV="1">
              <a:off x="4533" y="3181"/>
              <a:ext cx="361" cy="353"/>
            </a:xfrm>
            <a:custGeom>
              <a:avLst/>
              <a:gdLst>
                <a:gd name="T0" fmla="*/ 0 w 19774"/>
                <a:gd name="T1" fmla="*/ 0 h 21340"/>
                <a:gd name="T2" fmla="*/ 0 w 19774"/>
                <a:gd name="T3" fmla="*/ 0 h 21340"/>
                <a:gd name="T4" fmla="*/ 0 w 19774"/>
                <a:gd name="T5" fmla="*/ 0 h 21340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340"/>
                <a:gd name="T11" fmla="*/ 19774 w 19774"/>
                <a:gd name="T12" fmla="*/ 21340 h 213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340" fill="none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</a:path>
                <a:path w="19774" h="21340" stroke="0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  <a:lnTo>
                    <a:pt x="0" y="2134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23922" name="Text Box 53"/>
          <p:cNvSpPr txBox="1">
            <a:spLocks noChangeArrowheads="1"/>
          </p:cNvSpPr>
          <p:nvPr/>
        </p:nvSpPr>
        <p:spPr bwMode="auto">
          <a:xfrm>
            <a:off x="1857375" y="5829300"/>
            <a:ext cx="547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sp>
        <p:nvSpPr>
          <p:cNvPr id="123923" name="Text Box 54"/>
          <p:cNvSpPr txBox="1">
            <a:spLocks noChangeArrowheads="1"/>
          </p:cNvSpPr>
          <p:nvPr/>
        </p:nvSpPr>
        <p:spPr bwMode="auto">
          <a:xfrm>
            <a:off x="8658225" y="5829300"/>
            <a:ext cx="546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t</a:t>
            </a:r>
          </a:p>
        </p:txBody>
      </p:sp>
      <p:sp>
        <p:nvSpPr>
          <p:cNvPr id="123924" name="Text Box 55"/>
          <p:cNvSpPr txBox="1">
            <a:spLocks noChangeArrowheads="1"/>
          </p:cNvSpPr>
          <p:nvPr/>
        </p:nvSpPr>
        <p:spPr bwMode="auto">
          <a:xfrm>
            <a:off x="5365750" y="5829300"/>
            <a:ext cx="547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sp>
        <p:nvSpPr>
          <p:cNvPr id="123925" name="Título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Convolução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894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3675" y="2908300"/>
            <a:ext cx="3322638" cy="463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600" smtClean="0">
                <a:latin typeface="Times New Roman" pitchFamily="18" charset="0"/>
              </a:rPr>
              <a:t>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</a:t>
            </a:r>
            <a:r>
              <a:rPr lang="en-US" sz="3400" baseline="-14000" smtClean="0">
                <a:latin typeface="Times New Roman" pitchFamily="18" charset="0"/>
              </a:rPr>
              <a:t>*</a:t>
            </a:r>
            <a:r>
              <a:rPr lang="en-US" sz="2600" smtClean="0">
                <a:latin typeface="Times New Roman" pitchFamily="18" charset="0"/>
              </a:rPr>
              <a:t> 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= </a:t>
            </a:r>
            <a:r>
              <a:rPr lang="en-US" sz="2600" smtClean="0">
                <a:latin typeface="Symbol" pitchFamily="18" charset="2"/>
              </a:rPr>
              <a:t>D</a:t>
            </a:r>
            <a:r>
              <a:rPr lang="en-US" sz="2600" smtClean="0">
                <a:latin typeface="Times New Roman" pitchFamily="18" charset="0"/>
              </a:rPr>
              <a:t>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</a:t>
            </a:r>
          </a:p>
        </p:txBody>
      </p:sp>
      <p:grpSp>
        <p:nvGrpSpPr>
          <p:cNvPr id="124932" name="Group 6"/>
          <p:cNvGrpSpPr>
            <a:grpSpLocks/>
          </p:cNvGrpSpPr>
          <p:nvPr/>
        </p:nvGrpSpPr>
        <p:grpSpPr bwMode="auto">
          <a:xfrm>
            <a:off x="2259020" y="4076700"/>
            <a:ext cx="2787650" cy="1638300"/>
            <a:chOff x="1602" y="2472"/>
            <a:chExt cx="1620" cy="852"/>
          </a:xfrm>
        </p:grpSpPr>
        <p:sp>
          <p:nvSpPr>
            <p:cNvPr id="124961" name="Line 7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62" name="Line 8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4933" name="Text Box 40"/>
          <p:cNvSpPr txBox="1">
            <a:spLocks noChangeArrowheads="1"/>
          </p:cNvSpPr>
          <p:nvPr/>
        </p:nvSpPr>
        <p:spPr bwMode="auto">
          <a:xfrm>
            <a:off x="4654550" y="5524500"/>
            <a:ext cx="546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grpSp>
        <p:nvGrpSpPr>
          <p:cNvPr id="124934" name="Group 58"/>
          <p:cNvGrpSpPr>
            <a:grpSpLocks/>
          </p:cNvGrpSpPr>
          <p:nvPr/>
        </p:nvGrpSpPr>
        <p:grpSpPr bwMode="auto">
          <a:xfrm>
            <a:off x="1774828" y="4627563"/>
            <a:ext cx="2181225" cy="995362"/>
            <a:chOff x="738" y="2915"/>
            <a:chExt cx="1268" cy="627"/>
          </a:xfrm>
        </p:grpSpPr>
        <p:sp>
          <p:nvSpPr>
            <p:cNvPr id="124956" name="Line 25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7" name="Line 26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8" name="Line 5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9" name="Line 5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60" name="Line 55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88972" y="4627563"/>
            <a:ext cx="2179637" cy="995362"/>
            <a:chOff x="738" y="2915"/>
            <a:chExt cx="1268" cy="627"/>
          </a:xfrm>
        </p:grpSpPr>
        <p:sp>
          <p:nvSpPr>
            <p:cNvPr id="124951" name="Line 60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2" name="Line 61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3" name="Line 62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4" name="Line 63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5" name="Line 64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4936" name="Rectangle 76"/>
          <p:cNvSpPr>
            <a:spLocks noChangeArrowheads="1"/>
          </p:cNvSpPr>
          <p:nvPr/>
        </p:nvSpPr>
        <p:spPr bwMode="auto">
          <a:xfrm>
            <a:off x="2906713" y="4010025"/>
            <a:ext cx="13033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600"/>
              <a:t>rect(</a:t>
            </a:r>
            <a:r>
              <a:rPr lang="en-US" sz="2600" i="1"/>
              <a:t>x</a:t>
            </a:r>
            <a:r>
              <a:rPr lang="en-US" sz="2600"/>
              <a:t>)</a:t>
            </a:r>
          </a:p>
        </p:txBody>
      </p:sp>
      <p:graphicFrame>
        <p:nvGraphicFramePr>
          <p:cNvPr id="124930" name="Object 77"/>
          <p:cNvGraphicFramePr>
            <a:graphicFrameLocks noChangeAspect="1"/>
          </p:cNvGraphicFramePr>
          <p:nvPr/>
        </p:nvGraphicFramePr>
        <p:xfrm>
          <a:off x="3824288" y="1360492"/>
          <a:ext cx="49784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3" name="Equation" r:id="rId3" imgW="1968480" imgH="457200" progId="Equation.DSMT4">
                  <p:embed/>
                </p:oleObj>
              </mc:Choice>
              <mc:Fallback>
                <p:oleObj name="Equation" r:id="rId3" imgW="1968480" imgH="457200" progId="Equation.DSMT4">
                  <p:embed/>
                  <p:pic>
                    <p:nvPicPr>
                      <p:cNvPr id="12493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1360492"/>
                        <a:ext cx="4978400" cy="10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026153" y="4013200"/>
            <a:ext cx="3446463" cy="2095500"/>
            <a:chOff x="3504" y="2528"/>
            <a:chExt cx="2004" cy="1320"/>
          </a:xfrm>
        </p:grpSpPr>
        <p:grpSp>
          <p:nvGrpSpPr>
            <p:cNvPr id="124939" name="Group 65"/>
            <p:cNvGrpSpPr>
              <a:grpSpLocks/>
            </p:cNvGrpSpPr>
            <p:nvPr/>
          </p:nvGrpSpPr>
          <p:grpSpPr bwMode="auto">
            <a:xfrm>
              <a:off x="3504" y="2568"/>
              <a:ext cx="1902" cy="1032"/>
              <a:chOff x="3636" y="2568"/>
              <a:chExt cx="1620" cy="1032"/>
            </a:xfrm>
          </p:grpSpPr>
          <p:sp>
            <p:nvSpPr>
              <p:cNvPr id="124949" name="Line 12"/>
              <p:cNvSpPr>
                <a:spLocks noChangeShapeType="1"/>
              </p:cNvSpPr>
              <p:nvPr/>
            </p:nvSpPr>
            <p:spPr bwMode="auto">
              <a:xfrm>
                <a:off x="3636" y="3527"/>
                <a:ext cx="16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4950" name="Line 13"/>
              <p:cNvSpPr>
                <a:spLocks noChangeShapeType="1"/>
              </p:cNvSpPr>
              <p:nvPr/>
            </p:nvSpPr>
            <p:spPr bwMode="auto">
              <a:xfrm rot="-5400000">
                <a:off x="3900" y="3084"/>
                <a:ext cx="10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4940" name="Text Box 39"/>
            <p:cNvSpPr txBox="1">
              <a:spLocks noChangeArrowheads="1"/>
            </p:cNvSpPr>
            <p:nvPr/>
          </p:nvSpPr>
          <p:spPr bwMode="auto">
            <a:xfrm>
              <a:off x="5190" y="3480"/>
              <a:ext cx="31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24941" name="Rectangle 73"/>
            <p:cNvSpPr>
              <a:spLocks noChangeArrowheads="1"/>
            </p:cNvSpPr>
            <p:nvPr/>
          </p:nvSpPr>
          <p:spPr bwMode="auto">
            <a:xfrm>
              <a:off x="4437" y="2528"/>
              <a:ext cx="40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>
                  <a:latin typeface="Symbol" pitchFamily="18" charset="2"/>
                </a:rPr>
                <a:t>D</a:t>
              </a:r>
              <a:r>
                <a:rPr lang="en-US" sz="2600"/>
                <a:t>(</a:t>
              </a:r>
              <a:r>
                <a:rPr lang="en-US" sz="2600" i="1"/>
                <a:t>t</a:t>
              </a:r>
              <a:r>
                <a:rPr lang="en-US" sz="2600"/>
                <a:t>)</a:t>
              </a:r>
            </a:p>
          </p:txBody>
        </p:sp>
        <p:grpSp>
          <p:nvGrpSpPr>
            <p:cNvPr id="124942" name="Group 83"/>
            <p:cNvGrpSpPr>
              <a:grpSpLocks/>
            </p:cNvGrpSpPr>
            <p:nvPr/>
          </p:nvGrpSpPr>
          <p:grpSpPr bwMode="auto">
            <a:xfrm>
              <a:off x="3606" y="2819"/>
              <a:ext cx="1628" cy="696"/>
              <a:chOff x="3606" y="2819"/>
              <a:chExt cx="1628" cy="696"/>
            </a:xfrm>
          </p:grpSpPr>
          <p:grpSp>
            <p:nvGrpSpPr>
              <p:cNvPr id="124943" name="Group 79"/>
              <p:cNvGrpSpPr>
                <a:grpSpLocks/>
              </p:cNvGrpSpPr>
              <p:nvPr/>
            </p:nvGrpSpPr>
            <p:grpSpPr bwMode="auto">
              <a:xfrm>
                <a:off x="3606" y="2819"/>
                <a:ext cx="818" cy="696"/>
                <a:chOff x="3606" y="2819"/>
                <a:chExt cx="818" cy="696"/>
              </a:xfrm>
            </p:grpSpPr>
            <p:sp>
              <p:nvSpPr>
                <p:cNvPr id="124947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4948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24944" name="Group 80"/>
              <p:cNvGrpSpPr>
                <a:grpSpLocks/>
              </p:cNvGrpSpPr>
              <p:nvPr/>
            </p:nvGrpSpPr>
            <p:grpSpPr bwMode="auto">
              <a:xfrm flipH="1">
                <a:off x="4416" y="2819"/>
                <a:ext cx="818" cy="696"/>
                <a:chOff x="3606" y="2819"/>
                <a:chExt cx="818" cy="696"/>
              </a:xfrm>
            </p:grpSpPr>
            <p:sp>
              <p:nvSpPr>
                <p:cNvPr id="124945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4946" name="Line 82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</p:grpSp>
      <p:sp>
        <p:nvSpPr>
          <p:cNvPr id="124938" name="Títu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convolução pode ser executada visualmente por exemplo rect * rect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37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688" y="3095625"/>
            <a:ext cx="9534525" cy="2476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A convolução deixa a função a mesma. Esta convolução não modifica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/>
              <a:t>. Dado que o desempenho de um dispositivo pode ser descrito como uma convolução da quantidade que ele esta medindo com a resposta específica do dispositivo, um dispositivo perfeito terá uma resposta típica de função delta.</a:t>
            </a:r>
          </a:p>
        </p:txBody>
      </p:sp>
      <p:graphicFrame>
        <p:nvGraphicFramePr>
          <p:cNvPr id="125954" name="Object 4"/>
          <p:cNvGraphicFramePr>
            <a:graphicFrameLocks noChangeAspect="1"/>
          </p:cNvGraphicFramePr>
          <p:nvPr/>
        </p:nvGraphicFramePr>
        <p:xfrm>
          <a:off x="2574935" y="1709738"/>
          <a:ext cx="48371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0" name="Equation" r:id="rId3" imgW="1968480" imgH="685800" progId="Equation.DSMT4">
                  <p:embed/>
                </p:oleObj>
              </mc:Choice>
              <mc:Fallback>
                <p:oleObj name="Equation" r:id="rId3" imgW="1968480" imgH="685800" progId="Equation.DSMT4">
                  <p:embed/>
                  <p:pic>
                    <p:nvPicPr>
                      <p:cNvPr id="1259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35" y="1709738"/>
                        <a:ext cx="48371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5"/>
          <p:cNvGraphicFramePr>
            <a:graphicFrameLocks noChangeAspect="1"/>
          </p:cNvGraphicFramePr>
          <p:nvPr/>
        </p:nvGraphicFramePr>
        <p:xfrm>
          <a:off x="3360738" y="714393"/>
          <a:ext cx="4092576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Equation" r:id="rId5" imgW="1663560" imgH="457200" progId="Equation.DSMT4">
                  <p:embed/>
                </p:oleObj>
              </mc:Choice>
              <mc:Fallback>
                <p:oleObj name="Equation" r:id="rId5" imgW="1663560" imgH="457200" progId="Equation.DSMT4">
                  <p:embed/>
                  <p:pic>
                    <p:nvPicPr>
                      <p:cNvPr id="1259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714393"/>
                        <a:ext cx="4092576" cy="1039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Convolução com a função Delta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677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seno amort.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Senóide amortecida : f(t) = e</a:t>
            </a:r>
            <a:r>
              <a:rPr lang="pt-BR" baseline="30000" smtClean="0"/>
              <a:t>-at</a:t>
            </a:r>
            <a:r>
              <a:rPr lang="pt-BR" smtClean="0"/>
              <a:t>sin(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652598" y="1844680"/>
          <a:ext cx="5553075" cy="379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Equação" r:id="rId3" imgW="2781000" imgH="1904760" progId="Equation.3">
                  <p:embed/>
                </p:oleObj>
              </mc:Choice>
              <mc:Fallback>
                <p:oleObj name="Equação" r:id="rId3" imgW="2781000" imgH="19047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98" y="1844680"/>
                        <a:ext cx="5553075" cy="379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785813"/>
            <a:ext cx="9501188" cy="723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cs typeface="Arial" pitchFamily="34" charset="0"/>
              </a:rPr>
              <a:t>O teorema da convolução torna a resposta de um sistema na FT inversa da resposta ao impulso vezes a transformada do sinal</a:t>
            </a:r>
            <a:endParaRPr lang="en-US" smtClean="0"/>
          </a:p>
        </p:txBody>
      </p:sp>
      <p:graphicFrame>
        <p:nvGraphicFramePr>
          <p:cNvPr id="126978" name="Object 8"/>
          <p:cNvGraphicFramePr>
            <a:graphicFrameLocks noChangeAspect="1"/>
          </p:cNvGraphicFramePr>
          <p:nvPr/>
        </p:nvGraphicFramePr>
        <p:xfrm>
          <a:off x="901705" y="2598756"/>
          <a:ext cx="8050213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7" name="Equation" r:id="rId3" imgW="3441600" imgH="482400" progId="Equation.DSMT4">
                  <p:embed/>
                </p:oleObj>
              </mc:Choice>
              <mc:Fallback>
                <p:oleObj name="Equation" r:id="rId3" imgW="3441600" imgH="482400" progId="Equation.DSMT4">
                  <p:embed/>
                  <p:pic>
                    <p:nvPicPr>
                      <p:cNvPr id="12697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5" y="2598756"/>
                        <a:ext cx="8050213" cy="1036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79" name="Object 17"/>
          <p:cNvGraphicFramePr>
            <a:graphicFrameLocks noChangeAspect="1"/>
          </p:cNvGraphicFramePr>
          <p:nvPr/>
        </p:nvGraphicFramePr>
        <p:xfrm>
          <a:off x="1368425" y="3465531"/>
          <a:ext cx="6180138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8" name="Equation" r:id="rId5" imgW="2641320" imgH="1447560" progId="Equation.DSMT4">
                  <p:embed/>
                </p:oleObj>
              </mc:Choice>
              <mc:Fallback>
                <p:oleObj name="Equation" r:id="rId5" imgW="2641320" imgH="1447560" progId="Equation.DSMT4">
                  <p:embed/>
                  <p:pic>
                    <p:nvPicPr>
                      <p:cNvPr id="12697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3465531"/>
                        <a:ext cx="6180138" cy="311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18"/>
          <p:cNvSpPr txBox="1">
            <a:spLocks noChangeArrowheads="1"/>
          </p:cNvSpPr>
          <p:nvPr/>
        </p:nvSpPr>
        <p:spPr bwMode="auto">
          <a:xfrm>
            <a:off x="495300" y="2451118"/>
            <a:ext cx="159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Proof:</a:t>
            </a:r>
          </a:p>
        </p:txBody>
      </p:sp>
      <p:sp>
        <p:nvSpPr>
          <p:cNvPr id="126983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da Convolução</a:t>
            </a:r>
            <a:endParaRPr lang="pt-BR" smtClean="0"/>
          </a:p>
        </p:txBody>
      </p:sp>
      <p:graphicFrame>
        <p:nvGraphicFramePr>
          <p:cNvPr id="126980" name="Object 5"/>
          <p:cNvGraphicFramePr>
            <a:graphicFrameLocks noChangeAspect="1"/>
          </p:cNvGraphicFramePr>
          <p:nvPr/>
        </p:nvGraphicFramePr>
        <p:xfrm>
          <a:off x="2960690" y="2082800"/>
          <a:ext cx="4064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9" name="Equação" r:id="rId7" imgW="1688760" imgH="203040" progId="Equation.3">
                  <p:embed/>
                </p:oleObj>
              </mc:Choice>
              <mc:Fallback>
                <p:oleObj name="Equação" r:id="rId7" imgW="1688760" imgH="203040" progId="Equation.3">
                  <p:embed/>
                  <p:pic>
                    <p:nvPicPr>
                      <p:cNvPr id="12698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90" y="2082800"/>
                        <a:ext cx="4064000" cy="4889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4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Prop.Matem.:Convolução na frequência</a:t>
            </a:r>
            <a:endParaRPr lang="pt-BR" smtClean="0"/>
          </a:p>
        </p:txBody>
      </p:sp>
      <p:pic>
        <p:nvPicPr>
          <p:cNvPr id="2447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547816"/>
            <a:ext cx="97536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2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4" name="Group 89"/>
          <p:cNvGrpSpPr>
            <a:grpSpLocks/>
          </p:cNvGrpSpPr>
          <p:nvPr/>
        </p:nvGrpSpPr>
        <p:grpSpPr bwMode="auto">
          <a:xfrm>
            <a:off x="1638304" y="2784478"/>
            <a:ext cx="2660650" cy="2435225"/>
            <a:chOff x="953" y="1754"/>
            <a:chExt cx="1547" cy="1534"/>
          </a:xfrm>
        </p:grpSpPr>
        <p:sp>
          <p:nvSpPr>
            <p:cNvPr id="128022" name="Rectangle 34"/>
            <p:cNvSpPr>
              <a:spLocks noChangeArrowheads="1"/>
            </p:cNvSpPr>
            <p:nvPr/>
          </p:nvSpPr>
          <p:spPr bwMode="auto">
            <a:xfrm>
              <a:off x="953" y="1754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8023" name="Line 38"/>
            <p:cNvSpPr>
              <a:spLocks noChangeShapeType="1"/>
            </p:cNvSpPr>
            <p:nvPr/>
          </p:nvSpPr>
          <p:spPr bwMode="auto">
            <a:xfrm>
              <a:off x="1092" y="2975"/>
              <a:ext cx="12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4" name="Text Box 40"/>
            <p:cNvSpPr txBox="1">
              <a:spLocks noChangeArrowheads="1"/>
            </p:cNvSpPr>
            <p:nvPr/>
          </p:nvSpPr>
          <p:spPr bwMode="auto">
            <a:xfrm>
              <a:off x="2300" y="2920"/>
              <a:ext cx="1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28025" name="Text Box 41"/>
            <p:cNvSpPr txBox="1">
              <a:spLocks noChangeArrowheads="1"/>
            </p:cNvSpPr>
            <p:nvPr/>
          </p:nvSpPr>
          <p:spPr bwMode="auto">
            <a:xfrm>
              <a:off x="1633" y="2984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/>
                <a:t>0</a:t>
              </a:r>
            </a:p>
          </p:txBody>
        </p:sp>
        <p:graphicFrame>
          <p:nvGraphicFramePr>
            <p:cNvPr id="128003" name="Object 42"/>
            <p:cNvGraphicFramePr>
              <a:graphicFrameLocks noChangeAspect="1"/>
            </p:cNvGraphicFramePr>
            <p:nvPr/>
          </p:nvGraphicFramePr>
          <p:xfrm>
            <a:off x="1537" y="1786"/>
            <a:ext cx="47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88" name="Equation" r:id="rId3" imgW="304560" imgH="203040" progId="Equation.DSMT4">
                    <p:embed/>
                  </p:oleObj>
                </mc:Choice>
                <mc:Fallback>
                  <p:oleObj name="Equation" r:id="rId3" imgW="304560" imgH="203040" progId="Equation.DSMT4">
                    <p:embed/>
                    <p:pic>
                      <p:nvPicPr>
                        <p:cNvPr id="128003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1786"/>
                          <a:ext cx="47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8026" name="Group 60"/>
            <p:cNvGrpSpPr>
              <a:grpSpLocks/>
            </p:cNvGrpSpPr>
            <p:nvPr/>
          </p:nvGrpSpPr>
          <p:grpSpPr bwMode="auto">
            <a:xfrm>
              <a:off x="1157" y="2242"/>
              <a:ext cx="1162" cy="723"/>
              <a:chOff x="1211" y="1938"/>
              <a:chExt cx="1120" cy="723"/>
            </a:xfrm>
          </p:grpSpPr>
          <p:grpSp>
            <p:nvGrpSpPr>
              <p:cNvPr id="128034" name="Group 59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128037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57150">
                  <a:solidFill>
                    <a:srgbClr val="66C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8038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57150">
                  <a:solidFill>
                    <a:srgbClr val="66C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28035" name="Line 56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57150">
                <a:solidFill>
                  <a:srgbClr val="66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8036" name="Line 57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57150">
                <a:solidFill>
                  <a:srgbClr val="66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8027" name="Line 61"/>
            <p:cNvSpPr>
              <a:spLocks noChangeShapeType="1"/>
            </p:cNvSpPr>
            <p:nvPr/>
          </p:nvSpPr>
          <p:spPr bwMode="auto">
            <a:xfrm flipV="1">
              <a:off x="1734" y="2093"/>
              <a:ext cx="0" cy="9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8" name="Line 62"/>
            <p:cNvSpPr>
              <a:spLocks noChangeShapeType="1"/>
            </p:cNvSpPr>
            <p:nvPr/>
          </p:nvSpPr>
          <p:spPr bwMode="auto">
            <a:xfrm>
              <a:off x="1698" y="2242"/>
              <a:ext cx="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9" name="Text Box 63"/>
            <p:cNvSpPr txBox="1">
              <a:spLocks noChangeArrowheads="1"/>
            </p:cNvSpPr>
            <p:nvPr/>
          </p:nvSpPr>
          <p:spPr bwMode="auto">
            <a:xfrm>
              <a:off x="1742" y="2083"/>
              <a:ext cx="22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28030" name="Line 67"/>
            <p:cNvSpPr>
              <a:spLocks noChangeShapeType="1"/>
            </p:cNvSpPr>
            <p:nvPr/>
          </p:nvSpPr>
          <p:spPr bwMode="auto">
            <a:xfrm>
              <a:off x="2100" y="292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31" name="Line 68"/>
            <p:cNvSpPr>
              <a:spLocks noChangeShapeType="1"/>
            </p:cNvSpPr>
            <p:nvPr/>
          </p:nvSpPr>
          <p:spPr bwMode="auto">
            <a:xfrm>
              <a:off x="1368" y="292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32" name="Text Box 69"/>
            <p:cNvSpPr txBox="1">
              <a:spLocks noChangeArrowheads="1"/>
            </p:cNvSpPr>
            <p:nvPr/>
          </p:nvSpPr>
          <p:spPr bwMode="auto">
            <a:xfrm>
              <a:off x="2000" y="2984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/>
                <a:t>1</a:t>
              </a:r>
            </a:p>
          </p:txBody>
        </p:sp>
        <p:sp>
          <p:nvSpPr>
            <p:cNvPr id="128033" name="Text Box 70"/>
            <p:cNvSpPr txBox="1">
              <a:spLocks noChangeArrowheads="1"/>
            </p:cNvSpPr>
            <p:nvPr/>
          </p:nvSpPr>
          <p:spPr bwMode="auto">
            <a:xfrm>
              <a:off x="1225" y="2984"/>
              <a:ext cx="2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/>
                <a:t>-1</a:t>
              </a:r>
            </a:p>
          </p:txBody>
        </p:sp>
      </p:grpSp>
      <p:sp>
        <p:nvSpPr>
          <p:cNvPr id="128005" name="Text Box 73"/>
          <p:cNvSpPr txBox="1">
            <a:spLocks noChangeArrowheads="1"/>
          </p:cNvSpPr>
          <p:nvPr/>
        </p:nvSpPr>
        <p:spPr bwMode="auto">
          <a:xfrm>
            <a:off x="801690" y="1285875"/>
            <a:ext cx="607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Arial" pitchFamily="34" charset="0"/>
              </a:rPr>
              <a:t>A funcão triângulo tem uma transformada muito parecida com ela própria. Isto pode ser demonstrado por convolução.  </a:t>
            </a:r>
          </a:p>
        </p:txBody>
      </p:sp>
      <p:sp>
        <p:nvSpPr>
          <p:cNvPr id="128006" name="Text Box 74"/>
          <p:cNvSpPr txBox="1">
            <a:spLocks noChangeArrowheads="1"/>
          </p:cNvSpPr>
          <p:nvPr/>
        </p:nvSpPr>
        <p:spPr bwMode="auto">
          <a:xfrm rot="5400000">
            <a:off x="4625191" y="3609075"/>
            <a:ext cx="581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b="1"/>
              <a:t>∩</a:t>
            </a:r>
          </a:p>
        </p:txBody>
      </p:sp>
      <p:sp>
        <p:nvSpPr>
          <p:cNvPr id="128007" name="Rectangle 44"/>
          <p:cNvSpPr>
            <a:spLocks noChangeArrowheads="1"/>
          </p:cNvSpPr>
          <p:nvPr/>
        </p:nvSpPr>
        <p:spPr bwMode="auto">
          <a:xfrm>
            <a:off x="5495925" y="2784480"/>
            <a:ext cx="2660650" cy="2339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28002" name="Object 52"/>
          <p:cNvGraphicFramePr>
            <a:graphicFrameLocks noChangeAspect="1"/>
          </p:cNvGraphicFramePr>
          <p:nvPr/>
        </p:nvGraphicFramePr>
        <p:xfrm>
          <a:off x="5827720" y="2767013"/>
          <a:ext cx="197643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name="Equation" r:id="rId5" imgW="736560" imgH="228600" progId="Equation.DSMT4">
                  <p:embed/>
                </p:oleObj>
              </mc:Choice>
              <mc:Fallback>
                <p:oleObj name="Equation" r:id="rId5" imgW="736560" imgH="228600" progId="Equation.DSMT4">
                  <p:embed/>
                  <p:pic>
                    <p:nvPicPr>
                      <p:cNvPr id="128002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20" y="2767013"/>
                        <a:ext cx="197643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Text Box 50"/>
          <p:cNvSpPr txBox="1">
            <a:spLocks noChangeArrowheads="1"/>
          </p:cNvSpPr>
          <p:nvPr/>
        </p:nvSpPr>
        <p:spPr bwMode="auto">
          <a:xfrm>
            <a:off x="7694623" y="4635500"/>
            <a:ext cx="498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Symbol" pitchFamily="18" charset="2"/>
              </a:rPr>
              <a:t>w</a:t>
            </a:r>
          </a:p>
        </p:txBody>
      </p:sp>
      <p:sp>
        <p:nvSpPr>
          <p:cNvPr id="128009" name="Line 48"/>
          <p:cNvSpPr>
            <a:spLocks noChangeShapeType="1"/>
          </p:cNvSpPr>
          <p:nvPr/>
        </p:nvSpPr>
        <p:spPr bwMode="auto">
          <a:xfrm>
            <a:off x="5735638" y="4722813"/>
            <a:ext cx="21701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0" name="Text Box 51"/>
          <p:cNvSpPr txBox="1">
            <a:spLocks noChangeArrowheads="1"/>
          </p:cNvSpPr>
          <p:nvPr/>
        </p:nvSpPr>
        <p:spPr bwMode="auto">
          <a:xfrm>
            <a:off x="6546854" y="472281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/>
              <a:t>  0</a:t>
            </a:r>
          </a:p>
        </p:txBody>
      </p:sp>
      <p:sp>
        <p:nvSpPr>
          <p:cNvPr id="128011" name="Line 64"/>
          <p:cNvSpPr>
            <a:spLocks noChangeShapeType="1"/>
          </p:cNvSpPr>
          <p:nvPr/>
        </p:nvSpPr>
        <p:spPr bwMode="auto">
          <a:xfrm flipV="1">
            <a:off x="6827838" y="3309938"/>
            <a:ext cx="0" cy="1471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2" name="Text Box 65"/>
          <p:cNvSpPr txBox="1">
            <a:spLocks noChangeArrowheads="1"/>
          </p:cNvSpPr>
          <p:nvPr/>
        </p:nvSpPr>
        <p:spPr bwMode="auto">
          <a:xfrm>
            <a:off x="6837363" y="3322640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sp>
        <p:nvSpPr>
          <p:cNvPr id="128013" name="Line 66"/>
          <p:cNvSpPr>
            <a:spLocks noChangeShapeType="1"/>
          </p:cNvSpPr>
          <p:nvPr/>
        </p:nvSpPr>
        <p:spPr bwMode="auto">
          <a:xfrm>
            <a:off x="6765927" y="354806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28014" name="Group 77"/>
          <p:cNvGrpSpPr>
            <a:grpSpLocks/>
          </p:cNvGrpSpPr>
          <p:nvPr/>
        </p:nvGrpSpPr>
        <p:grpSpPr bwMode="auto">
          <a:xfrm>
            <a:off x="5830888" y="3571882"/>
            <a:ext cx="1993900" cy="1122363"/>
            <a:chOff x="3198" y="2670"/>
            <a:chExt cx="1502" cy="953"/>
          </a:xfrm>
        </p:grpSpPr>
        <p:sp>
          <p:nvSpPr>
            <p:cNvPr id="128020" name="Freeform 78"/>
            <p:cNvSpPr>
              <a:spLocks/>
            </p:cNvSpPr>
            <p:nvPr/>
          </p:nvSpPr>
          <p:spPr bwMode="auto">
            <a:xfrm flipH="1">
              <a:off x="3942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1" name="Freeform 79"/>
            <p:cNvSpPr>
              <a:spLocks/>
            </p:cNvSpPr>
            <p:nvPr/>
          </p:nvSpPr>
          <p:spPr bwMode="auto">
            <a:xfrm>
              <a:off x="3198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8015" name="Line 85"/>
          <p:cNvSpPr>
            <a:spLocks noChangeShapeType="1"/>
          </p:cNvSpPr>
          <p:nvPr/>
        </p:nvSpPr>
        <p:spPr bwMode="auto">
          <a:xfrm>
            <a:off x="7161213" y="4638693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6" name="Text Box 86"/>
          <p:cNvSpPr txBox="1">
            <a:spLocks noChangeArrowheads="1"/>
          </p:cNvSpPr>
          <p:nvPr/>
        </p:nvSpPr>
        <p:spPr bwMode="auto">
          <a:xfrm>
            <a:off x="6948488" y="4703764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/>
              <a:t>2</a:t>
            </a:r>
            <a:r>
              <a:rPr lang="en-US" sz="1800">
                <a:latin typeface="Symbol" pitchFamily="18" charset="2"/>
              </a:rPr>
              <a:t>p</a:t>
            </a:r>
          </a:p>
        </p:txBody>
      </p:sp>
      <p:sp>
        <p:nvSpPr>
          <p:cNvPr id="128017" name="Line 87"/>
          <p:cNvSpPr>
            <a:spLocks noChangeShapeType="1"/>
          </p:cNvSpPr>
          <p:nvPr/>
        </p:nvSpPr>
        <p:spPr bwMode="auto">
          <a:xfrm>
            <a:off x="6491288" y="4638693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8" name="Text Box 88"/>
          <p:cNvSpPr txBox="1">
            <a:spLocks noChangeArrowheads="1"/>
          </p:cNvSpPr>
          <p:nvPr/>
        </p:nvSpPr>
        <p:spPr bwMode="auto">
          <a:xfrm>
            <a:off x="6184901" y="4703764"/>
            <a:ext cx="503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/>
              <a:t>-2</a:t>
            </a:r>
            <a:r>
              <a:rPr lang="en-US" sz="1800">
                <a:latin typeface="Symbol" pitchFamily="18" charset="2"/>
              </a:rPr>
              <a:t>p</a:t>
            </a:r>
          </a:p>
        </p:txBody>
      </p:sp>
      <p:sp>
        <p:nvSpPr>
          <p:cNvPr id="128019" name="Título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A transf.da função triâng., </a:t>
            </a:r>
            <a:r>
              <a:rPr lang="en-US" smtClean="0">
                <a:solidFill>
                  <a:schemeClr val="tx1"/>
                </a:solidFill>
                <a:latin typeface="Symbol" pitchFamily="18" charset="2"/>
              </a:rPr>
              <a:t>D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en-US" smtClean="0">
                <a:solidFill>
                  <a:schemeClr val="tx1"/>
                </a:solidFill>
              </a:rPr>
              <a:t>, é 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sinc</a:t>
            </a:r>
            <a:r>
              <a:rPr lang="en-US" baseline="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Symbol" pitchFamily="18" charset="2"/>
              </a:rPr>
              <a:t>w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/2)</a:t>
            </a:r>
            <a:endParaRPr lang="pt-B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7805737" y="3422650"/>
          <a:ext cx="17954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0" name="Equation" r:id="rId3" imgW="736560" imgH="457200" progId="Equation.DSMT4">
                  <p:embed/>
                </p:oleObj>
              </mc:Choice>
              <mc:Fallback>
                <p:oleObj name="Equation" r:id="rId3" imgW="736560" imgH="457200" progId="Equation.DSMT4">
                  <p:embed/>
                  <p:pic>
                    <p:nvPicPr>
                      <p:cNvPr id="45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5737" y="3422650"/>
                        <a:ext cx="17954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214313" y="3460750"/>
          <a:ext cx="20986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1" name="Equation" r:id="rId5" imgW="863280" imgH="431640" progId="Equation.DSMT4">
                  <p:embed/>
                </p:oleObj>
              </mc:Choice>
              <mc:Fallback>
                <p:oleObj name="Equation" r:id="rId5" imgW="863280" imgH="431640" progId="Equation.DSMT4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3460750"/>
                        <a:ext cx="209867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Object 8"/>
          <p:cNvGraphicFramePr>
            <a:graphicFrameLocks noChangeAspect="1"/>
          </p:cNvGraphicFramePr>
          <p:nvPr/>
        </p:nvGraphicFramePr>
        <p:xfrm>
          <a:off x="2817823" y="1874838"/>
          <a:ext cx="43195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2" name="Equation" r:id="rId7" imgW="1803240" imgH="203040" progId="Equation.DSMT4">
                  <p:embed/>
                </p:oleObj>
              </mc:Choice>
              <mc:Fallback>
                <p:oleObj name="Equation" r:id="rId7" imgW="1803240" imgH="203040" progId="Equation.DSMT4">
                  <p:embed/>
                  <p:pic>
                    <p:nvPicPr>
                      <p:cNvPr id="1290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23" y="1874838"/>
                        <a:ext cx="43195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2360623" y="5632468"/>
          <a:ext cx="54451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3" name="Equation" r:id="rId9" imgW="2273040" imgH="228600" progId="Equation.DSMT4">
                  <p:embed/>
                </p:oleObj>
              </mc:Choice>
              <mc:Fallback>
                <p:oleObj name="Equation" r:id="rId9" imgW="2273040" imgH="228600" progId="Equation.DSMT4">
                  <p:embed/>
                  <p:pic>
                    <p:nvPicPr>
                      <p:cNvPr id="450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23" y="5632468"/>
                        <a:ext cx="54451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Text Box 10"/>
          <p:cNvSpPr txBox="1">
            <a:spLocks noChangeArrowheads="1"/>
          </p:cNvSpPr>
          <p:nvPr/>
        </p:nvSpPr>
        <p:spPr bwMode="auto">
          <a:xfrm>
            <a:off x="357188" y="1181108"/>
            <a:ext cx="9596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Pode-se mostrar que a Transf.de Fourier de </a:t>
            </a:r>
            <a:r>
              <a:rPr lang="en-US">
                <a:latin typeface="Symbol" pitchFamily="18" charset="2"/>
              </a:rPr>
              <a:t>D</a:t>
            </a:r>
            <a:r>
              <a:rPr lang="en-US"/>
              <a:t>(</a:t>
            </a:r>
            <a:r>
              <a:rPr lang="en-US" i="1"/>
              <a:t>t</a:t>
            </a:r>
            <a:r>
              <a:rPr lang="en-US"/>
              <a:t>) é sinc</a:t>
            </a:r>
            <a:r>
              <a:rPr lang="en-US" baseline="30000"/>
              <a:t>2</a:t>
            </a:r>
            <a:r>
              <a:rPr lang="en-US"/>
              <a:t>.</a:t>
            </a:r>
          </a:p>
        </p:txBody>
      </p:sp>
      <p:grpSp>
        <p:nvGrpSpPr>
          <p:cNvPr id="129035" name="Group 224"/>
          <p:cNvGrpSpPr>
            <a:grpSpLocks/>
          </p:cNvGrpSpPr>
          <p:nvPr/>
        </p:nvGrpSpPr>
        <p:grpSpPr bwMode="auto">
          <a:xfrm>
            <a:off x="4249748" y="2311418"/>
            <a:ext cx="1514475" cy="1558925"/>
            <a:chOff x="2471" y="1456"/>
            <a:chExt cx="881" cy="982"/>
          </a:xfrm>
        </p:grpSpPr>
        <p:sp>
          <p:nvSpPr>
            <p:cNvPr id="129110" name="Rectangle 158"/>
            <p:cNvSpPr>
              <a:spLocks noChangeArrowheads="1"/>
            </p:cNvSpPr>
            <p:nvPr/>
          </p:nvSpPr>
          <p:spPr bwMode="auto">
            <a:xfrm>
              <a:off x="2471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111" name="Line 159"/>
            <p:cNvSpPr>
              <a:spLocks noChangeShapeType="1"/>
            </p:cNvSpPr>
            <p:nvPr/>
          </p:nvSpPr>
          <p:spPr bwMode="auto">
            <a:xfrm>
              <a:off x="2550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2" name="Line 160"/>
            <p:cNvSpPr>
              <a:spLocks noChangeShapeType="1"/>
            </p:cNvSpPr>
            <p:nvPr/>
          </p:nvSpPr>
          <p:spPr bwMode="auto">
            <a:xfrm>
              <a:off x="2911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3" name="Text Box 162"/>
            <p:cNvSpPr txBox="1">
              <a:spLocks noChangeArrowheads="1"/>
            </p:cNvSpPr>
            <p:nvPr/>
          </p:nvSpPr>
          <p:spPr bwMode="auto">
            <a:xfrm>
              <a:off x="2831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sp>
          <p:nvSpPr>
            <p:cNvPr id="129114" name="Line 163"/>
            <p:cNvSpPr>
              <a:spLocks noChangeShapeType="1"/>
            </p:cNvSpPr>
            <p:nvPr/>
          </p:nvSpPr>
          <p:spPr bwMode="auto">
            <a:xfrm flipV="1">
              <a:off x="2916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5" name="Line 164"/>
            <p:cNvSpPr>
              <a:spLocks noChangeShapeType="1"/>
            </p:cNvSpPr>
            <p:nvPr/>
          </p:nvSpPr>
          <p:spPr bwMode="auto">
            <a:xfrm>
              <a:off x="2895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6" name="Text Box 165"/>
            <p:cNvSpPr txBox="1">
              <a:spLocks noChangeArrowheads="1"/>
            </p:cNvSpPr>
            <p:nvPr/>
          </p:nvSpPr>
          <p:spPr bwMode="auto">
            <a:xfrm>
              <a:off x="2940" y="1616"/>
              <a:ext cx="1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117" name="Line 166"/>
            <p:cNvSpPr>
              <a:spLocks noChangeShapeType="1"/>
            </p:cNvSpPr>
            <p:nvPr/>
          </p:nvSpPr>
          <p:spPr bwMode="auto">
            <a:xfrm>
              <a:off x="3124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8" name="Line 167"/>
            <p:cNvSpPr>
              <a:spLocks noChangeShapeType="1"/>
            </p:cNvSpPr>
            <p:nvPr/>
          </p:nvSpPr>
          <p:spPr bwMode="auto">
            <a:xfrm>
              <a:off x="270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9" name="Text Box 168"/>
            <p:cNvSpPr txBox="1">
              <a:spLocks noChangeArrowheads="1"/>
            </p:cNvSpPr>
            <p:nvPr/>
          </p:nvSpPr>
          <p:spPr bwMode="auto">
            <a:xfrm>
              <a:off x="3028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sp>
          <p:nvSpPr>
            <p:cNvPr id="129120" name="Text Box 169"/>
            <p:cNvSpPr txBox="1">
              <a:spLocks noChangeArrowheads="1"/>
            </p:cNvSpPr>
            <p:nvPr/>
          </p:nvSpPr>
          <p:spPr bwMode="auto">
            <a:xfrm>
              <a:off x="2585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grpSp>
          <p:nvGrpSpPr>
            <p:cNvPr id="129121" name="Group 170"/>
            <p:cNvGrpSpPr>
              <a:grpSpLocks/>
            </p:cNvGrpSpPr>
            <p:nvPr/>
          </p:nvGrpSpPr>
          <p:grpSpPr bwMode="auto">
            <a:xfrm>
              <a:off x="2738" y="1789"/>
              <a:ext cx="350" cy="451"/>
              <a:chOff x="-2384" y="917"/>
              <a:chExt cx="620" cy="251"/>
            </a:xfrm>
          </p:grpSpPr>
          <p:sp>
            <p:nvSpPr>
              <p:cNvPr id="129124" name="Line 171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5" name="Line 172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6" name="Line 173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7" name="Line 174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8" name="Line 175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122" name="Rectangle 176"/>
            <p:cNvSpPr>
              <a:spLocks noChangeArrowheads="1"/>
            </p:cNvSpPr>
            <p:nvPr/>
          </p:nvSpPr>
          <p:spPr bwMode="auto">
            <a:xfrm>
              <a:off x="2698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rect(</a:t>
              </a:r>
              <a:r>
                <a:rPr lang="en-US" sz="2000" i="1"/>
                <a:t>t</a:t>
              </a:r>
              <a:r>
                <a:rPr lang="en-US" sz="2000"/>
                <a:t>)</a:t>
              </a:r>
            </a:p>
          </p:txBody>
        </p:sp>
        <p:sp>
          <p:nvSpPr>
            <p:cNvPr id="129123" name="Text Box 177"/>
            <p:cNvSpPr txBox="1">
              <a:spLocks noChangeArrowheads="1"/>
            </p:cNvSpPr>
            <p:nvPr/>
          </p:nvSpPr>
          <p:spPr bwMode="auto">
            <a:xfrm>
              <a:off x="3186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</p:grpSp>
      <p:grpSp>
        <p:nvGrpSpPr>
          <p:cNvPr id="129036" name="Group 202"/>
          <p:cNvGrpSpPr>
            <a:grpSpLocks/>
          </p:cNvGrpSpPr>
          <p:nvPr/>
        </p:nvGrpSpPr>
        <p:grpSpPr bwMode="auto">
          <a:xfrm>
            <a:off x="6148398" y="2374918"/>
            <a:ext cx="1514475" cy="1495425"/>
            <a:chOff x="3575" y="1496"/>
            <a:chExt cx="881" cy="942"/>
          </a:xfrm>
        </p:grpSpPr>
        <p:sp>
          <p:nvSpPr>
            <p:cNvPr id="129094" name="Rectangle 37"/>
            <p:cNvSpPr>
              <a:spLocks noChangeArrowheads="1"/>
            </p:cNvSpPr>
            <p:nvPr/>
          </p:nvSpPr>
          <p:spPr bwMode="auto">
            <a:xfrm>
              <a:off x="3575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95" name="Line 38"/>
            <p:cNvSpPr>
              <a:spLocks noChangeShapeType="1"/>
            </p:cNvSpPr>
            <p:nvPr/>
          </p:nvSpPr>
          <p:spPr bwMode="auto">
            <a:xfrm>
              <a:off x="3654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96" name="Text Box 41"/>
            <p:cNvSpPr txBox="1">
              <a:spLocks noChangeArrowheads="1"/>
            </p:cNvSpPr>
            <p:nvPr/>
          </p:nvSpPr>
          <p:spPr bwMode="auto">
            <a:xfrm>
              <a:off x="3935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3" name="Object 42"/>
            <p:cNvGraphicFramePr>
              <a:graphicFrameLocks noChangeAspect="1"/>
            </p:cNvGraphicFramePr>
            <p:nvPr/>
          </p:nvGraphicFramePr>
          <p:xfrm>
            <a:off x="3877" y="1501"/>
            <a:ext cx="27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34" name="Equation" r:id="rId11" imgW="304560" imgH="203040" progId="Equation.DSMT4">
                    <p:embed/>
                  </p:oleObj>
                </mc:Choice>
                <mc:Fallback>
                  <p:oleObj name="Equation" r:id="rId11" imgW="304560" imgH="203040" progId="Equation.DSMT4">
                    <p:embed/>
                    <p:pic>
                      <p:nvPicPr>
                        <p:cNvPr id="129033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1501"/>
                          <a:ext cx="270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9097" name="Group 43"/>
            <p:cNvGrpSpPr>
              <a:grpSpLocks/>
            </p:cNvGrpSpPr>
            <p:nvPr/>
          </p:nvGrpSpPr>
          <p:grpSpPr bwMode="auto">
            <a:xfrm>
              <a:off x="3693" y="1793"/>
              <a:ext cx="668" cy="441"/>
              <a:chOff x="1211" y="1938"/>
              <a:chExt cx="1120" cy="723"/>
            </a:xfrm>
          </p:grpSpPr>
          <p:grpSp>
            <p:nvGrpSpPr>
              <p:cNvPr id="129105" name="Group 44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12910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9109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29106" name="Line 47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07" name="Line 48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098" name="Line 49"/>
            <p:cNvSpPr>
              <a:spLocks noChangeShapeType="1"/>
            </p:cNvSpPr>
            <p:nvPr/>
          </p:nvSpPr>
          <p:spPr bwMode="auto">
            <a:xfrm flipV="1">
              <a:off x="4020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99" name="Line 50"/>
            <p:cNvSpPr>
              <a:spLocks noChangeShapeType="1"/>
            </p:cNvSpPr>
            <p:nvPr/>
          </p:nvSpPr>
          <p:spPr bwMode="auto">
            <a:xfrm>
              <a:off x="3999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00" name="Text Box 51"/>
            <p:cNvSpPr txBox="1">
              <a:spLocks noChangeArrowheads="1"/>
            </p:cNvSpPr>
            <p:nvPr/>
          </p:nvSpPr>
          <p:spPr bwMode="auto">
            <a:xfrm>
              <a:off x="4020" y="1672"/>
              <a:ext cx="1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101" name="Line 53"/>
            <p:cNvSpPr>
              <a:spLocks noChangeShapeType="1"/>
            </p:cNvSpPr>
            <p:nvPr/>
          </p:nvSpPr>
          <p:spPr bwMode="auto">
            <a:xfrm>
              <a:off x="3811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02" name="Text Box 54"/>
            <p:cNvSpPr txBox="1">
              <a:spLocks noChangeArrowheads="1"/>
            </p:cNvSpPr>
            <p:nvPr/>
          </p:nvSpPr>
          <p:spPr bwMode="auto">
            <a:xfrm>
              <a:off x="4132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sp>
          <p:nvSpPr>
            <p:cNvPr id="129103" name="Text Box 55"/>
            <p:cNvSpPr txBox="1">
              <a:spLocks noChangeArrowheads="1"/>
            </p:cNvSpPr>
            <p:nvPr/>
          </p:nvSpPr>
          <p:spPr bwMode="auto">
            <a:xfrm>
              <a:off x="3689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sp>
          <p:nvSpPr>
            <p:cNvPr id="129104" name="Text Box 201"/>
            <p:cNvSpPr txBox="1">
              <a:spLocks noChangeArrowheads="1"/>
            </p:cNvSpPr>
            <p:nvPr/>
          </p:nvSpPr>
          <p:spPr bwMode="auto">
            <a:xfrm>
              <a:off x="4290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</p:grpSp>
      <p:grpSp>
        <p:nvGrpSpPr>
          <p:cNvPr id="7" name="Group 220"/>
          <p:cNvGrpSpPr>
            <a:grpSpLocks/>
          </p:cNvGrpSpPr>
          <p:nvPr/>
        </p:nvGrpSpPr>
        <p:grpSpPr bwMode="auto">
          <a:xfrm>
            <a:off x="6148398" y="4078306"/>
            <a:ext cx="1514475" cy="1495425"/>
            <a:chOff x="3575" y="2569"/>
            <a:chExt cx="881" cy="942"/>
          </a:xfrm>
        </p:grpSpPr>
        <p:sp>
          <p:nvSpPr>
            <p:cNvPr id="129083" name="Rectangle 11"/>
            <p:cNvSpPr>
              <a:spLocks noChangeArrowheads="1"/>
            </p:cNvSpPr>
            <p:nvPr/>
          </p:nvSpPr>
          <p:spPr bwMode="auto">
            <a:xfrm>
              <a:off x="3575" y="2576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84" name="Line 12"/>
            <p:cNvSpPr>
              <a:spLocks noChangeShapeType="1"/>
            </p:cNvSpPr>
            <p:nvPr/>
          </p:nvSpPr>
          <p:spPr bwMode="auto">
            <a:xfrm>
              <a:off x="3654" y="3332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5" name="Line 13"/>
            <p:cNvSpPr>
              <a:spLocks noChangeShapeType="1"/>
            </p:cNvSpPr>
            <p:nvPr/>
          </p:nvSpPr>
          <p:spPr bwMode="auto">
            <a:xfrm>
              <a:off x="4015" y="3287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6" name="Text Box 14"/>
            <p:cNvSpPr txBox="1">
              <a:spLocks noChangeArrowheads="1"/>
            </p:cNvSpPr>
            <p:nvPr/>
          </p:nvSpPr>
          <p:spPr bwMode="auto">
            <a:xfrm>
              <a:off x="4255" y="3284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87" name="Text Box 15"/>
            <p:cNvSpPr txBox="1">
              <a:spLocks noChangeArrowheads="1"/>
            </p:cNvSpPr>
            <p:nvPr/>
          </p:nvSpPr>
          <p:spPr bwMode="auto">
            <a:xfrm>
              <a:off x="3930" y="3319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2" name="Object 16"/>
            <p:cNvGraphicFramePr>
              <a:graphicFrameLocks noChangeAspect="1"/>
            </p:cNvGraphicFramePr>
            <p:nvPr/>
          </p:nvGraphicFramePr>
          <p:xfrm>
            <a:off x="3685" y="2569"/>
            <a:ext cx="65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35" name="Equation" r:id="rId13" imgW="736560" imgH="228600" progId="Equation.DSMT4">
                    <p:embed/>
                  </p:oleObj>
                </mc:Choice>
                <mc:Fallback>
                  <p:oleObj name="Equation" r:id="rId13" imgW="736560" imgH="228600" progId="Equation.DSMT4">
                    <p:embed/>
                    <p:pic>
                      <p:nvPicPr>
                        <p:cNvPr id="12903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569"/>
                          <a:ext cx="65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88" name="Line 34"/>
            <p:cNvSpPr>
              <a:spLocks noChangeShapeType="1"/>
            </p:cNvSpPr>
            <p:nvPr/>
          </p:nvSpPr>
          <p:spPr bwMode="auto">
            <a:xfrm flipV="1">
              <a:off x="4015" y="2769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9" name="Text Box 35"/>
            <p:cNvSpPr txBox="1">
              <a:spLocks noChangeArrowheads="1"/>
            </p:cNvSpPr>
            <p:nvPr/>
          </p:nvSpPr>
          <p:spPr bwMode="auto">
            <a:xfrm>
              <a:off x="4011" y="2763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90" name="Line 36"/>
            <p:cNvSpPr>
              <a:spLocks noChangeShapeType="1"/>
            </p:cNvSpPr>
            <p:nvPr/>
          </p:nvSpPr>
          <p:spPr bwMode="auto">
            <a:xfrm>
              <a:off x="3992" y="2874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91" name="Group 206"/>
            <p:cNvGrpSpPr>
              <a:grpSpLocks/>
            </p:cNvGrpSpPr>
            <p:nvPr/>
          </p:nvGrpSpPr>
          <p:grpSpPr bwMode="auto">
            <a:xfrm>
              <a:off x="3830" y="2880"/>
              <a:ext cx="370" cy="443"/>
              <a:chOff x="3198" y="2670"/>
              <a:chExt cx="1502" cy="953"/>
            </a:xfrm>
          </p:grpSpPr>
          <p:sp>
            <p:nvSpPr>
              <p:cNvPr id="129092" name="Freeform 207"/>
              <p:cNvSpPr>
                <a:spLocks/>
              </p:cNvSpPr>
              <p:nvPr/>
            </p:nvSpPr>
            <p:spPr bwMode="auto">
              <a:xfrm flipH="1">
                <a:off x="3942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93" name="Freeform 208"/>
              <p:cNvSpPr>
                <a:spLocks/>
              </p:cNvSpPr>
              <p:nvPr/>
            </p:nvSpPr>
            <p:spPr bwMode="auto">
              <a:xfrm>
                <a:off x="3198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9" name="Group 219"/>
          <p:cNvGrpSpPr>
            <a:grpSpLocks/>
          </p:cNvGrpSpPr>
          <p:nvPr/>
        </p:nvGrpSpPr>
        <p:grpSpPr bwMode="auto">
          <a:xfrm>
            <a:off x="2351098" y="4078288"/>
            <a:ext cx="1514475" cy="1477962"/>
            <a:chOff x="1367" y="2569"/>
            <a:chExt cx="881" cy="931"/>
          </a:xfrm>
        </p:grpSpPr>
        <p:sp>
          <p:nvSpPr>
            <p:cNvPr id="129072" name="Rectangle 135"/>
            <p:cNvSpPr>
              <a:spLocks noChangeArrowheads="1"/>
            </p:cNvSpPr>
            <p:nvPr/>
          </p:nvSpPr>
          <p:spPr bwMode="auto">
            <a:xfrm>
              <a:off x="1367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73" name="Line 136"/>
            <p:cNvSpPr>
              <a:spLocks noChangeShapeType="1"/>
            </p:cNvSpPr>
            <p:nvPr/>
          </p:nvSpPr>
          <p:spPr bwMode="auto">
            <a:xfrm>
              <a:off x="1446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4" name="Line 137"/>
            <p:cNvSpPr>
              <a:spLocks noChangeShapeType="1"/>
            </p:cNvSpPr>
            <p:nvPr/>
          </p:nvSpPr>
          <p:spPr bwMode="auto">
            <a:xfrm>
              <a:off x="1807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5" name="Text Box 138"/>
            <p:cNvSpPr txBox="1">
              <a:spLocks noChangeArrowheads="1"/>
            </p:cNvSpPr>
            <p:nvPr/>
          </p:nvSpPr>
          <p:spPr bwMode="auto">
            <a:xfrm>
              <a:off x="2047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76" name="Text Box 139"/>
            <p:cNvSpPr txBox="1">
              <a:spLocks noChangeArrowheads="1"/>
            </p:cNvSpPr>
            <p:nvPr/>
          </p:nvSpPr>
          <p:spPr bwMode="auto">
            <a:xfrm>
              <a:off x="1722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1" name="Object 140"/>
            <p:cNvGraphicFramePr>
              <a:graphicFrameLocks noChangeAspect="1"/>
            </p:cNvGraphicFramePr>
            <p:nvPr/>
          </p:nvGraphicFramePr>
          <p:xfrm>
            <a:off x="1500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36" name="Equation" r:id="rId15" imgW="685800" imgH="203040" progId="Equation.DSMT4">
                    <p:embed/>
                  </p:oleObj>
                </mc:Choice>
                <mc:Fallback>
                  <p:oleObj name="Equation" r:id="rId15" imgW="685800" imgH="203040" progId="Equation.DSMT4">
                    <p:embed/>
                    <p:pic>
                      <p:nvPicPr>
                        <p:cNvPr id="129031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77" name="Line 141"/>
            <p:cNvSpPr>
              <a:spLocks noChangeShapeType="1"/>
            </p:cNvSpPr>
            <p:nvPr/>
          </p:nvSpPr>
          <p:spPr bwMode="auto">
            <a:xfrm flipV="1">
              <a:off x="1807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8" name="Text Box 142"/>
            <p:cNvSpPr txBox="1">
              <a:spLocks noChangeArrowheads="1"/>
            </p:cNvSpPr>
            <p:nvPr/>
          </p:nvSpPr>
          <p:spPr bwMode="auto">
            <a:xfrm>
              <a:off x="1803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79" name="Line 143"/>
            <p:cNvSpPr>
              <a:spLocks noChangeShapeType="1"/>
            </p:cNvSpPr>
            <p:nvPr/>
          </p:nvSpPr>
          <p:spPr bwMode="auto">
            <a:xfrm>
              <a:off x="1784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80" name="Group 210"/>
            <p:cNvGrpSpPr>
              <a:grpSpLocks/>
            </p:cNvGrpSpPr>
            <p:nvPr/>
          </p:nvGrpSpPr>
          <p:grpSpPr bwMode="auto">
            <a:xfrm>
              <a:off x="1432" y="2866"/>
              <a:ext cx="748" cy="562"/>
              <a:chOff x="2634" y="1886"/>
              <a:chExt cx="2400" cy="1718"/>
            </a:xfrm>
          </p:grpSpPr>
          <p:sp>
            <p:nvSpPr>
              <p:cNvPr id="129081" name="Freeform 211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82" name="Freeform 212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1" name="Group 218"/>
          <p:cNvGrpSpPr>
            <a:grpSpLocks/>
          </p:cNvGrpSpPr>
          <p:nvPr/>
        </p:nvGrpSpPr>
        <p:grpSpPr bwMode="auto">
          <a:xfrm>
            <a:off x="4249748" y="4078288"/>
            <a:ext cx="1514475" cy="1477962"/>
            <a:chOff x="2471" y="2569"/>
            <a:chExt cx="881" cy="931"/>
          </a:xfrm>
        </p:grpSpPr>
        <p:sp>
          <p:nvSpPr>
            <p:cNvPr id="129061" name="Rectangle 63"/>
            <p:cNvSpPr>
              <a:spLocks noChangeArrowheads="1"/>
            </p:cNvSpPr>
            <p:nvPr/>
          </p:nvSpPr>
          <p:spPr bwMode="auto">
            <a:xfrm>
              <a:off x="2471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62" name="Line 64"/>
            <p:cNvSpPr>
              <a:spLocks noChangeShapeType="1"/>
            </p:cNvSpPr>
            <p:nvPr/>
          </p:nvSpPr>
          <p:spPr bwMode="auto">
            <a:xfrm>
              <a:off x="2550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3" name="Line 65"/>
            <p:cNvSpPr>
              <a:spLocks noChangeShapeType="1"/>
            </p:cNvSpPr>
            <p:nvPr/>
          </p:nvSpPr>
          <p:spPr bwMode="auto">
            <a:xfrm>
              <a:off x="2911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4" name="Text Box 66"/>
            <p:cNvSpPr txBox="1">
              <a:spLocks noChangeArrowheads="1"/>
            </p:cNvSpPr>
            <p:nvPr/>
          </p:nvSpPr>
          <p:spPr bwMode="auto">
            <a:xfrm>
              <a:off x="3151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65" name="Text Box 67"/>
            <p:cNvSpPr txBox="1">
              <a:spLocks noChangeArrowheads="1"/>
            </p:cNvSpPr>
            <p:nvPr/>
          </p:nvSpPr>
          <p:spPr bwMode="auto">
            <a:xfrm>
              <a:off x="2826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0" name="Object 68"/>
            <p:cNvGraphicFramePr>
              <a:graphicFrameLocks noChangeAspect="1"/>
            </p:cNvGraphicFramePr>
            <p:nvPr/>
          </p:nvGraphicFramePr>
          <p:xfrm>
            <a:off x="2604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37" name="Equation" r:id="rId17" imgW="685800" imgH="203040" progId="Equation.DSMT4">
                    <p:embed/>
                  </p:oleObj>
                </mc:Choice>
                <mc:Fallback>
                  <p:oleObj name="Equation" r:id="rId17" imgW="685800" imgH="203040" progId="Equation.DSMT4">
                    <p:embed/>
                    <p:pic>
                      <p:nvPicPr>
                        <p:cNvPr id="12903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4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66" name="Line 86"/>
            <p:cNvSpPr>
              <a:spLocks noChangeShapeType="1"/>
            </p:cNvSpPr>
            <p:nvPr/>
          </p:nvSpPr>
          <p:spPr bwMode="auto">
            <a:xfrm flipV="1">
              <a:off x="2911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7" name="Text Box 87"/>
            <p:cNvSpPr txBox="1">
              <a:spLocks noChangeArrowheads="1"/>
            </p:cNvSpPr>
            <p:nvPr/>
          </p:nvSpPr>
          <p:spPr bwMode="auto">
            <a:xfrm>
              <a:off x="2907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68" name="Line 88"/>
            <p:cNvSpPr>
              <a:spLocks noChangeShapeType="1"/>
            </p:cNvSpPr>
            <p:nvPr/>
          </p:nvSpPr>
          <p:spPr bwMode="auto">
            <a:xfrm>
              <a:off x="2888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69" name="Group 213"/>
            <p:cNvGrpSpPr>
              <a:grpSpLocks/>
            </p:cNvGrpSpPr>
            <p:nvPr/>
          </p:nvGrpSpPr>
          <p:grpSpPr bwMode="auto">
            <a:xfrm>
              <a:off x="2538" y="2868"/>
              <a:ext cx="748" cy="558"/>
              <a:chOff x="2634" y="1886"/>
              <a:chExt cx="2400" cy="1718"/>
            </a:xfrm>
          </p:grpSpPr>
          <p:sp>
            <p:nvSpPr>
              <p:cNvPr id="129070" name="Freeform 214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71" name="Freeform 215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29040" name="Group 227"/>
          <p:cNvGrpSpPr>
            <a:grpSpLocks/>
          </p:cNvGrpSpPr>
          <p:nvPr/>
        </p:nvGrpSpPr>
        <p:grpSpPr bwMode="auto">
          <a:xfrm>
            <a:off x="2351094" y="2311418"/>
            <a:ext cx="1670050" cy="1558925"/>
            <a:chOff x="1367" y="1456"/>
            <a:chExt cx="971" cy="982"/>
          </a:xfrm>
        </p:grpSpPr>
        <p:sp>
          <p:nvSpPr>
            <p:cNvPr id="129042" name="Rectangle 109"/>
            <p:cNvSpPr>
              <a:spLocks noChangeArrowheads="1"/>
            </p:cNvSpPr>
            <p:nvPr/>
          </p:nvSpPr>
          <p:spPr bwMode="auto">
            <a:xfrm>
              <a:off x="1367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43" name="Text Box 127"/>
            <p:cNvSpPr txBox="1">
              <a:spLocks noChangeArrowheads="1"/>
            </p:cNvSpPr>
            <p:nvPr/>
          </p:nvSpPr>
          <p:spPr bwMode="auto">
            <a:xfrm>
              <a:off x="1481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sp>
          <p:nvSpPr>
            <p:cNvPr id="129044" name="Line 110"/>
            <p:cNvSpPr>
              <a:spLocks noChangeShapeType="1"/>
            </p:cNvSpPr>
            <p:nvPr/>
          </p:nvSpPr>
          <p:spPr bwMode="auto">
            <a:xfrm>
              <a:off x="1446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5" name="Line 111"/>
            <p:cNvSpPr>
              <a:spLocks noChangeShapeType="1"/>
            </p:cNvSpPr>
            <p:nvPr/>
          </p:nvSpPr>
          <p:spPr bwMode="auto">
            <a:xfrm>
              <a:off x="1807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6" name="Text Box 113"/>
            <p:cNvSpPr txBox="1">
              <a:spLocks noChangeArrowheads="1"/>
            </p:cNvSpPr>
            <p:nvPr/>
          </p:nvSpPr>
          <p:spPr bwMode="auto">
            <a:xfrm>
              <a:off x="1727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sp>
          <p:nvSpPr>
            <p:cNvPr id="129047" name="Line 121"/>
            <p:cNvSpPr>
              <a:spLocks noChangeShapeType="1"/>
            </p:cNvSpPr>
            <p:nvPr/>
          </p:nvSpPr>
          <p:spPr bwMode="auto">
            <a:xfrm flipV="1">
              <a:off x="1812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8" name="Line 122"/>
            <p:cNvSpPr>
              <a:spLocks noChangeShapeType="1"/>
            </p:cNvSpPr>
            <p:nvPr/>
          </p:nvSpPr>
          <p:spPr bwMode="auto">
            <a:xfrm>
              <a:off x="1791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9" name="Text Box 123"/>
            <p:cNvSpPr txBox="1">
              <a:spLocks noChangeArrowheads="1"/>
            </p:cNvSpPr>
            <p:nvPr/>
          </p:nvSpPr>
          <p:spPr bwMode="auto">
            <a:xfrm>
              <a:off x="1836" y="1616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050" name="Line 125"/>
            <p:cNvSpPr>
              <a:spLocks noChangeShapeType="1"/>
            </p:cNvSpPr>
            <p:nvPr/>
          </p:nvSpPr>
          <p:spPr bwMode="auto">
            <a:xfrm>
              <a:off x="1603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51" name="Text Box 126"/>
            <p:cNvSpPr txBox="1">
              <a:spLocks noChangeArrowheads="1"/>
            </p:cNvSpPr>
            <p:nvPr/>
          </p:nvSpPr>
          <p:spPr bwMode="auto">
            <a:xfrm>
              <a:off x="1924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grpSp>
          <p:nvGrpSpPr>
            <p:cNvPr id="129052" name="Group 128"/>
            <p:cNvGrpSpPr>
              <a:grpSpLocks/>
            </p:cNvGrpSpPr>
            <p:nvPr/>
          </p:nvGrpSpPr>
          <p:grpSpPr bwMode="auto">
            <a:xfrm>
              <a:off x="1640" y="1789"/>
              <a:ext cx="338" cy="451"/>
              <a:chOff x="-2384" y="917"/>
              <a:chExt cx="620" cy="251"/>
            </a:xfrm>
          </p:grpSpPr>
          <p:sp>
            <p:nvSpPr>
              <p:cNvPr id="129056" name="Line 102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7" name="Line 103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8" name="Line 104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9" name="Line 105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60" name="Line 106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053" name="Rectangle 107"/>
            <p:cNvSpPr>
              <a:spLocks noChangeArrowheads="1"/>
            </p:cNvSpPr>
            <p:nvPr/>
          </p:nvSpPr>
          <p:spPr bwMode="auto">
            <a:xfrm>
              <a:off x="1594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rect(</a:t>
              </a:r>
              <a:r>
                <a:rPr lang="en-US" sz="2000" i="1"/>
                <a:t>t</a:t>
              </a:r>
              <a:r>
                <a:rPr lang="en-US" sz="2000"/>
                <a:t>)</a:t>
              </a:r>
            </a:p>
          </p:txBody>
        </p:sp>
        <p:sp>
          <p:nvSpPr>
            <p:cNvPr id="129054" name="Text Box 129"/>
            <p:cNvSpPr txBox="1">
              <a:spLocks noChangeArrowheads="1"/>
            </p:cNvSpPr>
            <p:nvPr/>
          </p:nvSpPr>
          <p:spPr bwMode="auto">
            <a:xfrm>
              <a:off x="2070" y="2206"/>
              <a:ext cx="2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  <p:sp>
          <p:nvSpPr>
            <p:cNvPr id="129055" name="Line 226"/>
            <p:cNvSpPr>
              <a:spLocks noChangeShapeType="1"/>
            </p:cNvSpPr>
            <p:nvPr/>
          </p:nvSpPr>
          <p:spPr bwMode="auto">
            <a:xfrm>
              <a:off x="201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9041" name="Título 1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da Convolução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354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</a:t>
            </a:r>
            <a:endParaRPr lang="pt-BR" smtClean="0"/>
          </a:p>
        </p:txBody>
      </p:sp>
      <p:pic>
        <p:nvPicPr>
          <p:cNvPr id="2457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00119"/>
            <a:ext cx="98679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: demonstração</a:t>
            </a:r>
            <a:endParaRPr lang="pt-BR" smtClean="0"/>
          </a:p>
        </p:txBody>
      </p:sp>
      <p:pic>
        <p:nvPicPr>
          <p:cNvPr id="3829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4" y="1071563"/>
            <a:ext cx="5808663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2998788"/>
            <a:ext cx="634523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141806"/>
            <a:ext cx="647858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286375"/>
            <a:ext cx="58753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4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que representa F(-</a:t>
            </a:r>
            <a:r>
              <a:rPr lang="el-GR" smtClean="0"/>
              <a:t>ω</a:t>
            </a:r>
            <a:r>
              <a:rPr lang="en-US" smtClean="0"/>
              <a:t>)?</a:t>
            </a:r>
            <a:endParaRPr lang="pt-BR" smtClean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38134" y="1214438"/>
          <a:ext cx="250031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4" name="Equação" r:id="rId3" imgW="1295280" imgH="469800" progId="Equation.3">
                  <p:embed/>
                </p:oleObj>
              </mc:Choice>
              <mc:Fallback>
                <p:oleObj name="Equação" r:id="rId3" imgW="1295280" imgH="4698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4" y="1214438"/>
                        <a:ext cx="2500313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5" name="Object 3"/>
          <p:cNvGraphicFramePr>
            <a:graphicFrameLocks noChangeAspect="1"/>
          </p:cNvGraphicFramePr>
          <p:nvPr/>
        </p:nvGraphicFramePr>
        <p:xfrm>
          <a:off x="206384" y="2093913"/>
          <a:ext cx="44608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5" name="Equação" r:id="rId5" imgW="2311200" imgH="469800" progId="Equation.3">
                  <p:embed/>
                </p:oleObj>
              </mc:Choice>
              <mc:Fallback>
                <p:oleObj name="Equação" r:id="rId5" imgW="2311200" imgH="469800" progId="Equation.3">
                  <p:embed/>
                  <p:pic>
                    <p:nvPicPr>
                      <p:cNvPr id="4894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4" y="2093913"/>
                        <a:ext cx="446087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6" name="Object 4"/>
          <p:cNvGraphicFramePr>
            <a:graphicFrameLocks noChangeAspect="1"/>
          </p:cNvGraphicFramePr>
          <p:nvPr/>
        </p:nvGraphicFramePr>
        <p:xfrm>
          <a:off x="230188" y="3000380"/>
          <a:ext cx="529431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6" name="Equação" r:id="rId7" imgW="2743200" imgH="469800" progId="Equation.3">
                  <p:embed/>
                </p:oleObj>
              </mc:Choice>
              <mc:Fallback>
                <p:oleObj name="Equação" r:id="rId7" imgW="2743200" imgH="469800" progId="Equation.3">
                  <p:embed/>
                  <p:pic>
                    <p:nvPicPr>
                      <p:cNvPr id="4894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000380"/>
                        <a:ext cx="529431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7" name="Object 5"/>
          <p:cNvGraphicFramePr>
            <a:graphicFrameLocks noChangeAspect="1"/>
          </p:cNvGraphicFramePr>
          <p:nvPr/>
        </p:nvGraphicFramePr>
        <p:xfrm>
          <a:off x="258763" y="3965580"/>
          <a:ext cx="26225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7" name="Equação" r:id="rId9" imgW="1358640" imgH="203040" progId="Equation.3">
                  <p:embed/>
                </p:oleObj>
              </mc:Choice>
              <mc:Fallback>
                <p:oleObj name="Equação" r:id="rId9" imgW="1358640" imgH="203040" progId="Equation.3">
                  <p:embed/>
                  <p:pic>
                    <p:nvPicPr>
                      <p:cNvPr id="4894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3" y="3965580"/>
                        <a:ext cx="262255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8" name="Object 6"/>
          <p:cNvGraphicFramePr>
            <a:graphicFrameLocks noChangeAspect="1"/>
          </p:cNvGraphicFramePr>
          <p:nvPr/>
        </p:nvGraphicFramePr>
        <p:xfrm>
          <a:off x="287338" y="4429143"/>
          <a:ext cx="58086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8" name="Equação" r:id="rId11" imgW="3009600" imgH="469800" progId="Equation.3">
                  <p:embed/>
                </p:oleObj>
              </mc:Choice>
              <mc:Fallback>
                <p:oleObj name="Equação" r:id="rId11" imgW="3009600" imgH="469800" progId="Equation.3">
                  <p:embed/>
                  <p:pic>
                    <p:nvPicPr>
                      <p:cNvPr id="4894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4429143"/>
                        <a:ext cx="58086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9" name="Object 7"/>
          <p:cNvGraphicFramePr>
            <a:graphicFrameLocks noChangeAspect="1"/>
          </p:cNvGraphicFramePr>
          <p:nvPr/>
        </p:nvGraphicFramePr>
        <p:xfrm>
          <a:off x="273050" y="5286393"/>
          <a:ext cx="54657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Equação" r:id="rId13" imgW="2831760" imgH="469800" progId="Equation.3">
                  <p:embed/>
                </p:oleObj>
              </mc:Choice>
              <mc:Fallback>
                <p:oleObj name="Equação" r:id="rId13" imgW="2831760" imgH="469800" progId="Equation.3">
                  <p:embed/>
                  <p:pic>
                    <p:nvPicPr>
                      <p:cNvPr id="4894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5286393"/>
                        <a:ext cx="54657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0" name="Object 8"/>
          <p:cNvGraphicFramePr>
            <a:graphicFrameLocks noChangeAspect="1"/>
          </p:cNvGraphicFramePr>
          <p:nvPr/>
        </p:nvGraphicFramePr>
        <p:xfrm>
          <a:off x="6445251" y="1471613"/>
          <a:ext cx="27940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ção" r:id="rId15" imgW="1447560" imgH="203040" progId="Equation.3">
                  <p:embed/>
                </p:oleObj>
              </mc:Choice>
              <mc:Fallback>
                <p:oleObj name="Equação" r:id="rId15" imgW="1447560" imgH="203040" progId="Equation.3">
                  <p:embed/>
                  <p:pic>
                    <p:nvPicPr>
                      <p:cNvPr id="489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1" y="1471613"/>
                        <a:ext cx="27940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1" name="Object 9"/>
          <p:cNvGraphicFramePr>
            <a:graphicFrameLocks noChangeAspect="1"/>
          </p:cNvGraphicFramePr>
          <p:nvPr/>
        </p:nvGraphicFramePr>
        <p:xfrm>
          <a:off x="6445253" y="1987568"/>
          <a:ext cx="1936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1" name="Equação" r:id="rId17" imgW="1002960" imgH="228600" progId="Equation.3">
                  <p:embed/>
                </p:oleObj>
              </mc:Choice>
              <mc:Fallback>
                <p:oleObj name="Equação" r:id="rId17" imgW="1002960" imgH="228600" progId="Equation.3">
                  <p:embed/>
                  <p:pic>
                    <p:nvPicPr>
                      <p:cNvPr id="4894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3" y="1987568"/>
                        <a:ext cx="1936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50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: demonstr.(cont.)</a:t>
            </a:r>
            <a:endParaRPr lang="pt-BR" smtClean="0"/>
          </a:p>
        </p:txBody>
      </p:sp>
      <p:graphicFrame>
        <p:nvGraphicFramePr>
          <p:cNvPr id="384004" name="Object 4"/>
          <p:cNvGraphicFramePr>
            <a:graphicFrameLocks noChangeAspect="1"/>
          </p:cNvGraphicFramePr>
          <p:nvPr/>
        </p:nvGraphicFramePr>
        <p:xfrm>
          <a:off x="361950" y="1125538"/>
          <a:ext cx="394811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3" name="Equação" r:id="rId3" imgW="2044440" imgH="469800" progId="Equation.3">
                  <p:embed/>
                </p:oleObj>
              </mc:Choice>
              <mc:Fallback>
                <p:oleObj name="Equação" r:id="rId3" imgW="2044440" imgH="469800" progId="Equation.3">
                  <p:embed/>
                  <p:pic>
                    <p:nvPicPr>
                      <p:cNvPr id="384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125538"/>
                        <a:ext cx="3948113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381001" y="2143143"/>
          <a:ext cx="38735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4" name="Equação" r:id="rId5" imgW="2006280" imgH="469800" progId="Equation.3">
                  <p:embed/>
                </p:oleObj>
              </mc:Choice>
              <mc:Fallback>
                <p:oleObj name="Equação" r:id="rId5" imgW="2006280" imgH="469800" progId="Equation.3">
                  <p:embed/>
                  <p:pic>
                    <p:nvPicPr>
                      <p:cNvPr id="3840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2143143"/>
                        <a:ext cx="38735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6" name="Object 6"/>
          <p:cNvGraphicFramePr>
            <a:graphicFrameLocks noChangeAspect="1"/>
          </p:cNvGraphicFramePr>
          <p:nvPr/>
        </p:nvGraphicFramePr>
        <p:xfrm>
          <a:off x="452438" y="3165476"/>
          <a:ext cx="34083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5" name="Equação" r:id="rId7" imgW="1765080" imgH="469800" progId="Equation.3">
                  <p:embed/>
                </p:oleObj>
              </mc:Choice>
              <mc:Fallback>
                <p:oleObj name="Equação" r:id="rId7" imgW="1765080" imgH="469800" progId="Equation.3">
                  <p:embed/>
                  <p:pic>
                    <p:nvPicPr>
                      <p:cNvPr id="3840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165476"/>
                        <a:ext cx="34083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0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13"/>
          <p:cNvSpPr>
            <a:spLocks noChangeArrowheads="1"/>
          </p:cNvSpPr>
          <p:nvPr/>
        </p:nvSpPr>
        <p:spPr bwMode="auto">
          <a:xfrm>
            <a:off x="881063" y="1016018"/>
            <a:ext cx="8269287" cy="465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7811" name="Text Box 11"/>
          <p:cNvSpPr txBox="1">
            <a:spLocks noChangeArrowheads="1"/>
          </p:cNvSpPr>
          <p:nvPr/>
        </p:nvSpPr>
        <p:spPr bwMode="auto">
          <a:xfrm>
            <a:off x="1738315" y="1135063"/>
            <a:ext cx="2183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Domínio do Tempo</a:t>
            </a:r>
          </a:p>
        </p:txBody>
      </p:sp>
      <p:sp>
        <p:nvSpPr>
          <p:cNvPr id="247812" name="Text Box 12"/>
          <p:cNvSpPr txBox="1">
            <a:spLocks noChangeArrowheads="1"/>
          </p:cNvSpPr>
          <p:nvPr/>
        </p:nvSpPr>
        <p:spPr bwMode="auto">
          <a:xfrm>
            <a:off x="5778500" y="1135063"/>
            <a:ext cx="2603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Domínio da Frequência</a:t>
            </a:r>
          </a:p>
        </p:txBody>
      </p:sp>
      <p:sp>
        <p:nvSpPr>
          <p:cNvPr id="247813" name="Text Box 15"/>
          <p:cNvSpPr txBox="1">
            <a:spLocks noChangeArrowheads="1"/>
          </p:cNvSpPr>
          <p:nvPr/>
        </p:nvSpPr>
        <p:spPr bwMode="auto">
          <a:xfrm>
            <a:off x="2982914" y="1692275"/>
            <a:ext cx="68480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47814" name="Text Box 16"/>
          <p:cNvSpPr txBox="1">
            <a:spLocks noChangeArrowheads="1"/>
          </p:cNvSpPr>
          <p:nvPr/>
        </p:nvSpPr>
        <p:spPr bwMode="auto">
          <a:xfrm>
            <a:off x="2927359" y="3543300"/>
            <a:ext cx="1087157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cs typeface="Times New Roman" pitchFamily="18" charset="0"/>
              </a:rPr>
              <a:t>| </a:t>
            </a:r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)|</a:t>
            </a:r>
            <a:r>
              <a:rPr lang="en-US" baseline="30000">
                <a:cs typeface="Times New Roman" pitchFamily="18" charset="0"/>
              </a:rPr>
              <a:t>2</a:t>
            </a:r>
            <a:endParaRPr lang="en-US">
              <a:cs typeface="Times New Roman" pitchFamily="18" charset="0"/>
            </a:endParaRPr>
          </a:p>
        </p:txBody>
      </p:sp>
      <p:sp>
        <p:nvSpPr>
          <p:cNvPr id="247815" name="Text Box 17"/>
          <p:cNvSpPr txBox="1">
            <a:spLocks noChangeArrowheads="1"/>
          </p:cNvSpPr>
          <p:nvPr/>
        </p:nvSpPr>
        <p:spPr bwMode="auto">
          <a:xfrm>
            <a:off x="6907223" y="1692275"/>
            <a:ext cx="98937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47816" name="Text Box 18"/>
          <p:cNvSpPr txBox="1">
            <a:spLocks noChangeArrowheads="1"/>
          </p:cNvSpPr>
          <p:nvPr/>
        </p:nvSpPr>
        <p:spPr bwMode="auto">
          <a:xfrm>
            <a:off x="6975484" y="3543300"/>
            <a:ext cx="128913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cs typeface="Times New Roman" pitchFamily="18" charset="0"/>
              </a:rPr>
              <a:t>|</a:t>
            </a:r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cs typeface="Times New Roman" pitchFamily="18" charset="0"/>
              </a:rPr>
              <a:t>)|</a:t>
            </a:r>
            <a:r>
              <a:rPr lang="en-US" baseline="30000">
                <a:cs typeface="Times New Roman" pitchFamily="18" charset="0"/>
              </a:rPr>
              <a:t>2</a:t>
            </a:r>
            <a:endParaRPr lang="en-US">
              <a:cs typeface="Times New Roman" pitchFamily="18" charset="0"/>
            </a:endParaRPr>
          </a:p>
        </p:txBody>
      </p:sp>
      <p:sp>
        <p:nvSpPr>
          <p:cNvPr id="247817" name="Text Box 19"/>
          <p:cNvSpPr txBox="1">
            <a:spLocks noChangeArrowheads="1"/>
          </p:cNvSpPr>
          <p:nvPr/>
        </p:nvSpPr>
        <p:spPr bwMode="auto">
          <a:xfrm>
            <a:off x="4395786" y="2881330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i="1">
                <a:cs typeface="Times New Roman" pitchFamily="18" charset="0"/>
              </a:rPr>
              <a:t>t</a:t>
            </a:r>
            <a:endParaRPr lang="en-US" sz="2200">
              <a:cs typeface="Times New Roman" pitchFamily="18" charset="0"/>
            </a:endParaRPr>
          </a:p>
        </p:txBody>
      </p:sp>
      <p:sp>
        <p:nvSpPr>
          <p:cNvPr id="247818" name="Text Box 20"/>
          <p:cNvSpPr txBox="1">
            <a:spLocks noChangeArrowheads="1"/>
          </p:cNvSpPr>
          <p:nvPr/>
        </p:nvSpPr>
        <p:spPr bwMode="auto">
          <a:xfrm>
            <a:off x="8348668" y="2855931"/>
            <a:ext cx="419101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7819" name="Text Box 21"/>
          <p:cNvSpPr txBox="1">
            <a:spLocks noChangeArrowheads="1"/>
          </p:cNvSpPr>
          <p:nvPr/>
        </p:nvSpPr>
        <p:spPr bwMode="auto">
          <a:xfrm>
            <a:off x="4395786" y="4732355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i="1">
                <a:cs typeface="Times New Roman" pitchFamily="18" charset="0"/>
              </a:rPr>
              <a:t>t</a:t>
            </a:r>
            <a:endParaRPr lang="en-US" sz="2200">
              <a:cs typeface="Times New Roman" pitchFamily="18" charset="0"/>
            </a:endParaRPr>
          </a:p>
        </p:txBody>
      </p:sp>
      <p:sp>
        <p:nvSpPr>
          <p:cNvPr id="247820" name="Text Box 22"/>
          <p:cNvSpPr txBox="1">
            <a:spLocks noChangeArrowheads="1"/>
          </p:cNvSpPr>
          <p:nvPr/>
        </p:nvSpPr>
        <p:spPr bwMode="auto">
          <a:xfrm>
            <a:off x="8345488" y="4732356"/>
            <a:ext cx="420687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7821" name="Text Box 8"/>
          <p:cNvSpPr txBox="1">
            <a:spLocks noChangeArrowheads="1"/>
          </p:cNvSpPr>
          <p:nvPr/>
        </p:nvSpPr>
        <p:spPr bwMode="auto">
          <a:xfrm>
            <a:off x="25400" y="6024581"/>
            <a:ext cx="9823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/>
              <a:t>As duas áreas (isto é a energia do sinal ) tem o mesmo valor tanto no tempo quanto na frequência.</a:t>
            </a:r>
          </a:p>
        </p:txBody>
      </p:sp>
      <p:sp>
        <p:nvSpPr>
          <p:cNvPr id="247822" name="Line 9"/>
          <p:cNvSpPr>
            <a:spLocks noChangeShapeType="1"/>
          </p:cNvSpPr>
          <p:nvPr/>
        </p:nvSpPr>
        <p:spPr bwMode="auto">
          <a:xfrm flipV="1">
            <a:off x="3033713" y="5276850"/>
            <a:ext cx="0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7823" name="Line 10"/>
          <p:cNvSpPr>
            <a:spLocks noChangeShapeType="1"/>
          </p:cNvSpPr>
          <p:nvPr/>
        </p:nvSpPr>
        <p:spPr bwMode="auto">
          <a:xfrm flipV="1">
            <a:off x="3198812" y="5276850"/>
            <a:ext cx="2951163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47824" name="Group 70"/>
          <p:cNvGrpSpPr>
            <a:grpSpLocks/>
          </p:cNvGrpSpPr>
          <p:nvPr/>
        </p:nvGrpSpPr>
        <p:grpSpPr bwMode="auto">
          <a:xfrm>
            <a:off x="1125538" y="2209800"/>
            <a:ext cx="3549650" cy="1138238"/>
            <a:chOff x="758" y="1392"/>
            <a:chExt cx="1856" cy="717"/>
          </a:xfrm>
        </p:grpSpPr>
        <p:sp>
          <p:nvSpPr>
            <p:cNvPr id="247855" name="Freeform 38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6" name="Freeform 51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5" name="Group 58"/>
          <p:cNvGrpSpPr>
            <a:grpSpLocks/>
          </p:cNvGrpSpPr>
          <p:nvPr/>
        </p:nvGrpSpPr>
        <p:grpSpPr bwMode="auto">
          <a:xfrm>
            <a:off x="5551487" y="1587500"/>
            <a:ext cx="2786063" cy="1638300"/>
            <a:chOff x="3636" y="2568"/>
            <a:chExt cx="1620" cy="1032"/>
          </a:xfrm>
        </p:grpSpPr>
        <p:sp>
          <p:nvSpPr>
            <p:cNvPr id="247853" name="Line 59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4" name="Line 60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6" name="Group 61"/>
          <p:cNvGrpSpPr>
            <a:grpSpLocks/>
          </p:cNvGrpSpPr>
          <p:nvPr/>
        </p:nvGrpSpPr>
        <p:grpSpPr bwMode="auto">
          <a:xfrm>
            <a:off x="5551487" y="3467100"/>
            <a:ext cx="2786063" cy="1638300"/>
            <a:chOff x="3636" y="2568"/>
            <a:chExt cx="1620" cy="1032"/>
          </a:xfrm>
        </p:grpSpPr>
        <p:sp>
          <p:nvSpPr>
            <p:cNvPr id="247851" name="Line 62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2" name="Line 63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7" name="Group 64"/>
          <p:cNvGrpSpPr>
            <a:grpSpLocks/>
          </p:cNvGrpSpPr>
          <p:nvPr/>
        </p:nvGrpSpPr>
        <p:grpSpPr bwMode="auto">
          <a:xfrm>
            <a:off x="1562100" y="3467100"/>
            <a:ext cx="2786063" cy="1638300"/>
            <a:chOff x="3636" y="2568"/>
            <a:chExt cx="1620" cy="1032"/>
          </a:xfrm>
        </p:grpSpPr>
        <p:sp>
          <p:nvSpPr>
            <p:cNvPr id="247849" name="Line 65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0" name="Line 66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8" name="Group 67"/>
          <p:cNvGrpSpPr>
            <a:grpSpLocks/>
          </p:cNvGrpSpPr>
          <p:nvPr/>
        </p:nvGrpSpPr>
        <p:grpSpPr bwMode="auto">
          <a:xfrm>
            <a:off x="1562100" y="1587500"/>
            <a:ext cx="2786063" cy="1638300"/>
            <a:chOff x="3636" y="2568"/>
            <a:chExt cx="1620" cy="1032"/>
          </a:xfrm>
        </p:grpSpPr>
        <p:sp>
          <p:nvSpPr>
            <p:cNvPr id="247847" name="Line 68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8" name="Line 69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9" name="Group 71"/>
          <p:cNvGrpSpPr>
            <a:grpSpLocks/>
          </p:cNvGrpSpPr>
          <p:nvPr/>
        </p:nvGrpSpPr>
        <p:grpSpPr bwMode="auto">
          <a:xfrm>
            <a:off x="1839923" y="4114800"/>
            <a:ext cx="2092325" cy="833438"/>
            <a:chOff x="758" y="1392"/>
            <a:chExt cx="1856" cy="717"/>
          </a:xfrm>
        </p:grpSpPr>
        <p:sp>
          <p:nvSpPr>
            <p:cNvPr id="247845" name="Freeform 72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6" name="Freeform 73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7830" name="Freeform 75"/>
          <p:cNvSpPr>
            <a:spLocks/>
          </p:cNvSpPr>
          <p:nvPr/>
        </p:nvSpPr>
        <p:spPr bwMode="auto">
          <a:xfrm flipH="1">
            <a:off x="1389063" y="4867293"/>
            <a:ext cx="784225" cy="68263"/>
          </a:xfrm>
          <a:custGeom>
            <a:avLst/>
            <a:gdLst>
              <a:gd name="T0" fmla="*/ 0 w 279"/>
              <a:gd name="T1" fmla="*/ 2147483647 h 264"/>
              <a:gd name="T2" fmla="*/ 2147483647 w 279"/>
              <a:gd name="T3" fmla="*/ 2147483647 h 264"/>
              <a:gd name="T4" fmla="*/ 2147483647 w 279"/>
              <a:gd name="T5" fmla="*/ 2147483647 h 264"/>
              <a:gd name="T6" fmla="*/ 2147483647 w 279"/>
              <a:gd name="T7" fmla="*/ 2147483647 h 264"/>
              <a:gd name="T8" fmla="*/ 2147483647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7831" name="Freeform 77"/>
          <p:cNvSpPr>
            <a:spLocks/>
          </p:cNvSpPr>
          <p:nvPr/>
        </p:nvSpPr>
        <p:spPr bwMode="auto">
          <a:xfrm>
            <a:off x="3673475" y="4867293"/>
            <a:ext cx="784225" cy="68263"/>
          </a:xfrm>
          <a:custGeom>
            <a:avLst/>
            <a:gdLst>
              <a:gd name="T0" fmla="*/ 0 w 279"/>
              <a:gd name="T1" fmla="*/ 2147483647 h 264"/>
              <a:gd name="T2" fmla="*/ 2147483647 w 279"/>
              <a:gd name="T3" fmla="*/ 2147483647 h 264"/>
              <a:gd name="T4" fmla="*/ 2147483647 w 279"/>
              <a:gd name="T5" fmla="*/ 2147483647 h 264"/>
              <a:gd name="T6" fmla="*/ 2147483647 w 279"/>
              <a:gd name="T7" fmla="*/ 2147483647 h 264"/>
              <a:gd name="T8" fmla="*/ 2147483647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47832" name="Group 52"/>
          <p:cNvGrpSpPr>
            <a:grpSpLocks/>
          </p:cNvGrpSpPr>
          <p:nvPr/>
        </p:nvGrpSpPr>
        <p:grpSpPr bwMode="auto">
          <a:xfrm>
            <a:off x="5805491" y="2214563"/>
            <a:ext cx="2181225" cy="919162"/>
            <a:chOff x="738" y="2915"/>
            <a:chExt cx="1268" cy="627"/>
          </a:xfrm>
        </p:grpSpPr>
        <p:sp>
          <p:nvSpPr>
            <p:cNvPr id="247840" name="Line 53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1" name="Line 54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2" name="Line 55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3" name="Line 56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4" name="Line 57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33" name="Group 78"/>
          <p:cNvGrpSpPr>
            <a:grpSpLocks/>
          </p:cNvGrpSpPr>
          <p:nvPr/>
        </p:nvGrpSpPr>
        <p:grpSpPr bwMode="auto">
          <a:xfrm>
            <a:off x="5805491" y="4081463"/>
            <a:ext cx="2181225" cy="919162"/>
            <a:chOff x="738" y="2915"/>
            <a:chExt cx="1268" cy="627"/>
          </a:xfrm>
        </p:grpSpPr>
        <p:sp>
          <p:nvSpPr>
            <p:cNvPr id="247835" name="Line 79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6" name="Line 80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7" name="Line 8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8" name="Line 8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9" name="Line 83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7834" name="Título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8871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Ex.5 – Energia em e</a:t>
            </a:r>
            <a:r>
              <a:rPr lang="en-US" baseline="30000" smtClean="0"/>
              <a:t>-a|t|</a:t>
            </a:r>
            <a:endParaRPr lang="pt-BR" baseline="30000" smtClean="0"/>
          </a:p>
        </p:txBody>
      </p:sp>
      <p:sp>
        <p:nvSpPr>
          <p:cNvPr id="2488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Pelo lado esquerdo da equação do teorema de Parseval ( ou pelo tempo ) :</a:t>
            </a:r>
            <a:endParaRPr lang="pt-BR" smtClean="0"/>
          </a:p>
        </p:txBody>
      </p:sp>
      <p:pic>
        <p:nvPicPr>
          <p:cNvPr id="2488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6" y="2571750"/>
            <a:ext cx="6362701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9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 de Transformadas de Laplace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a transformada de Laplace F(s) para :</a:t>
            </a:r>
          </a:p>
          <a:p>
            <a:pPr lvl="1"/>
            <a:r>
              <a:rPr lang="pt-BR" dirty="0" smtClean="0"/>
              <a:t>f(t) = t</a:t>
            </a:r>
            <a:r>
              <a:rPr lang="pt-BR" baseline="30000" dirty="0" smtClean="0"/>
              <a:t>2</a:t>
            </a:r>
            <a:r>
              <a:rPr lang="pt-BR" dirty="0" smtClean="0"/>
              <a:t>.e</a:t>
            </a:r>
            <a:r>
              <a:rPr lang="pt-BR" baseline="30000" dirty="0" smtClean="0"/>
              <a:t>-3t</a:t>
            </a:r>
            <a:r>
              <a:rPr lang="pt-BR" dirty="0" smtClean="0"/>
              <a:t>,t&gt;0 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</a:t>
            </a:r>
            <a:r>
              <a:rPr lang="el-GR" dirty="0" smtClean="0"/>
              <a:t>δ</a:t>
            </a:r>
            <a:r>
              <a:rPr lang="pt-BR" dirty="0" smtClean="0"/>
              <a:t>(t-T), t&gt;=0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e</a:t>
            </a:r>
            <a:r>
              <a:rPr lang="pt-BR" baseline="30000" dirty="0" smtClean="0"/>
              <a:t>-4t</a:t>
            </a:r>
            <a:r>
              <a:rPr lang="pt-BR" dirty="0" smtClean="0"/>
              <a:t>.sen(5t), t&gt;=0</a:t>
            </a:r>
            <a:endParaRPr lang="el-GR" dirty="0" smtClean="0"/>
          </a:p>
        </p:txBody>
      </p:sp>
      <p:graphicFrame>
        <p:nvGraphicFramePr>
          <p:cNvPr id="125956" name="Object 2"/>
          <p:cNvGraphicFramePr>
            <a:graphicFrameLocks noChangeAspect="1"/>
          </p:cNvGraphicFramePr>
          <p:nvPr/>
        </p:nvGraphicFramePr>
        <p:xfrm>
          <a:off x="2220916" y="2247900"/>
          <a:ext cx="46037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Equation" r:id="rId3" imgW="1942920" imgH="419040" progId="Equation.3">
                  <p:embed/>
                </p:oleObj>
              </mc:Choice>
              <mc:Fallback>
                <p:oleObj name="Equation" r:id="rId3" imgW="19429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6" y="2247900"/>
                        <a:ext cx="46037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3"/>
          <p:cNvGraphicFramePr>
            <a:graphicFrameLocks noChangeAspect="1"/>
          </p:cNvGraphicFramePr>
          <p:nvPr/>
        </p:nvGraphicFramePr>
        <p:xfrm>
          <a:off x="2251077" y="4103688"/>
          <a:ext cx="4933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1" name="Equation" r:id="rId5" imgW="2082600" imgH="228600" progId="Equation.3">
                  <p:embed/>
                </p:oleObj>
              </mc:Choice>
              <mc:Fallback>
                <p:oleObj name="Equation" r:id="rId5" imgW="2082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7" y="4103688"/>
                        <a:ext cx="49339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4"/>
          <p:cNvGraphicFramePr>
            <a:graphicFrameLocks noChangeAspect="1"/>
          </p:cNvGraphicFramePr>
          <p:nvPr/>
        </p:nvGraphicFramePr>
        <p:xfrm>
          <a:off x="1679575" y="5400675"/>
          <a:ext cx="60769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Equation" r:id="rId7" imgW="2565360" imgH="419040" progId="Equation.3">
                  <p:embed/>
                </p:oleObj>
              </mc:Choice>
              <mc:Fallback>
                <p:oleObj name="Equation" r:id="rId7" imgW="25653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5400675"/>
                        <a:ext cx="60769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Ex.5 – Energia em e</a:t>
            </a:r>
            <a:r>
              <a:rPr lang="en-US" baseline="30000" smtClean="0"/>
              <a:t>-a|t|</a:t>
            </a:r>
            <a:endParaRPr lang="pt-BR" baseline="30000" smtClean="0"/>
          </a:p>
        </p:txBody>
      </p:sp>
      <p:sp>
        <p:nvSpPr>
          <p:cNvPr id="24985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Pelo lado direito da equação do teorema de Parseval ( ou pela frequência ) :</a:t>
            </a:r>
            <a:endParaRPr lang="pt-BR" smtClean="0"/>
          </a:p>
        </p:txBody>
      </p:sp>
      <p:pic>
        <p:nvPicPr>
          <p:cNvPr id="2498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960563"/>
            <a:ext cx="8239125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6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</a:t>
            </a:r>
            <a:endParaRPr lang="pt-BR" smtClean="0"/>
          </a:p>
        </p:txBody>
      </p:sp>
      <p:pic>
        <p:nvPicPr>
          <p:cNvPr id="2508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17595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5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</a:t>
            </a:r>
            <a:endParaRPr lang="pt-BR" smtClean="0"/>
          </a:p>
        </p:txBody>
      </p:sp>
      <p:pic>
        <p:nvPicPr>
          <p:cNvPr id="2519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" y="1176341"/>
            <a:ext cx="98107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 = energia em bandas </a:t>
            </a:r>
            <a:r>
              <a:rPr lang="en-US" i="1" smtClean="0"/>
              <a:t>w</a:t>
            </a:r>
            <a:r>
              <a:rPr lang="en-US" i="1" baseline="-25000" smtClean="0"/>
              <a:t>2</a:t>
            </a:r>
            <a:r>
              <a:rPr lang="en-US" smtClean="0"/>
              <a:t> a </a:t>
            </a:r>
            <a:r>
              <a:rPr lang="en-US" i="1" smtClean="0"/>
              <a:t>w</a:t>
            </a:r>
            <a:r>
              <a:rPr lang="en-US" i="1" baseline="-25000" smtClean="0"/>
              <a:t>1</a:t>
            </a:r>
            <a:endParaRPr lang="pt-BR" i="1" baseline="-25000" smtClean="0"/>
          </a:p>
        </p:txBody>
      </p:sp>
      <p:pic>
        <p:nvPicPr>
          <p:cNvPr id="252931" name="Picture 2" descr="17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71564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7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Ex.6 :</a:t>
            </a:r>
            <a:endParaRPr lang="pt-BR" smtClean="0"/>
          </a:p>
        </p:txBody>
      </p:sp>
      <p:sp>
        <p:nvSpPr>
          <p:cNvPr id="2539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Qual o percentual de energia em um resístor de 40</a:t>
            </a:r>
            <a:r>
              <a:rPr lang="el-GR" smtClean="0"/>
              <a:t>Ω</a:t>
            </a:r>
            <a:r>
              <a:rPr lang="en-US" smtClean="0"/>
              <a:t> com uma corrente i=20e</a:t>
            </a:r>
            <a:r>
              <a:rPr lang="en-US" baseline="30000" smtClean="0"/>
              <a:t>-2t</a:t>
            </a:r>
            <a:r>
              <a:rPr lang="en-US" smtClean="0"/>
              <a:t>u(t), associado as frequências </a:t>
            </a:r>
            <a:r>
              <a:rPr lang="en-US" i="1" smtClean="0"/>
              <a:t>w </a:t>
            </a:r>
            <a:r>
              <a:rPr lang="en-US" smtClean="0"/>
              <a:t>de 0 a 2√3 rad/s?</a:t>
            </a:r>
            <a:endParaRPr lang="pt-BR" smtClean="0"/>
          </a:p>
        </p:txBody>
      </p:sp>
      <p:pic>
        <p:nvPicPr>
          <p:cNvPr id="2539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8" y="2928938"/>
            <a:ext cx="6858001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8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ítulo 1"/>
          <p:cNvSpPr>
            <a:spLocks noGrp="1"/>
          </p:cNvSpPr>
          <p:nvPr>
            <p:ph type="title"/>
          </p:nvPr>
        </p:nvSpPr>
        <p:spPr>
          <a:xfrm>
            <a:off x="238125" y="214313"/>
            <a:ext cx="9363075" cy="533400"/>
          </a:xfrm>
        </p:spPr>
        <p:txBody>
          <a:bodyPr/>
          <a:lstStyle/>
          <a:p>
            <a:r>
              <a:rPr lang="en-US" smtClean="0"/>
              <a:t>Ex.6 : (cont.)</a:t>
            </a:r>
            <a:endParaRPr lang="pt-BR" smtClean="0"/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519256"/>
            <a:ext cx="5791200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19568"/>
            <a:ext cx="491966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6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Título 1"/>
          <p:cNvSpPr>
            <a:spLocks noGrp="1"/>
          </p:cNvSpPr>
          <p:nvPr>
            <p:ph type="title"/>
          </p:nvPr>
        </p:nvSpPr>
        <p:spPr>
          <a:xfrm>
            <a:off x="238125" y="214313"/>
            <a:ext cx="9363075" cy="533400"/>
          </a:xfrm>
        </p:spPr>
        <p:txBody>
          <a:bodyPr/>
          <a:lstStyle/>
          <a:p>
            <a:r>
              <a:rPr lang="en-US" smtClean="0"/>
              <a:t>Ex.6 : (cont.)</a:t>
            </a:r>
            <a:endParaRPr lang="pt-BR" smtClean="0"/>
          </a:p>
        </p:txBody>
      </p:sp>
      <p:pic>
        <p:nvPicPr>
          <p:cNvPr id="2560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952501"/>
            <a:ext cx="97536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570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" y="1257304"/>
            <a:ext cx="9829801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8" y="1857375"/>
            <a:ext cx="5500687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05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 (sol.)</a:t>
            </a:r>
            <a:endParaRPr lang="pt-BR" smtClean="0"/>
          </a:p>
        </p:txBody>
      </p:sp>
      <p:pic>
        <p:nvPicPr>
          <p:cNvPr id="2580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0" y="1143018"/>
            <a:ext cx="38576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5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59075" name="Picture 2" descr="17_12Ex17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89029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1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 de Transformadas de Laplace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a transformada de Laplace F(s) para :</a:t>
            </a:r>
          </a:p>
          <a:p>
            <a:pPr lvl="1"/>
            <a:r>
              <a:rPr lang="pt-BR" dirty="0" smtClean="0"/>
              <a:t>f(t) = e</a:t>
            </a:r>
            <a:r>
              <a:rPr lang="pt-BR" baseline="30000" dirty="0" smtClean="0"/>
              <a:t>-1</a:t>
            </a:r>
            <a:r>
              <a:rPr lang="pt-BR" dirty="0" smtClean="0"/>
              <a:t>u(t-0,5) t&gt;0 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-(t-T)/</a:t>
            </a:r>
            <a:r>
              <a:rPr lang="pt-BR" dirty="0" err="1" smtClean="0"/>
              <a:t>T.u</a:t>
            </a:r>
            <a:r>
              <a:rPr lang="pt-BR" dirty="0" smtClean="0"/>
              <a:t>(t-T), t&gt;=0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126980" name="Object 2"/>
          <p:cNvGraphicFramePr>
            <a:graphicFrameLocks noChangeAspect="1"/>
          </p:cNvGraphicFramePr>
          <p:nvPr/>
        </p:nvGraphicFramePr>
        <p:xfrm>
          <a:off x="1755774" y="2246331"/>
          <a:ext cx="5537201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8" name="Equation" r:id="rId3" imgW="2336760" imgH="419040" progId="Equation.3">
                  <p:embed/>
                </p:oleObj>
              </mc:Choice>
              <mc:Fallback>
                <p:oleObj name="Equation" r:id="rId3" imgW="233676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4" y="2246331"/>
                        <a:ext cx="5537201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3"/>
          <p:cNvGraphicFramePr>
            <a:graphicFrameLocks noChangeAspect="1"/>
          </p:cNvGraphicFramePr>
          <p:nvPr/>
        </p:nvGraphicFramePr>
        <p:xfrm>
          <a:off x="2055820" y="3878263"/>
          <a:ext cx="53244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Equation" r:id="rId5" imgW="2247840" imgH="419040" progId="Equation.3">
                  <p:embed/>
                </p:oleObj>
              </mc:Choice>
              <mc:Fallback>
                <p:oleObj name="Equation" r:id="rId5" imgW="224784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20" y="3878263"/>
                        <a:ext cx="53244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60099" name="Picture 2" descr="17_13Ex17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214439"/>
            <a:ext cx="9572625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7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11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71581"/>
            <a:ext cx="27146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4" name="Picture 2" descr="17_15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0" y="857252"/>
            <a:ext cx="47863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0" y="1804988"/>
            <a:ext cx="48101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2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928689"/>
            <a:ext cx="42862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857252"/>
            <a:ext cx="5357814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0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3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Aplicações da Transformada de Fourier - Resposta em Frequência</a:t>
            </a:r>
            <a:endParaRPr lang="pt-BR" smtClean="0"/>
          </a:p>
        </p:txBody>
      </p:sp>
      <p:sp>
        <p:nvSpPr>
          <p:cNvPr id="13926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81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Diagramas de Bode - formulação</a:t>
            </a:r>
          </a:p>
        </p:txBody>
      </p:sp>
      <p:graphicFrame>
        <p:nvGraphicFramePr>
          <p:cNvPr id="166916" name="Object 4"/>
          <p:cNvGraphicFramePr>
            <a:graphicFrameLocks noChangeAspect="1"/>
          </p:cNvGraphicFramePr>
          <p:nvPr/>
        </p:nvGraphicFramePr>
        <p:xfrm>
          <a:off x="776288" y="1077913"/>
          <a:ext cx="31956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0" name="Equation" r:id="rId3" imgW="1562100" imgH="444500" progId="Equation.3">
                  <p:embed/>
                </p:oleObj>
              </mc:Choice>
              <mc:Fallback>
                <p:oleObj name="Equation" r:id="rId3" imgW="1562100" imgH="444500" progId="Equation.3">
                  <p:embed/>
                  <p:pic>
                    <p:nvPicPr>
                      <p:cNvPr id="166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1077913"/>
                        <a:ext cx="31956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276225" y="2057400"/>
          <a:ext cx="2155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1" name="Equation" r:id="rId5" imgW="1054100" imgH="495300" progId="Equation.3">
                  <p:embed/>
                </p:oleObj>
              </mc:Choice>
              <mc:Fallback>
                <p:oleObj name="Equation" r:id="rId5" imgW="1054100" imgH="495300" progId="Equation.3">
                  <p:embed/>
                  <p:pic>
                    <p:nvPicPr>
                      <p:cNvPr id="166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2057400"/>
                        <a:ext cx="21558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ChangeAspect="1"/>
          </p:cNvGraphicFramePr>
          <p:nvPr/>
        </p:nvGraphicFramePr>
        <p:xfrm>
          <a:off x="2679700" y="2262188"/>
          <a:ext cx="194786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2" name="Equation" r:id="rId7" imgW="952087" imgH="253890" progId="Equation.3">
                  <p:embed/>
                </p:oleObj>
              </mc:Choice>
              <mc:Fallback>
                <p:oleObj name="Equation" r:id="rId7" imgW="952087" imgH="253890" progId="Equation.3">
                  <p:embed/>
                  <p:pic>
                    <p:nvPicPr>
                      <p:cNvPr id="1669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62188"/>
                        <a:ext cx="194786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460375" y="3119438"/>
          <a:ext cx="384492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3" name="Equation" r:id="rId9" imgW="1879600" imgH="609600" progId="Equation.3">
                  <p:embed/>
                </p:oleObj>
              </mc:Choice>
              <mc:Fallback>
                <p:oleObj name="Equation" r:id="rId9" imgW="1879600" imgH="609600" progId="Equation.3">
                  <p:embed/>
                  <p:pic>
                    <p:nvPicPr>
                      <p:cNvPr id="1669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3119438"/>
                        <a:ext cx="3844925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0" name="Object 8"/>
          <p:cNvGraphicFramePr>
            <a:graphicFrameLocks noChangeAspect="1"/>
          </p:cNvGraphicFramePr>
          <p:nvPr/>
        </p:nvGraphicFramePr>
        <p:xfrm>
          <a:off x="550863" y="4570413"/>
          <a:ext cx="36639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4" name="Equation" r:id="rId11" imgW="1790700" imgH="393700" progId="Equation.3">
                  <p:embed/>
                </p:oleObj>
              </mc:Choice>
              <mc:Fallback>
                <p:oleObj name="Equation" r:id="rId11" imgW="1790700" imgH="393700" progId="Equation.3">
                  <p:embed/>
                  <p:pic>
                    <p:nvPicPr>
                      <p:cNvPr id="1669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4570413"/>
                        <a:ext cx="3663950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1" name="Object 9"/>
          <p:cNvGraphicFramePr>
            <a:graphicFrameLocks noChangeAspect="1"/>
          </p:cNvGraphicFramePr>
          <p:nvPr/>
        </p:nvGraphicFramePr>
        <p:xfrm>
          <a:off x="854075" y="5686425"/>
          <a:ext cx="309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5" name="Equation" r:id="rId13" imgW="1511300" imgH="304800" progId="Equation.3">
                  <p:embed/>
                </p:oleObj>
              </mc:Choice>
              <mc:Fallback>
                <p:oleObj name="Equation" r:id="rId13" imgW="1511300" imgH="304800" progId="Equation.3">
                  <p:embed/>
                  <p:pic>
                    <p:nvPicPr>
                      <p:cNvPr id="1669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5686425"/>
                        <a:ext cx="30924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9" name="Text Box 11"/>
          <p:cNvSpPr txBox="1">
            <a:spLocks noChangeArrowheads="1"/>
          </p:cNvSpPr>
          <p:nvPr/>
        </p:nvSpPr>
        <p:spPr bwMode="auto">
          <a:xfrm>
            <a:off x="4881563" y="1828800"/>
            <a:ext cx="3870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>
                <a:latin typeface="Verdana" pitchFamily="34" charset="0"/>
              </a:rPr>
              <a:t>Cálculo da diferença em uma década</a:t>
            </a:r>
          </a:p>
        </p:txBody>
      </p:sp>
      <p:graphicFrame>
        <p:nvGraphicFramePr>
          <p:cNvPr id="166924" name="Object 12"/>
          <p:cNvGraphicFramePr>
            <a:graphicFrameLocks noChangeAspect="1"/>
          </p:cNvGraphicFramePr>
          <p:nvPr/>
        </p:nvGraphicFramePr>
        <p:xfrm>
          <a:off x="4538663" y="1023938"/>
          <a:ext cx="44958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6" name="Equation" r:id="rId15" imgW="2197100" imgH="431800" progId="Equation.3">
                  <p:embed/>
                </p:oleObj>
              </mc:Choice>
              <mc:Fallback>
                <p:oleObj name="Equation" r:id="rId15" imgW="2197100" imgH="431800" progId="Equation.3">
                  <p:embed/>
                  <p:pic>
                    <p:nvPicPr>
                      <p:cNvPr id="1669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63" y="1023938"/>
                        <a:ext cx="4495800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5" name="Object 13"/>
          <p:cNvGraphicFramePr>
            <a:graphicFrameLocks noChangeAspect="1"/>
          </p:cNvGraphicFramePr>
          <p:nvPr/>
        </p:nvGraphicFramePr>
        <p:xfrm>
          <a:off x="4953000" y="2189163"/>
          <a:ext cx="382111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7" name="Equation" r:id="rId17" imgW="1866900" imgH="431800" progId="Equation.3">
                  <p:embed/>
                </p:oleObj>
              </mc:Choice>
              <mc:Fallback>
                <p:oleObj name="Equation" r:id="rId17" imgW="1866900" imgH="431800" progId="Equation.3">
                  <p:embed/>
                  <p:pic>
                    <p:nvPicPr>
                      <p:cNvPr id="1669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89163"/>
                        <a:ext cx="382111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6" name="Object 14"/>
          <p:cNvGraphicFramePr>
            <a:graphicFrameLocks noChangeAspect="1"/>
          </p:cNvGraphicFramePr>
          <p:nvPr/>
        </p:nvGraphicFramePr>
        <p:xfrm>
          <a:off x="5251450" y="3228975"/>
          <a:ext cx="3222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8" name="Equation" r:id="rId19" imgW="1574800" imgH="203200" progId="Equation.3">
                  <p:embed/>
                </p:oleObj>
              </mc:Choice>
              <mc:Fallback>
                <p:oleObj name="Equation" r:id="rId19" imgW="1574800" imgH="203200" progId="Equation.3">
                  <p:embed/>
                  <p:pic>
                    <p:nvPicPr>
                      <p:cNvPr id="1669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450" y="3228975"/>
                        <a:ext cx="32226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7" name="Object 15"/>
          <p:cNvGraphicFramePr>
            <a:graphicFrameLocks noChangeAspect="1"/>
          </p:cNvGraphicFramePr>
          <p:nvPr/>
        </p:nvGraphicFramePr>
        <p:xfrm>
          <a:off x="5024438" y="3876675"/>
          <a:ext cx="155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9" name="Equation" r:id="rId21" imgW="761669" imgH="203112" progId="Equation.3">
                  <p:embed/>
                </p:oleObj>
              </mc:Choice>
              <mc:Fallback>
                <p:oleObj name="Equation" r:id="rId21" imgW="761669" imgH="203112" progId="Equation.3">
                  <p:embed/>
                  <p:pic>
                    <p:nvPicPr>
                      <p:cNvPr id="1669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876675"/>
                        <a:ext cx="155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8" name="Object 16"/>
          <p:cNvGraphicFramePr>
            <a:graphicFrameLocks noChangeAspect="1"/>
          </p:cNvGraphicFramePr>
          <p:nvPr/>
        </p:nvGraphicFramePr>
        <p:xfrm>
          <a:off x="7258050" y="3860800"/>
          <a:ext cx="19732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0" name="Equation" r:id="rId23" imgW="964781" imgH="177723" progId="Equation.3">
                  <p:embed/>
                </p:oleObj>
              </mc:Choice>
              <mc:Fallback>
                <p:oleObj name="Equation" r:id="rId23" imgW="964781" imgH="177723" progId="Equation.3">
                  <p:embed/>
                  <p:pic>
                    <p:nvPicPr>
                      <p:cNvPr id="16692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050" y="3860800"/>
                        <a:ext cx="19732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9" name="Object 17"/>
          <p:cNvGraphicFramePr>
            <a:graphicFrameLocks noChangeAspect="1"/>
          </p:cNvGraphicFramePr>
          <p:nvPr/>
        </p:nvGraphicFramePr>
        <p:xfrm>
          <a:off x="5884863" y="4510088"/>
          <a:ext cx="19478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1" name="Equation" r:id="rId25" imgW="952087" imgH="253890" progId="Equation.3">
                  <p:embed/>
                </p:oleObj>
              </mc:Choice>
              <mc:Fallback>
                <p:oleObj name="Equation" r:id="rId25" imgW="952087" imgH="253890" progId="Equation.3">
                  <p:embed/>
                  <p:pic>
                    <p:nvPicPr>
                      <p:cNvPr id="16692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863" y="4510088"/>
                        <a:ext cx="194786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30" name="Object 18"/>
          <p:cNvGraphicFramePr>
            <a:graphicFrameLocks noChangeAspect="1"/>
          </p:cNvGraphicFramePr>
          <p:nvPr/>
        </p:nvGraphicFramePr>
        <p:xfrm>
          <a:off x="5248275" y="5119688"/>
          <a:ext cx="12985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2" name="Equation" r:id="rId26" imgW="634725" imgH="291973" progId="Equation.3">
                  <p:embed/>
                </p:oleObj>
              </mc:Choice>
              <mc:Fallback>
                <p:oleObj name="Equation" r:id="rId26" imgW="634725" imgH="291973" progId="Equation.3">
                  <p:embed/>
                  <p:pic>
                    <p:nvPicPr>
                      <p:cNvPr id="16693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5119688"/>
                        <a:ext cx="12985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31" name="Object 19"/>
          <p:cNvGraphicFramePr>
            <a:graphicFrameLocks noChangeAspect="1"/>
          </p:cNvGraphicFramePr>
          <p:nvPr/>
        </p:nvGraphicFramePr>
        <p:xfrm>
          <a:off x="7138988" y="5084763"/>
          <a:ext cx="16621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3" name="Equation" r:id="rId28" imgW="812447" imgH="291973" progId="Equation.3">
                  <p:embed/>
                </p:oleObj>
              </mc:Choice>
              <mc:Fallback>
                <p:oleObj name="Equation" r:id="rId28" imgW="812447" imgH="291973" progId="Equation.3">
                  <p:embed/>
                  <p:pic>
                    <p:nvPicPr>
                      <p:cNvPr id="1669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5084763"/>
                        <a:ext cx="166211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7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9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Diagramas de Bode - Gráficos</a:t>
            </a:r>
          </a:p>
        </p:txBody>
      </p:sp>
      <p:pic>
        <p:nvPicPr>
          <p:cNvPr id="1556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908050"/>
            <a:ext cx="7512050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8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 descr="15_07Ex15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254125"/>
            <a:ext cx="9805987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0472" y="-27384"/>
            <a:ext cx="9363075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9pPr>
          </a:lstStyle>
          <a:p>
            <a:r>
              <a:rPr lang="en-US" altLang="pt-BR" kern="0" smtClean="0"/>
              <a:t>Calcule a função de transf. e a resposta em frequência do circuito abaixo :</a:t>
            </a:r>
            <a:endParaRPr lang="pt-BR" altLang="pt-BR" kern="0" smtClean="0"/>
          </a:p>
        </p:txBody>
      </p:sp>
    </p:spTree>
    <p:extLst>
      <p:ext uri="{BB962C8B-B14F-4D97-AF65-F5344CB8AC3E}">
        <p14:creationId xmlns:p14="http://schemas.microsoft.com/office/powerpoint/2010/main" val="15194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função de transf. e a resposta em frequência do circuito abaixo :</a:t>
            </a:r>
            <a:endParaRPr lang="pt-BR" altLang="pt-BR" smtClean="0"/>
          </a:p>
        </p:txBody>
      </p:sp>
      <p:pic>
        <p:nvPicPr>
          <p:cNvPr id="320515" name="Picture 2" descr="C:\Documents and Settings\Steveo\My Documents\Engineering\Dorf\prepare_present\jpgs\dorfart_ch13\p13-06-0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196975"/>
            <a:ext cx="7138987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9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função de transf. e a resposta em frequência do circuito abaixo :</a:t>
            </a:r>
            <a:endParaRPr lang="pt-BR" altLang="pt-BR" smtClean="0"/>
          </a:p>
        </p:txBody>
      </p:sp>
      <p:pic>
        <p:nvPicPr>
          <p:cNvPr id="321539" name="Picture 2" descr="C:\Documents and Settings\Steveo\My Documents\Engineering\Dorf\prepare_present\jpgs\dorfart_ch13\p13-06-0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30400"/>
            <a:ext cx="8229600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4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19461" name="Picture 4" descr="ex14_4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5" y="1643081"/>
            <a:ext cx="4254500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8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2505075" y="4286268"/>
          <a:ext cx="54483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r:id="rId4" imgW="2971800" imgH="431800" progId="">
                  <p:embed/>
                </p:oleObj>
              </mc:Choice>
              <mc:Fallback>
                <p:oleObj r:id="rId4" imgW="2971800" imgH="4318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5" y="4286268"/>
                        <a:ext cx="54483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9459" name="Object 9"/>
          <p:cNvGraphicFramePr>
            <a:graphicFrameLocks noChangeAspect="1"/>
          </p:cNvGraphicFramePr>
          <p:nvPr/>
        </p:nvGraphicFramePr>
        <p:xfrm>
          <a:off x="2524128" y="5357813"/>
          <a:ext cx="52641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r:id="rId6" imgW="3378200" imgH="508000" progId="">
                  <p:embed/>
                </p:oleObj>
              </mc:Choice>
              <mc:Fallback>
                <p:oleObj r:id="rId6" imgW="3378200" imgH="5080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8" y="5357813"/>
                        <a:ext cx="5264150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 descr="C:\Documents and Settings\Steveo\My Documents\Engineering\Dorf\prepare_present\jpgs\dorfart_ch16\sp16-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09700"/>
            <a:ext cx="8915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179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 smtClean="0"/>
              <a:t>sp16-09</a:t>
            </a: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381000" y="38100"/>
            <a:ext cx="9305925" cy="533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kern="0" dirty="0" err="1">
                <a:latin typeface="+mj-lt"/>
                <a:ea typeface="+mj-ea"/>
                <a:cs typeface="+mj-cs"/>
              </a:rPr>
              <a:t>Calcule</a:t>
            </a:r>
            <a:r>
              <a:rPr lang="en-US" b="1" kern="0" dirty="0">
                <a:latin typeface="+mj-lt"/>
                <a:ea typeface="+mj-ea"/>
                <a:cs typeface="+mj-cs"/>
              </a:rPr>
              <a:t> as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Funções</a:t>
            </a:r>
            <a:r>
              <a:rPr lang="en-US" b="1" kern="0" dirty="0">
                <a:latin typeface="+mj-lt"/>
                <a:ea typeface="+mj-ea"/>
                <a:cs typeface="+mj-cs"/>
              </a:rPr>
              <a:t> de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Transferência</a:t>
            </a:r>
            <a:r>
              <a:rPr lang="en-US" b="1" kern="0" dirty="0">
                <a:latin typeface="+mj-lt"/>
                <a:ea typeface="+mj-ea"/>
                <a:cs typeface="+mj-cs"/>
              </a:rPr>
              <a:t> e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Simule</a:t>
            </a:r>
            <a:r>
              <a:rPr lang="en-US" b="1" kern="0" dirty="0">
                <a:latin typeface="+mj-lt"/>
                <a:ea typeface="+mj-ea"/>
                <a:cs typeface="+mj-cs"/>
              </a:rPr>
              <a:t> as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Respostas</a:t>
            </a:r>
            <a:r>
              <a:rPr lang="en-US" b="1" kern="0" dirty="0">
                <a:latin typeface="+mj-lt"/>
                <a:ea typeface="+mj-ea"/>
                <a:cs typeface="+mj-cs"/>
              </a:rPr>
              <a:t>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em</a:t>
            </a:r>
            <a:r>
              <a:rPr lang="en-US" b="1" kern="0" dirty="0">
                <a:latin typeface="+mj-lt"/>
                <a:ea typeface="+mj-ea"/>
                <a:cs typeface="+mj-cs"/>
              </a:rPr>
              <a:t>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Frequência</a:t>
            </a:r>
            <a:endParaRPr lang="pt-BR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213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Aplicações</a:t>
            </a:r>
            <a:r>
              <a:rPr lang="en-US" dirty="0" smtClean="0"/>
              <a:t> da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Transformada </a:t>
            </a:r>
            <a:r>
              <a:rPr lang="en-US" dirty="0" smtClean="0"/>
              <a:t>de Fourier</a:t>
            </a:r>
            <a:br>
              <a:rPr lang="en-US" dirty="0" smtClean="0"/>
            </a:br>
            <a:r>
              <a:rPr lang="en-US" dirty="0" err="1" smtClean="0"/>
              <a:t>Convolução</a:t>
            </a:r>
            <a:r>
              <a:rPr lang="en-US" dirty="0" smtClean="0"/>
              <a:t> e </a:t>
            </a:r>
            <a:r>
              <a:rPr lang="en-US" dirty="0" err="1" smtClean="0"/>
              <a:t>Autocorrelação</a:t>
            </a:r>
            <a:r>
              <a:rPr lang="en-US" dirty="0" smtClean="0"/>
              <a:t> </a:t>
            </a:r>
            <a:r>
              <a:rPr lang="en-US" smtClean="0"/>
              <a:t>de Sinais, Princípio da Incerteza</a:t>
            </a:r>
            <a:endParaRPr lang="pt-BR" dirty="0" smtClean="0"/>
          </a:p>
        </p:txBody>
      </p:sp>
      <p:sp>
        <p:nvSpPr>
          <p:cNvPr id="20582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Tópico Opcional</a:t>
            </a:r>
          </a:p>
          <a:p>
            <a:pPr eaLnBrk="1" hangingPunct="1"/>
            <a:r>
              <a:rPr lang="en-US" smtClean="0"/>
              <a:t>Prof.Gustavo </a:t>
            </a:r>
            <a:r>
              <a:rPr lang="en-US" dirty="0" err="1" smtClean="0"/>
              <a:t>Corrêa</a:t>
            </a:r>
            <a:r>
              <a:rPr lang="en-US" dirty="0" smtClean="0"/>
              <a:t> </a:t>
            </a:r>
            <a:r>
              <a:rPr lang="en-US" dirty="0" err="1" smtClean="0"/>
              <a:t>Mirapalheta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87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79822" y="333378"/>
            <a:ext cx="8420100" cy="52387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8000"/>
                </a:solidFill>
              </a:rPr>
              <a:t>Convolution and Autocorrelation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6258" y="1195388"/>
            <a:ext cx="6593681" cy="52387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Pulse Widths and The Uncertainty Principle: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Parseval's Theorem:</a:t>
            </a:r>
          </a:p>
          <a:p>
            <a:pPr eaLnBrk="1" hangingPunct="1">
              <a:buFontTx/>
              <a:buNone/>
            </a:pPr>
            <a:r>
              <a:rPr lang="en-US" smtClean="0"/>
              <a:t> </a:t>
            </a:r>
          </a:p>
          <a:p>
            <a:pPr eaLnBrk="1" hangingPunct="1">
              <a:buFontTx/>
              <a:buNone/>
            </a:pPr>
            <a:r>
              <a:rPr lang="en-US" smtClean="0"/>
              <a:t>Convolution and the Convolution Theorem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The Shah function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Trains of pulses and laser modes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Autocorrelation</a:t>
            </a:r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The Autocorrelation Theorem</a:t>
            </a:r>
          </a:p>
          <a:p>
            <a:pPr eaLnBrk="1" hangingPunct="1">
              <a:buFontTx/>
              <a:buNone/>
            </a:pPr>
            <a:r>
              <a:rPr lang="en-US" smtClean="0"/>
              <a:t>		</a:t>
            </a:r>
            <a:r>
              <a:rPr lang="en-US" sz="1800" smtClean="0"/>
              <a:t>The FT of a field’s autocorrelation is its spectrum</a:t>
            </a:r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3683794" y="1700213"/>
          <a:ext cx="37147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6" name="Equation" r:id="rId3" imgW="1815840" imgH="457200" progId="Equation.DSMT4">
                  <p:embed/>
                </p:oleObj>
              </mc:Choice>
              <mc:Fallback>
                <p:oleObj name="Equation" r:id="rId3" imgW="1815840" imgH="457200" progId="Equation.DSMT4">
                  <p:embed/>
                  <p:pic>
                    <p:nvPicPr>
                      <p:cNvPr id="10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794" y="1700213"/>
                        <a:ext cx="37147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/>
        </p:nvGraphicFramePr>
        <p:xfrm>
          <a:off x="6129338" y="1214438"/>
          <a:ext cx="1269206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7" name="Equation" r:id="rId5" imgW="622080" imgH="177480" progId="Equation.DSMT4">
                  <p:embed/>
                </p:oleObj>
              </mc:Choice>
              <mc:Fallback>
                <p:oleObj name="Equation" r:id="rId5" imgW="622080" imgH="177480" progId="Equation.DSMT4">
                  <p:embed/>
                  <p:pic>
                    <p:nvPicPr>
                      <p:cNvPr id="10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1214438"/>
                        <a:ext cx="1269206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14"/>
          <p:cNvSpPr txBox="1">
            <a:spLocks noChangeArrowheads="1"/>
          </p:cNvSpPr>
          <p:nvPr/>
        </p:nvSpPr>
        <p:spPr bwMode="auto">
          <a:xfrm>
            <a:off x="6726107" y="2700338"/>
            <a:ext cx="274650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Prof. Rick Trebino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Georgia Tech</a:t>
            </a:r>
          </a:p>
        </p:txBody>
      </p:sp>
      <p:sp>
        <p:nvSpPr>
          <p:cNvPr id="1031" name="Text Box 15"/>
          <p:cNvSpPr txBox="1">
            <a:spLocks noChangeArrowheads="1"/>
          </p:cNvSpPr>
          <p:nvPr/>
        </p:nvSpPr>
        <p:spPr bwMode="auto">
          <a:xfrm>
            <a:off x="7401983" y="5559425"/>
            <a:ext cx="200871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www.physics.</a:t>
            </a:r>
            <a:b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gatech.edu/frog/</a:t>
            </a:r>
            <a:b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</a:b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lectures</a:t>
            </a:r>
          </a:p>
        </p:txBody>
      </p:sp>
      <p:grpSp>
        <p:nvGrpSpPr>
          <p:cNvPr id="1032" name="Group 58"/>
          <p:cNvGrpSpPr>
            <a:grpSpLocks/>
          </p:cNvGrpSpPr>
          <p:nvPr/>
        </p:nvGrpSpPr>
        <p:grpSpPr bwMode="auto">
          <a:xfrm>
            <a:off x="4965041" y="3635378"/>
            <a:ext cx="4419865" cy="1592263"/>
            <a:chOff x="2887" y="2290"/>
            <a:chExt cx="2570" cy="1003"/>
          </a:xfrm>
        </p:grpSpPr>
        <p:sp>
          <p:nvSpPr>
            <p:cNvPr id="1033" name="Rectangle 17"/>
            <p:cNvSpPr>
              <a:spLocks noChangeArrowheads="1"/>
            </p:cNvSpPr>
            <p:nvPr/>
          </p:nvSpPr>
          <p:spPr bwMode="auto">
            <a:xfrm>
              <a:off x="2887" y="2290"/>
              <a:ext cx="2570" cy="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  <p:sp>
          <p:nvSpPr>
            <p:cNvPr id="1034" name="Text Box 18"/>
            <p:cNvSpPr txBox="1">
              <a:spLocks noChangeArrowheads="1"/>
            </p:cNvSpPr>
            <p:nvPr/>
          </p:nvSpPr>
          <p:spPr bwMode="auto">
            <a:xfrm>
              <a:off x="2940" y="3066"/>
              <a:ext cx="4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-6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grpSp>
          <p:nvGrpSpPr>
            <p:cNvPr id="1035" name="Group 19"/>
            <p:cNvGrpSpPr>
              <a:grpSpLocks/>
            </p:cNvGrpSpPr>
            <p:nvPr/>
          </p:nvGrpSpPr>
          <p:grpSpPr bwMode="auto">
            <a:xfrm>
              <a:off x="3040" y="2410"/>
              <a:ext cx="2057" cy="623"/>
              <a:chOff x="3019" y="766"/>
              <a:chExt cx="1539" cy="545"/>
            </a:xfrm>
          </p:grpSpPr>
          <p:sp>
            <p:nvSpPr>
              <p:cNvPr id="1070" name="Freeform 20"/>
              <p:cNvSpPr>
                <a:spLocks/>
              </p:cNvSpPr>
              <p:nvPr/>
            </p:nvSpPr>
            <p:spPr bwMode="auto">
              <a:xfrm flipH="1">
                <a:off x="3787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CC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71" name="Freeform 21"/>
              <p:cNvSpPr>
                <a:spLocks/>
              </p:cNvSpPr>
              <p:nvPr/>
            </p:nvSpPr>
            <p:spPr bwMode="auto">
              <a:xfrm>
                <a:off x="3019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CC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36" name="Group 22"/>
            <p:cNvGrpSpPr>
              <a:grpSpLocks/>
            </p:cNvGrpSpPr>
            <p:nvPr/>
          </p:nvGrpSpPr>
          <p:grpSpPr bwMode="auto">
            <a:xfrm>
              <a:off x="3002" y="3024"/>
              <a:ext cx="202" cy="50"/>
              <a:chOff x="2048" y="2502"/>
              <a:chExt cx="2654" cy="560"/>
            </a:xfrm>
          </p:grpSpPr>
          <p:sp>
            <p:nvSpPr>
              <p:cNvPr id="1068" name="Freeform 23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69" name="Freeform 24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037" name="Text Box 25"/>
            <p:cNvSpPr txBox="1">
              <a:spLocks noChangeArrowheads="1"/>
            </p:cNvSpPr>
            <p:nvPr/>
          </p:nvSpPr>
          <p:spPr bwMode="auto">
            <a:xfrm>
              <a:off x="3267" y="3066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-4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sp>
          <p:nvSpPr>
            <p:cNvPr id="1038" name="Line 26"/>
            <p:cNvSpPr>
              <a:spLocks noChangeShapeType="1"/>
            </p:cNvSpPr>
            <p:nvPr/>
          </p:nvSpPr>
          <p:spPr bwMode="auto">
            <a:xfrm>
              <a:off x="2995" y="3078"/>
              <a:ext cx="2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039" name="Group 27"/>
            <p:cNvGrpSpPr>
              <a:grpSpLocks/>
            </p:cNvGrpSpPr>
            <p:nvPr/>
          </p:nvGrpSpPr>
          <p:grpSpPr bwMode="auto">
            <a:xfrm>
              <a:off x="3325" y="2892"/>
              <a:ext cx="202" cy="182"/>
              <a:chOff x="2048" y="2502"/>
              <a:chExt cx="2654" cy="560"/>
            </a:xfrm>
          </p:grpSpPr>
          <p:sp>
            <p:nvSpPr>
              <p:cNvPr id="1066" name="Freeform 28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67" name="Freeform 29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40" name="Group 30"/>
            <p:cNvGrpSpPr>
              <a:grpSpLocks/>
            </p:cNvGrpSpPr>
            <p:nvPr/>
          </p:nvGrpSpPr>
          <p:grpSpPr bwMode="auto">
            <a:xfrm>
              <a:off x="3647" y="2628"/>
              <a:ext cx="203" cy="446"/>
              <a:chOff x="2048" y="2502"/>
              <a:chExt cx="2654" cy="560"/>
            </a:xfrm>
          </p:grpSpPr>
          <p:sp>
            <p:nvSpPr>
              <p:cNvPr id="1064" name="Freeform 31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65" name="Freeform 32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41" name="Group 33"/>
            <p:cNvGrpSpPr>
              <a:grpSpLocks/>
            </p:cNvGrpSpPr>
            <p:nvPr/>
          </p:nvGrpSpPr>
          <p:grpSpPr bwMode="auto">
            <a:xfrm>
              <a:off x="3972" y="2406"/>
              <a:ext cx="200" cy="668"/>
              <a:chOff x="2048" y="2502"/>
              <a:chExt cx="2654" cy="560"/>
            </a:xfrm>
          </p:grpSpPr>
          <p:sp>
            <p:nvSpPr>
              <p:cNvPr id="1062" name="Freeform 34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63" name="Freeform 35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42" name="Group 36"/>
            <p:cNvGrpSpPr>
              <a:grpSpLocks/>
            </p:cNvGrpSpPr>
            <p:nvPr/>
          </p:nvGrpSpPr>
          <p:grpSpPr bwMode="auto">
            <a:xfrm>
              <a:off x="4294" y="2616"/>
              <a:ext cx="202" cy="458"/>
              <a:chOff x="2048" y="2502"/>
              <a:chExt cx="2654" cy="560"/>
            </a:xfrm>
          </p:grpSpPr>
          <p:sp>
            <p:nvSpPr>
              <p:cNvPr id="1060" name="Freeform 37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61" name="Freeform 38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43" name="Group 39"/>
            <p:cNvGrpSpPr>
              <a:grpSpLocks/>
            </p:cNvGrpSpPr>
            <p:nvPr/>
          </p:nvGrpSpPr>
          <p:grpSpPr bwMode="auto">
            <a:xfrm>
              <a:off x="4617" y="2910"/>
              <a:ext cx="202" cy="164"/>
              <a:chOff x="2048" y="2502"/>
              <a:chExt cx="2654" cy="560"/>
            </a:xfrm>
          </p:grpSpPr>
          <p:sp>
            <p:nvSpPr>
              <p:cNvPr id="1058" name="Freeform 40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59" name="Freeform 41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1044" name="Group 42"/>
            <p:cNvGrpSpPr>
              <a:grpSpLocks/>
            </p:cNvGrpSpPr>
            <p:nvPr/>
          </p:nvGrpSpPr>
          <p:grpSpPr bwMode="auto">
            <a:xfrm>
              <a:off x="4939" y="3018"/>
              <a:ext cx="203" cy="56"/>
              <a:chOff x="2048" y="2502"/>
              <a:chExt cx="2654" cy="560"/>
            </a:xfrm>
          </p:grpSpPr>
          <p:sp>
            <p:nvSpPr>
              <p:cNvPr id="1056" name="Freeform 43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57" name="Freeform 44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045" name="Text Box 45"/>
            <p:cNvSpPr txBox="1">
              <a:spLocks noChangeArrowheads="1"/>
            </p:cNvSpPr>
            <p:nvPr/>
          </p:nvSpPr>
          <p:spPr bwMode="auto">
            <a:xfrm>
              <a:off x="5223" y="2940"/>
              <a:ext cx="1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w</a:t>
              </a:r>
            </a:p>
          </p:txBody>
        </p:sp>
        <p:sp>
          <p:nvSpPr>
            <p:cNvPr id="1046" name="Text Box 46"/>
            <p:cNvSpPr txBox="1">
              <a:spLocks noChangeArrowheads="1"/>
            </p:cNvSpPr>
            <p:nvPr/>
          </p:nvSpPr>
          <p:spPr bwMode="auto">
            <a:xfrm>
              <a:off x="4008" y="306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0</a:t>
              </a:r>
              <a:endParaRPr kumimoji="0" lang="en-US" sz="14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endParaRPr>
            </a:p>
          </p:txBody>
        </p:sp>
        <p:sp>
          <p:nvSpPr>
            <p:cNvPr id="1047" name="Text Box 47"/>
            <p:cNvSpPr txBox="1">
              <a:spLocks noChangeArrowheads="1"/>
            </p:cNvSpPr>
            <p:nvPr/>
          </p:nvSpPr>
          <p:spPr bwMode="auto">
            <a:xfrm>
              <a:off x="4252" y="3066"/>
              <a:ext cx="33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2p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sp>
          <p:nvSpPr>
            <p:cNvPr id="1048" name="Text Box 48"/>
            <p:cNvSpPr txBox="1">
              <a:spLocks noChangeArrowheads="1"/>
            </p:cNvSpPr>
            <p:nvPr/>
          </p:nvSpPr>
          <p:spPr bwMode="auto">
            <a:xfrm>
              <a:off x="4600" y="3066"/>
              <a:ext cx="36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4p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sp>
          <p:nvSpPr>
            <p:cNvPr id="1049" name="Text Box 49"/>
            <p:cNvSpPr txBox="1">
              <a:spLocks noChangeArrowheads="1"/>
            </p:cNvSpPr>
            <p:nvPr/>
          </p:nvSpPr>
          <p:spPr bwMode="auto">
            <a:xfrm>
              <a:off x="4922" y="3066"/>
              <a:ext cx="36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6p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sp>
          <p:nvSpPr>
            <p:cNvPr id="1050" name="Text Box 50"/>
            <p:cNvSpPr txBox="1">
              <a:spLocks noChangeArrowheads="1"/>
            </p:cNvSpPr>
            <p:nvPr/>
          </p:nvSpPr>
          <p:spPr bwMode="auto">
            <a:xfrm>
              <a:off x="3600" y="3066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-2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rPr>
                <a:t>p</a:t>
              </a:r>
              <a:r>
                <a:rPr kumimoji="0" lang="en-US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/</a:t>
              </a:r>
              <a:r>
                <a:rPr kumimoji="0" lang="en-US" sz="14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</a:p>
          </p:txBody>
        </p:sp>
        <p:sp>
          <p:nvSpPr>
            <p:cNvPr id="1051" name="Text Box 51"/>
            <p:cNvSpPr txBox="1">
              <a:spLocks noChangeArrowheads="1"/>
            </p:cNvSpPr>
            <p:nvPr/>
          </p:nvSpPr>
          <p:spPr bwMode="auto">
            <a:xfrm>
              <a:off x="4644" y="2340"/>
              <a:ext cx="7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Edwardian Script ITC" pitchFamily="66" charset="0"/>
                  <a:ea typeface="+mn-ea"/>
                  <a:cs typeface="Arial" pitchFamily="34" charset="0"/>
                </a:rPr>
                <a:t>F  </a:t>
              </a: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{</a:t>
              </a:r>
              <a:r>
                <a:rPr kumimoji="0" lang="en-US" sz="20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E</a:t>
              </a: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(</a:t>
              </a:r>
              <a:r>
                <a:rPr kumimoji="0" lang="en-US" sz="20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t</a:t>
              </a: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pitchFamily="34" charset="0"/>
                </a:rPr>
                <a:t>)}</a:t>
              </a:r>
            </a:p>
          </p:txBody>
        </p:sp>
        <p:sp>
          <p:nvSpPr>
            <p:cNvPr id="1052" name="Text Box 52"/>
            <p:cNvSpPr txBox="1">
              <a:spLocks noChangeArrowheads="1"/>
            </p:cNvSpPr>
            <p:nvPr/>
          </p:nvSpPr>
          <p:spPr bwMode="auto">
            <a:xfrm>
              <a:off x="3087" y="2430"/>
              <a:ext cx="4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F</a:t>
              </a:r>
              <a:r>
                <a: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kumimoji="0" lang="en-US" sz="1800" b="0" i="1" u="none" strike="noStrike" kern="120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Times New Roman" pitchFamily="18" charset="0"/>
                </a:rPr>
                <a:t>w</a:t>
              </a:r>
              <a:r>
                <a: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053" name="Line 54"/>
            <p:cNvSpPr>
              <a:spLocks noChangeShapeType="1"/>
            </p:cNvSpPr>
            <p:nvPr/>
          </p:nvSpPr>
          <p:spPr bwMode="auto">
            <a:xfrm>
              <a:off x="3417" y="2652"/>
              <a:ext cx="130" cy="12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  <p:sp>
          <p:nvSpPr>
            <p:cNvPr id="1054" name="Text Box 56"/>
            <p:cNvSpPr txBox="1">
              <a:spLocks noChangeArrowheads="1"/>
            </p:cNvSpPr>
            <p:nvPr/>
          </p:nvSpPr>
          <p:spPr bwMode="auto">
            <a:xfrm>
              <a:off x="4593" y="2580"/>
              <a:ext cx="4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G</a:t>
              </a:r>
              <a:r>
                <a: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(</a:t>
              </a:r>
              <a:r>
                <a:rPr kumimoji="0" lang="en-US" sz="1800" b="0" i="1" u="none" strike="noStrike" kern="1200" cap="none" spc="0" normalizeH="0" baseline="0" noProof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Times New Roman" pitchFamily="18" charset="0"/>
                </a:rPr>
                <a:t>w</a:t>
              </a:r>
              <a:r>
                <a:rPr kumimoji="0" 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055" name="Line 57"/>
            <p:cNvSpPr>
              <a:spLocks noChangeShapeType="1"/>
            </p:cNvSpPr>
            <p:nvPr/>
          </p:nvSpPr>
          <p:spPr bwMode="auto">
            <a:xfrm flipH="1">
              <a:off x="4455" y="2718"/>
              <a:ext cx="160" cy="8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9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48362" y="266703"/>
            <a:ext cx="4017433" cy="86677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FF00"/>
                </a:solidFill>
              </a:rPr>
              <a:t>The pulse width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5880" y="1433516"/>
            <a:ext cx="8734821" cy="25495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There are many definitions of the </a:t>
            </a:r>
            <a:br>
              <a:rPr lang="en-US" smtClean="0"/>
            </a:br>
            <a:r>
              <a:rPr lang="en-US" smtClean="0"/>
              <a:t>width or length of a wave or pulse.</a:t>
            </a:r>
          </a:p>
          <a:p>
            <a:pPr marL="0" indent="0" eaLnBrk="1" hangingPunct="1">
              <a:buFontTx/>
              <a:buNone/>
            </a:pPr>
            <a:endParaRPr lang="en-US" smtClean="0"/>
          </a:p>
          <a:p>
            <a:pPr marL="0" indent="0" eaLnBrk="1" hangingPunct="1">
              <a:buFontTx/>
              <a:buNone/>
            </a:pPr>
            <a:r>
              <a:rPr lang="en-US" smtClean="0"/>
              <a:t>The </a:t>
            </a:r>
            <a:r>
              <a:rPr lang="en-US" b="1" smtClean="0">
                <a:solidFill>
                  <a:srgbClr val="FFFF00"/>
                </a:solidFill>
              </a:rPr>
              <a:t>effective width</a:t>
            </a:r>
            <a:r>
              <a:rPr lang="en-US" smtClean="0"/>
              <a:t> is the width of a rectangle whose </a:t>
            </a:r>
            <a:r>
              <a:rPr lang="en-US" b="1" i="1" smtClean="0">
                <a:solidFill>
                  <a:srgbClr val="FFFF00"/>
                </a:solidFill>
              </a:rPr>
              <a:t>height</a:t>
            </a:r>
            <a:r>
              <a:rPr lang="en-US" smtClean="0">
                <a:solidFill>
                  <a:srgbClr val="FFFF00"/>
                </a:solidFill>
              </a:rPr>
              <a:t> </a:t>
            </a:r>
            <a:r>
              <a:rPr lang="en-US" smtClean="0"/>
              <a:t>and </a:t>
            </a:r>
            <a:r>
              <a:rPr lang="en-US" b="1" i="1" smtClean="0">
                <a:solidFill>
                  <a:srgbClr val="FFFF00"/>
                </a:solidFill>
              </a:rPr>
              <a:t>area</a:t>
            </a:r>
            <a:r>
              <a:rPr lang="en-US" smtClean="0"/>
              <a:t> are the same as those of the pulse.</a:t>
            </a:r>
          </a:p>
          <a:p>
            <a:pPr marL="0" indent="0" eaLnBrk="1" hangingPunct="1">
              <a:buFontTx/>
              <a:buNone/>
            </a:pPr>
            <a:endParaRPr lang="en-US" smtClean="0"/>
          </a:p>
          <a:p>
            <a:pPr marL="0" indent="0" eaLnBrk="1" hangingPunct="1">
              <a:buFontTx/>
              <a:buNone/>
            </a:pPr>
            <a:r>
              <a:rPr lang="en-US" smtClean="0"/>
              <a:t>Effective width </a:t>
            </a:r>
            <a:r>
              <a:rPr lang="en-US" smtClean="0">
                <a:latin typeface="Times New Roman" pitchFamily="18" charset="0"/>
                <a:cs typeface="Arial" charset="0"/>
              </a:rPr>
              <a:t>≡</a:t>
            </a:r>
            <a:r>
              <a:rPr lang="en-US" smtClean="0"/>
              <a:t> Area / height:</a:t>
            </a: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675879" y="5607053"/>
            <a:ext cx="826359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Advantages:  It’s easy to understand and includes the wings.</a:t>
            </a:r>
          </a:p>
          <a:p>
            <a:pPr eaLnBrk="1" hangingPunct="1"/>
            <a:r>
              <a:rPr lang="en-US" sz="2000"/>
              <a:t>Disadvantages:  The Abs value is inconvenient.</a:t>
            </a:r>
          </a:p>
          <a:p>
            <a:pPr eaLnBrk="1" hangingPunct="1"/>
            <a:r>
              <a:rPr lang="en-US" sz="2000"/>
              <a:t>		 We must integrate to </a:t>
            </a:r>
            <a:r>
              <a:rPr lang="en-US" sz="2000">
                <a:cs typeface="Arial" charset="0"/>
              </a:rPr>
              <a:t>± ∞</a:t>
            </a:r>
            <a:r>
              <a:rPr lang="en-US" sz="2000"/>
              <a:t>.</a:t>
            </a:r>
          </a:p>
        </p:txBody>
      </p:sp>
      <p:graphicFrame>
        <p:nvGraphicFramePr>
          <p:cNvPr id="2050" name="Object 12"/>
          <p:cNvGraphicFramePr>
            <a:graphicFrameLocks noChangeAspect="1"/>
          </p:cNvGraphicFramePr>
          <p:nvPr/>
        </p:nvGraphicFramePr>
        <p:xfrm>
          <a:off x="1098949" y="4176716"/>
          <a:ext cx="318161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28" name="Equation" r:id="rId3" imgW="1396800" imgH="457200" progId="Equation.DSMT4">
                  <p:embed/>
                </p:oleObj>
              </mc:Choice>
              <mc:Fallback>
                <p:oleObj name="Equation" r:id="rId3" imgW="1396800" imgH="457200" progId="Equation.DSMT4">
                  <p:embed/>
                  <p:pic>
                    <p:nvPicPr>
                      <p:cNvPr id="205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949" y="4176716"/>
                        <a:ext cx="3181615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30"/>
          <p:cNvGrpSpPr>
            <a:grpSpLocks/>
          </p:cNvGrpSpPr>
          <p:nvPr/>
        </p:nvGrpSpPr>
        <p:grpSpPr bwMode="auto">
          <a:xfrm>
            <a:off x="6179213" y="3389316"/>
            <a:ext cx="2799821" cy="2001837"/>
            <a:chOff x="3409" y="2610"/>
            <a:chExt cx="1408" cy="1160"/>
          </a:xfrm>
        </p:grpSpPr>
        <p:sp>
          <p:nvSpPr>
            <p:cNvPr id="2066" name="Rectangle 16"/>
            <p:cNvSpPr>
              <a:spLocks noChangeArrowheads="1"/>
            </p:cNvSpPr>
            <p:nvPr/>
          </p:nvSpPr>
          <p:spPr bwMode="auto">
            <a:xfrm>
              <a:off x="3409" y="2637"/>
              <a:ext cx="1408" cy="1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67" name="Text Box 19"/>
            <p:cNvSpPr txBox="1">
              <a:spLocks noChangeArrowheads="1"/>
            </p:cNvSpPr>
            <p:nvPr/>
          </p:nvSpPr>
          <p:spPr bwMode="auto">
            <a:xfrm>
              <a:off x="4404" y="3486"/>
              <a:ext cx="1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068" name="Group 20"/>
            <p:cNvGrpSpPr>
              <a:grpSpLocks/>
            </p:cNvGrpSpPr>
            <p:nvPr/>
          </p:nvGrpSpPr>
          <p:grpSpPr bwMode="auto">
            <a:xfrm>
              <a:off x="3624" y="2843"/>
              <a:ext cx="910" cy="688"/>
              <a:chOff x="2520" y="1735"/>
              <a:chExt cx="730" cy="1788"/>
            </a:xfrm>
          </p:grpSpPr>
          <p:sp>
            <p:nvSpPr>
              <p:cNvPr id="2077" name="Freeform 21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78" name="Freeform 22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69" name="Rectangle 23"/>
            <p:cNvSpPr>
              <a:spLocks noChangeArrowheads="1"/>
            </p:cNvSpPr>
            <p:nvPr/>
          </p:nvSpPr>
          <p:spPr bwMode="auto">
            <a:xfrm>
              <a:off x="3912" y="2843"/>
              <a:ext cx="339" cy="704"/>
            </a:xfrm>
            <a:prstGeom prst="rect">
              <a:avLst/>
            </a:prstGeom>
            <a:noFill/>
            <a:ln w="38100">
              <a:solidFill>
                <a:srgbClr val="CC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70" name="Line 17"/>
            <p:cNvSpPr>
              <a:spLocks noChangeShapeType="1"/>
            </p:cNvSpPr>
            <p:nvPr/>
          </p:nvSpPr>
          <p:spPr bwMode="auto">
            <a:xfrm>
              <a:off x="3493" y="3547"/>
              <a:ext cx="12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1" name="Line 24"/>
            <p:cNvSpPr>
              <a:spLocks noChangeShapeType="1"/>
            </p:cNvSpPr>
            <p:nvPr/>
          </p:nvSpPr>
          <p:spPr bwMode="auto">
            <a:xfrm rot="-5400000">
              <a:off x="3602" y="3177"/>
              <a:ext cx="9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2" name="Text Box 25"/>
            <p:cNvSpPr txBox="1">
              <a:spLocks noChangeArrowheads="1"/>
            </p:cNvSpPr>
            <p:nvPr/>
          </p:nvSpPr>
          <p:spPr bwMode="auto">
            <a:xfrm>
              <a:off x="4102" y="2610"/>
              <a:ext cx="26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i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800">
                  <a:latin typeface="Times New Roman" pitchFamily="18" charset="0"/>
                  <a:cs typeface="Times New Roman" pitchFamily="18" charset="0"/>
                </a:rPr>
                <a:t>(0)</a:t>
              </a:r>
            </a:p>
          </p:txBody>
        </p:sp>
        <p:sp>
          <p:nvSpPr>
            <p:cNvPr id="2073" name="Text Box 26"/>
            <p:cNvSpPr txBox="1">
              <a:spLocks noChangeArrowheads="1"/>
            </p:cNvSpPr>
            <p:nvPr/>
          </p:nvSpPr>
          <p:spPr bwMode="auto">
            <a:xfrm>
              <a:off x="4056" y="3528"/>
              <a:ext cx="15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2074" name="Line 27"/>
            <p:cNvSpPr>
              <a:spLocks noChangeShapeType="1"/>
            </p:cNvSpPr>
            <p:nvPr/>
          </p:nvSpPr>
          <p:spPr bwMode="auto">
            <a:xfrm>
              <a:off x="3703" y="3212"/>
              <a:ext cx="21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5" name="Line 28"/>
            <p:cNvSpPr>
              <a:spLocks noChangeShapeType="1"/>
            </p:cNvSpPr>
            <p:nvPr/>
          </p:nvSpPr>
          <p:spPr bwMode="auto">
            <a:xfrm flipH="1">
              <a:off x="4249" y="3212"/>
              <a:ext cx="21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6" name="Text Box 29"/>
            <p:cNvSpPr txBox="1">
              <a:spLocks noChangeArrowheads="1"/>
            </p:cNvSpPr>
            <p:nvPr/>
          </p:nvSpPr>
          <p:spPr bwMode="auto">
            <a:xfrm>
              <a:off x="4332" y="2944"/>
              <a:ext cx="33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i="1" baseline="-25000">
                  <a:latin typeface="Times New Roman" pitchFamily="18" charset="0"/>
                  <a:cs typeface="Times New Roman" pitchFamily="18" charset="0"/>
                </a:rPr>
                <a:t>eff</a:t>
              </a:r>
              <a:endParaRPr lang="en-US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055" name="Group 47"/>
          <p:cNvGrpSpPr>
            <a:grpSpLocks/>
          </p:cNvGrpSpPr>
          <p:nvPr/>
        </p:nvGrpSpPr>
        <p:grpSpPr bwMode="auto">
          <a:xfrm>
            <a:off x="6548966" y="376240"/>
            <a:ext cx="2154900" cy="1584325"/>
            <a:chOff x="3808" y="237"/>
            <a:chExt cx="1253" cy="998"/>
          </a:xfrm>
        </p:grpSpPr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808" y="237"/>
              <a:ext cx="1253" cy="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7" name="Text Box 33"/>
            <p:cNvSpPr txBox="1">
              <a:spLocks noChangeArrowheads="1"/>
            </p:cNvSpPr>
            <p:nvPr/>
          </p:nvSpPr>
          <p:spPr bwMode="auto">
            <a:xfrm>
              <a:off x="4693" y="983"/>
              <a:ext cx="1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058" name="Group 34"/>
            <p:cNvGrpSpPr>
              <a:grpSpLocks/>
            </p:cNvGrpSpPr>
            <p:nvPr/>
          </p:nvGrpSpPr>
          <p:grpSpPr bwMode="auto">
            <a:xfrm>
              <a:off x="3999" y="418"/>
              <a:ext cx="810" cy="605"/>
              <a:chOff x="2520" y="1735"/>
              <a:chExt cx="730" cy="1788"/>
            </a:xfrm>
          </p:grpSpPr>
          <p:sp>
            <p:nvSpPr>
              <p:cNvPr id="2064" name="Freeform 35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5" name="Freeform 36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059" name="Line 38"/>
            <p:cNvSpPr>
              <a:spLocks noChangeShapeType="1"/>
            </p:cNvSpPr>
            <p:nvPr/>
          </p:nvSpPr>
          <p:spPr bwMode="auto">
            <a:xfrm>
              <a:off x="3883" y="1037"/>
              <a:ext cx="10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0" name="Line 39"/>
            <p:cNvSpPr>
              <a:spLocks noChangeShapeType="1"/>
            </p:cNvSpPr>
            <p:nvPr/>
          </p:nvSpPr>
          <p:spPr bwMode="auto">
            <a:xfrm rot="-5400000">
              <a:off x="3985" y="712"/>
              <a:ext cx="8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1" name="Line 42"/>
            <p:cNvSpPr>
              <a:spLocks noChangeShapeType="1"/>
            </p:cNvSpPr>
            <p:nvPr/>
          </p:nvSpPr>
          <p:spPr bwMode="auto">
            <a:xfrm>
              <a:off x="4070" y="742"/>
              <a:ext cx="1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2" name="Line 43"/>
            <p:cNvSpPr>
              <a:spLocks noChangeShapeType="1"/>
            </p:cNvSpPr>
            <p:nvPr/>
          </p:nvSpPr>
          <p:spPr bwMode="auto">
            <a:xfrm flipH="1">
              <a:off x="4556" y="742"/>
              <a:ext cx="1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3" name="Text Box 44"/>
            <p:cNvSpPr txBox="1">
              <a:spLocks noChangeArrowheads="1"/>
            </p:cNvSpPr>
            <p:nvPr/>
          </p:nvSpPr>
          <p:spPr bwMode="auto">
            <a:xfrm>
              <a:off x="4621" y="474"/>
              <a:ext cx="2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41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741232" y="495303"/>
            <a:ext cx="4928923" cy="56197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CC99"/>
                </a:solidFill>
              </a:rPr>
              <a:t>The rms pulse width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2381" y="1390650"/>
            <a:ext cx="4488656" cy="7048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The </a:t>
            </a:r>
            <a:r>
              <a:rPr lang="en-US" b="1" smtClean="0">
                <a:solidFill>
                  <a:srgbClr val="FFCC99"/>
                </a:solidFill>
              </a:rPr>
              <a:t>root-mean-squared width</a:t>
            </a:r>
            <a:r>
              <a:rPr lang="en-US" smtClean="0">
                <a:solidFill>
                  <a:srgbClr val="FFCC99"/>
                </a:solidFill>
              </a:rPr>
              <a:t> </a:t>
            </a:r>
            <a:r>
              <a:rPr lang="en-US" smtClean="0"/>
              <a:t>or</a:t>
            </a:r>
            <a:r>
              <a:rPr lang="en-US" smtClean="0">
                <a:solidFill>
                  <a:srgbClr val="FFCC99"/>
                </a:solidFill>
              </a:rPr>
              <a:t> </a:t>
            </a:r>
            <a:r>
              <a:rPr lang="en-US" b="1" smtClean="0">
                <a:solidFill>
                  <a:srgbClr val="FFCC99"/>
                </a:solidFill>
              </a:rPr>
              <a:t>rms width</a:t>
            </a:r>
            <a:r>
              <a:rPr lang="en-US" smtClean="0"/>
              <a:t>:</a:t>
            </a:r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53269" y="5110166"/>
            <a:ext cx="815869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Advantages: Integrals are often easy to do analytically.</a:t>
            </a:r>
          </a:p>
          <a:p>
            <a:pPr eaLnBrk="1" hangingPunct="1"/>
            <a:r>
              <a:rPr lang="en-US" sz="2000"/>
              <a:t>Disadvantages:  It weights wings even more heavily,</a:t>
            </a:r>
          </a:p>
          <a:p>
            <a:pPr eaLnBrk="1" hangingPunct="1"/>
            <a:r>
              <a:rPr lang="en-US" sz="2000"/>
              <a:t>so it’s difficult to use for experiments, which can't scan to ±    .</a:t>
            </a:r>
          </a:p>
        </p:txBody>
      </p:sp>
      <p:graphicFrame>
        <p:nvGraphicFramePr>
          <p:cNvPr id="3074" name="Object 11"/>
          <p:cNvGraphicFramePr>
            <a:graphicFrameLocks noChangeAspect="1"/>
          </p:cNvGraphicFramePr>
          <p:nvPr/>
        </p:nvGraphicFramePr>
        <p:xfrm>
          <a:off x="2082668" y="2351091"/>
          <a:ext cx="3554809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4" name="Equation" r:id="rId3" imgW="1434960" imgH="965160" progId="Equation.DSMT4">
                  <p:embed/>
                </p:oleObj>
              </mc:Choice>
              <mc:Fallback>
                <p:oleObj name="Equation" r:id="rId3" imgW="1434960" imgH="965160" progId="Equation.DSMT4">
                  <p:embed/>
                  <p:pic>
                    <p:nvPicPr>
                      <p:cNvPr id="307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668" y="2351091"/>
                        <a:ext cx="3554809" cy="220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2"/>
          <p:cNvGraphicFramePr>
            <a:graphicFrameLocks noChangeAspect="1"/>
          </p:cNvGraphicFramePr>
          <p:nvPr/>
        </p:nvGraphicFramePr>
        <p:xfrm>
          <a:off x="7988433" y="5807075"/>
          <a:ext cx="330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5" name="Equation" r:id="rId5" imgW="152280" imgH="126720" progId="Equation.DSMT4">
                  <p:embed/>
                </p:oleObj>
              </mc:Choice>
              <mc:Fallback>
                <p:oleObj name="Equation" r:id="rId5" imgW="152280" imgH="126720" progId="Equation.DSMT4">
                  <p:embed/>
                  <p:pic>
                    <p:nvPicPr>
                      <p:cNvPr id="307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433" y="5807075"/>
                        <a:ext cx="3302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9" name="Group 25"/>
          <p:cNvGrpSpPr>
            <a:grpSpLocks/>
          </p:cNvGrpSpPr>
          <p:nvPr/>
        </p:nvGrpSpPr>
        <p:grpSpPr bwMode="auto">
          <a:xfrm>
            <a:off x="6874010" y="361952"/>
            <a:ext cx="2154898" cy="1584325"/>
            <a:chOff x="3997" y="228"/>
            <a:chExt cx="1253" cy="998"/>
          </a:xfrm>
        </p:grpSpPr>
        <p:sp>
          <p:nvSpPr>
            <p:cNvPr id="3083" name="Rectangle 14"/>
            <p:cNvSpPr>
              <a:spLocks noChangeArrowheads="1"/>
            </p:cNvSpPr>
            <p:nvPr/>
          </p:nvSpPr>
          <p:spPr bwMode="auto">
            <a:xfrm>
              <a:off x="3997" y="228"/>
              <a:ext cx="1253" cy="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084" name="Text Box 15"/>
            <p:cNvSpPr txBox="1">
              <a:spLocks noChangeArrowheads="1"/>
            </p:cNvSpPr>
            <p:nvPr/>
          </p:nvSpPr>
          <p:spPr bwMode="auto">
            <a:xfrm>
              <a:off x="4882" y="974"/>
              <a:ext cx="14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3085" name="Group 16"/>
            <p:cNvGrpSpPr>
              <a:grpSpLocks/>
            </p:cNvGrpSpPr>
            <p:nvPr/>
          </p:nvGrpSpPr>
          <p:grpSpPr bwMode="auto">
            <a:xfrm>
              <a:off x="4188" y="409"/>
              <a:ext cx="810" cy="605"/>
              <a:chOff x="2520" y="1735"/>
              <a:chExt cx="730" cy="1788"/>
            </a:xfrm>
          </p:grpSpPr>
          <p:sp>
            <p:nvSpPr>
              <p:cNvPr id="3091" name="Freeform 17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92" name="Freeform 18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086" name="Line 19"/>
            <p:cNvSpPr>
              <a:spLocks noChangeShapeType="1"/>
            </p:cNvSpPr>
            <p:nvPr/>
          </p:nvSpPr>
          <p:spPr bwMode="auto">
            <a:xfrm>
              <a:off x="4072" y="1028"/>
              <a:ext cx="108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7" name="Line 20"/>
            <p:cNvSpPr>
              <a:spLocks noChangeShapeType="1"/>
            </p:cNvSpPr>
            <p:nvPr/>
          </p:nvSpPr>
          <p:spPr bwMode="auto">
            <a:xfrm rot="-5400000">
              <a:off x="4174" y="703"/>
              <a:ext cx="8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8" name="Line 21"/>
            <p:cNvSpPr>
              <a:spLocks noChangeShapeType="1"/>
            </p:cNvSpPr>
            <p:nvPr/>
          </p:nvSpPr>
          <p:spPr bwMode="auto">
            <a:xfrm>
              <a:off x="4259" y="733"/>
              <a:ext cx="1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89" name="Line 22"/>
            <p:cNvSpPr>
              <a:spLocks noChangeShapeType="1"/>
            </p:cNvSpPr>
            <p:nvPr/>
          </p:nvSpPr>
          <p:spPr bwMode="auto">
            <a:xfrm flipH="1">
              <a:off x="4745" y="733"/>
              <a:ext cx="1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90" name="Text Box 23"/>
            <p:cNvSpPr txBox="1">
              <a:spLocks noChangeArrowheads="1"/>
            </p:cNvSpPr>
            <p:nvPr/>
          </p:nvSpPr>
          <p:spPr bwMode="auto">
            <a:xfrm>
              <a:off x="4810" y="465"/>
              <a:ext cx="26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  <a:p>
              <a:pPr eaLnBrk="1" hangingPunct="1"/>
              <a:endParaRPr lang="en-US" i="1">
                <a:latin typeface="Symbol" pitchFamily="18" charset="2"/>
                <a:cs typeface="Times New Roman" pitchFamily="18" charset="0"/>
              </a:endParaRPr>
            </a:p>
          </p:txBody>
        </p:sp>
      </p:grpSp>
      <p:grpSp>
        <p:nvGrpSpPr>
          <p:cNvPr id="3080" name="Group 29"/>
          <p:cNvGrpSpPr>
            <a:grpSpLocks/>
          </p:cNvGrpSpPr>
          <p:nvPr/>
        </p:nvGrpSpPr>
        <p:grpSpPr bwMode="auto">
          <a:xfrm>
            <a:off x="6315075" y="2876551"/>
            <a:ext cx="2662238" cy="1465263"/>
            <a:chOff x="3672" y="1812"/>
            <a:chExt cx="1548" cy="923"/>
          </a:xfrm>
        </p:grpSpPr>
        <p:sp>
          <p:nvSpPr>
            <p:cNvPr id="3081" name="Text Box 26"/>
            <p:cNvSpPr txBox="1">
              <a:spLocks noChangeArrowheads="1"/>
            </p:cNvSpPr>
            <p:nvPr/>
          </p:nvSpPr>
          <p:spPr bwMode="auto">
            <a:xfrm>
              <a:off x="3672" y="1812"/>
              <a:ext cx="1548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/>
                <a:t>Assumes the pulse is centered at </a:t>
              </a:r>
              <a:r>
                <a:rPr lang="en-US" sz="1800" i="1">
                  <a:latin typeface="Times New Roman" pitchFamily="18" charset="0"/>
                </a:rPr>
                <a:t>t</a:t>
              </a:r>
              <a:r>
                <a:rPr lang="en-US" sz="1800">
                  <a:latin typeface="Times New Roman" pitchFamily="18" charset="0"/>
                </a:rPr>
                <a:t> = 0</a:t>
              </a:r>
              <a:r>
                <a:rPr lang="en-US" sz="1800"/>
                <a:t>; otherwise, </a:t>
              </a:r>
              <a:r>
                <a:rPr lang="en-US" sz="1800" i="1">
                  <a:latin typeface="Times New Roman" pitchFamily="18" charset="0"/>
                </a:rPr>
                <a:t>t</a:t>
              </a:r>
              <a:r>
                <a:rPr lang="en-US" sz="1800"/>
                <a:t>    </a:t>
              </a:r>
              <a:r>
                <a:rPr lang="en-US" sz="1800" i="1">
                  <a:latin typeface="Times New Roman" pitchFamily="18" charset="0"/>
                </a:rPr>
                <a:t>t</a:t>
              </a:r>
              <a:r>
                <a:rPr lang="en-US" sz="1800">
                  <a:latin typeface="Times New Roman" pitchFamily="18" charset="0"/>
                </a:rPr>
                <a:t> – </a:t>
              </a:r>
              <a:r>
                <a:rPr lang="en-US" sz="1800" i="1">
                  <a:latin typeface="Times New Roman" pitchFamily="18" charset="0"/>
                </a:rPr>
                <a:t>t</a:t>
              </a:r>
              <a:r>
                <a:rPr lang="en-US" sz="1800" baseline="-25000">
                  <a:latin typeface="Times New Roman" pitchFamily="18" charset="0"/>
                </a:rPr>
                <a:t>0</a:t>
              </a:r>
              <a:r>
                <a:rPr lang="en-US" sz="1800"/>
                <a:t> where </a:t>
              </a:r>
              <a:r>
                <a:rPr lang="en-US" sz="1800" i="1">
                  <a:latin typeface="Times New Roman" pitchFamily="18" charset="0"/>
                </a:rPr>
                <a:t>t</a:t>
              </a:r>
              <a:r>
                <a:rPr lang="en-US" sz="1800" baseline="-25000">
                  <a:latin typeface="Times New Roman" pitchFamily="18" charset="0"/>
                </a:rPr>
                <a:t>0</a:t>
              </a:r>
              <a:r>
                <a:rPr lang="en-US" sz="1800"/>
                <a:t> is the pulse’s mean time.</a:t>
              </a:r>
            </a:p>
          </p:txBody>
        </p:sp>
        <p:sp>
          <p:nvSpPr>
            <p:cNvPr id="3082" name="Line 27"/>
            <p:cNvSpPr>
              <a:spLocks noChangeShapeType="1"/>
            </p:cNvSpPr>
            <p:nvPr/>
          </p:nvSpPr>
          <p:spPr bwMode="auto">
            <a:xfrm>
              <a:off x="4496" y="2292"/>
              <a:ext cx="1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99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605" y="220663"/>
            <a:ext cx="3750865" cy="14906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FF99"/>
                </a:solidFill>
              </a:rPr>
              <a:t>The full-width-half-maximum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6643" y="1951041"/>
            <a:ext cx="3609843" cy="119697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 smtClean="0">
                <a:solidFill>
                  <a:srgbClr val="00FF99"/>
                </a:solidFill>
              </a:rPr>
              <a:t>Full-width-half-maximum</a:t>
            </a:r>
            <a:r>
              <a:rPr lang="en-US" smtClean="0"/>
              <a:t> is the distance between the half-maximum points.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46643" y="3852866"/>
            <a:ext cx="45952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Advantages:  Experimentally easy.</a:t>
            </a:r>
          </a:p>
          <a:p>
            <a:pPr eaLnBrk="1" hangingPunct="1"/>
            <a:r>
              <a:rPr lang="en-US" sz="2000"/>
              <a:t>Disadvantages:  It ignores satellite pulses with heights &lt; 50% of the peak!</a:t>
            </a:r>
          </a:p>
        </p:txBody>
      </p:sp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646643" y="5892803"/>
            <a:ext cx="89704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Also:  we can define these widths in terms of </a:t>
            </a:r>
            <a:r>
              <a:rPr lang="en-US" sz="2000" i="1">
                <a:latin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</a:rPr>
              <a:t>t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/>
              <a:t> or of its intensity, </a:t>
            </a:r>
            <a:r>
              <a:rPr lang="en-US" sz="2000">
                <a:latin typeface="Times New Roman" pitchFamily="18" charset="0"/>
              </a:rPr>
              <a:t>|</a:t>
            </a:r>
            <a:r>
              <a:rPr lang="en-US" sz="2000" i="1">
                <a:latin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</a:rPr>
              <a:t>t</a:t>
            </a:r>
            <a:r>
              <a:rPr lang="en-US" sz="2000">
                <a:latin typeface="Times New Roman" pitchFamily="18" charset="0"/>
              </a:rPr>
              <a:t>)|</a:t>
            </a:r>
            <a:r>
              <a:rPr lang="en-US" sz="2000" baseline="30000">
                <a:latin typeface="Times New Roman" pitchFamily="18" charset="0"/>
              </a:rPr>
              <a:t>2</a:t>
            </a:r>
            <a:r>
              <a:rPr lang="en-US" sz="2000"/>
              <a:t>.</a:t>
            </a:r>
          </a:p>
          <a:p>
            <a:pPr eaLnBrk="1" hangingPunct="1"/>
            <a:r>
              <a:rPr lang="en-US" sz="2000"/>
              <a:t>Define </a:t>
            </a:r>
            <a:r>
              <a:rPr lang="en-US" sz="2000" i="1"/>
              <a:t>spectral</a:t>
            </a:r>
            <a:r>
              <a:rPr lang="en-US" sz="2000"/>
              <a:t> widths (</a:t>
            </a:r>
            <a:r>
              <a:rPr lang="en-US" sz="2000">
                <a:latin typeface="Symbol" pitchFamily="18" charset="2"/>
              </a:rPr>
              <a:t>D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 similarly in the frequency domain (</a:t>
            </a:r>
            <a:r>
              <a:rPr lang="en-US" sz="2000" i="1">
                <a:latin typeface="Times New Roman" pitchFamily="18" charset="0"/>
              </a:rPr>
              <a:t>t</a:t>
            </a:r>
            <a:r>
              <a:rPr lang="en-US" sz="2000"/>
              <a:t> </a:t>
            </a:r>
            <a:r>
              <a:rPr lang="en-US" sz="2000">
                <a:latin typeface="Symbol" pitchFamily="18" charset="2"/>
              </a:rPr>
              <a:t>® 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).</a:t>
            </a:r>
          </a:p>
        </p:txBody>
      </p:sp>
      <p:grpSp>
        <p:nvGrpSpPr>
          <p:cNvPr id="24582" name="Group 28"/>
          <p:cNvGrpSpPr>
            <a:grpSpLocks/>
          </p:cNvGrpSpPr>
          <p:nvPr/>
        </p:nvGrpSpPr>
        <p:grpSpPr bwMode="auto">
          <a:xfrm>
            <a:off x="4672676" y="390525"/>
            <a:ext cx="4344194" cy="2871788"/>
            <a:chOff x="2717" y="246"/>
            <a:chExt cx="2606" cy="1873"/>
          </a:xfrm>
        </p:grpSpPr>
        <p:sp>
          <p:nvSpPr>
            <p:cNvPr id="24604" name="Rectangle 14"/>
            <p:cNvSpPr>
              <a:spLocks noChangeArrowheads="1"/>
            </p:cNvSpPr>
            <p:nvPr/>
          </p:nvSpPr>
          <p:spPr bwMode="auto">
            <a:xfrm>
              <a:off x="2717" y="246"/>
              <a:ext cx="2606" cy="1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05" name="Text Box 15"/>
            <p:cNvSpPr txBox="1">
              <a:spLocks noChangeArrowheads="1"/>
            </p:cNvSpPr>
            <p:nvPr/>
          </p:nvSpPr>
          <p:spPr bwMode="auto">
            <a:xfrm>
              <a:off x="4863" y="1709"/>
              <a:ext cx="16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4606" name="Group 16"/>
            <p:cNvGrpSpPr>
              <a:grpSpLocks/>
            </p:cNvGrpSpPr>
            <p:nvPr/>
          </p:nvGrpSpPr>
          <p:grpSpPr bwMode="auto">
            <a:xfrm>
              <a:off x="2923" y="587"/>
              <a:ext cx="2077" cy="1137"/>
              <a:chOff x="2520" y="1735"/>
              <a:chExt cx="730" cy="1788"/>
            </a:xfrm>
          </p:grpSpPr>
          <p:sp>
            <p:nvSpPr>
              <p:cNvPr id="24616" name="Freeform 17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617" name="Freeform 18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4607" name="Line 19"/>
            <p:cNvSpPr>
              <a:spLocks noChangeShapeType="1"/>
            </p:cNvSpPr>
            <p:nvPr/>
          </p:nvSpPr>
          <p:spPr bwMode="auto">
            <a:xfrm>
              <a:off x="2872" y="1750"/>
              <a:ext cx="22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08" name="Line 20"/>
            <p:cNvSpPr>
              <a:spLocks noChangeShapeType="1"/>
            </p:cNvSpPr>
            <p:nvPr/>
          </p:nvSpPr>
          <p:spPr bwMode="auto">
            <a:xfrm rot="-5400000">
              <a:off x="3165" y="1138"/>
              <a:ext cx="15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09" name="Line 21"/>
            <p:cNvSpPr>
              <a:spLocks noChangeShapeType="1"/>
            </p:cNvSpPr>
            <p:nvPr/>
          </p:nvSpPr>
          <p:spPr bwMode="auto">
            <a:xfrm>
              <a:off x="3216" y="1197"/>
              <a:ext cx="3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10" name="Line 22"/>
            <p:cNvSpPr>
              <a:spLocks noChangeShapeType="1"/>
            </p:cNvSpPr>
            <p:nvPr/>
          </p:nvSpPr>
          <p:spPr bwMode="auto">
            <a:xfrm flipH="1">
              <a:off x="4326" y="1197"/>
              <a:ext cx="3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11" name="Text Box 23"/>
            <p:cNvSpPr txBox="1">
              <a:spLocks noChangeArrowheads="1"/>
            </p:cNvSpPr>
            <p:nvPr/>
          </p:nvSpPr>
          <p:spPr bwMode="auto">
            <a:xfrm>
              <a:off x="4483" y="865"/>
              <a:ext cx="644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i="1" baseline="-25000">
                  <a:latin typeface="Times New Roman" pitchFamily="18" charset="0"/>
                  <a:cs typeface="Times New Roman" pitchFamily="18" charset="0"/>
                </a:rPr>
                <a:t>FWHM</a:t>
              </a:r>
              <a:endParaRPr lang="en-US" i="1">
                <a:latin typeface="Symbol" pitchFamily="18" charset="2"/>
                <a:cs typeface="Times New Roman" pitchFamily="18" charset="0"/>
              </a:endParaRPr>
            </a:p>
          </p:txBody>
        </p:sp>
        <p:sp>
          <p:nvSpPr>
            <p:cNvPr id="24612" name="Line 24"/>
            <p:cNvSpPr>
              <a:spLocks noChangeShapeType="1"/>
            </p:cNvSpPr>
            <p:nvPr/>
          </p:nvSpPr>
          <p:spPr bwMode="auto">
            <a:xfrm>
              <a:off x="3885" y="594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13" name="Line 25"/>
            <p:cNvSpPr>
              <a:spLocks noChangeShapeType="1"/>
            </p:cNvSpPr>
            <p:nvPr/>
          </p:nvSpPr>
          <p:spPr bwMode="auto">
            <a:xfrm>
              <a:off x="3884" y="1194"/>
              <a:ext cx="1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614" name="Text Box 26"/>
            <p:cNvSpPr txBox="1">
              <a:spLocks noChangeArrowheads="1"/>
            </p:cNvSpPr>
            <p:nvPr/>
          </p:nvSpPr>
          <p:spPr bwMode="auto">
            <a:xfrm>
              <a:off x="3680" y="488"/>
              <a:ext cx="18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/>
                <a:t>1</a:t>
              </a:r>
            </a:p>
          </p:txBody>
        </p:sp>
        <p:sp>
          <p:nvSpPr>
            <p:cNvPr id="24615" name="Text Box 27"/>
            <p:cNvSpPr txBox="1">
              <a:spLocks noChangeArrowheads="1"/>
            </p:cNvSpPr>
            <p:nvPr/>
          </p:nvSpPr>
          <p:spPr bwMode="auto">
            <a:xfrm>
              <a:off x="3603" y="1087"/>
              <a:ext cx="303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/>
                <a:t>0.5</a:t>
              </a:r>
            </a:p>
          </p:txBody>
        </p:sp>
      </p:grpSp>
      <p:grpSp>
        <p:nvGrpSpPr>
          <p:cNvPr id="24583" name="Group 57"/>
          <p:cNvGrpSpPr>
            <a:grpSpLocks/>
          </p:cNvGrpSpPr>
          <p:nvPr/>
        </p:nvGrpSpPr>
        <p:grpSpPr bwMode="auto">
          <a:xfrm>
            <a:off x="5671873" y="3736975"/>
            <a:ext cx="3176456" cy="1754188"/>
            <a:chOff x="3150" y="2426"/>
            <a:chExt cx="1847" cy="1105"/>
          </a:xfrm>
        </p:grpSpPr>
        <p:sp>
          <p:nvSpPr>
            <p:cNvPr id="24584" name="Rectangle 30"/>
            <p:cNvSpPr>
              <a:spLocks noChangeArrowheads="1"/>
            </p:cNvSpPr>
            <p:nvPr/>
          </p:nvSpPr>
          <p:spPr bwMode="auto">
            <a:xfrm>
              <a:off x="3150" y="2426"/>
              <a:ext cx="1847" cy="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585" name="Text Box 31"/>
            <p:cNvSpPr txBox="1">
              <a:spLocks noChangeArrowheads="1"/>
            </p:cNvSpPr>
            <p:nvPr/>
          </p:nvSpPr>
          <p:spPr bwMode="auto">
            <a:xfrm>
              <a:off x="4639" y="3263"/>
              <a:ext cx="14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4586" name="Group 32"/>
            <p:cNvGrpSpPr>
              <a:grpSpLocks/>
            </p:cNvGrpSpPr>
            <p:nvPr/>
          </p:nvGrpSpPr>
          <p:grpSpPr bwMode="auto">
            <a:xfrm>
              <a:off x="3853" y="2627"/>
              <a:ext cx="339" cy="671"/>
              <a:chOff x="2520" y="1735"/>
              <a:chExt cx="730" cy="1788"/>
            </a:xfrm>
          </p:grpSpPr>
          <p:sp>
            <p:nvSpPr>
              <p:cNvPr id="24602" name="Freeform 33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603" name="Freeform 34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4587" name="Line 35"/>
            <p:cNvSpPr>
              <a:spLocks noChangeShapeType="1"/>
            </p:cNvSpPr>
            <p:nvPr/>
          </p:nvSpPr>
          <p:spPr bwMode="auto">
            <a:xfrm>
              <a:off x="3260" y="3313"/>
              <a:ext cx="15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88" name="Line 36"/>
            <p:cNvSpPr>
              <a:spLocks noChangeShapeType="1"/>
            </p:cNvSpPr>
            <p:nvPr/>
          </p:nvSpPr>
          <p:spPr bwMode="auto">
            <a:xfrm rot="-5400000">
              <a:off x="3555" y="2952"/>
              <a:ext cx="9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89" name="Line 37"/>
            <p:cNvSpPr>
              <a:spLocks noChangeShapeType="1"/>
            </p:cNvSpPr>
            <p:nvPr/>
          </p:nvSpPr>
          <p:spPr bwMode="auto">
            <a:xfrm>
              <a:off x="3675" y="2981"/>
              <a:ext cx="2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90" name="Line 38"/>
            <p:cNvSpPr>
              <a:spLocks noChangeShapeType="1"/>
            </p:cNvSpPr>
            <p:nvPr/>
          </p:nvSpPr>
          <p:spPr bwMode="auto">
            <a:xfrm flipH="1">
              <a:off x="4101" y="2981"/>
              <a:ext cx="2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91" name="Text Box 39"/>
            <p:cNvSpPr txBox="1">
              <a:spLocks noChangeArrowheads="1"/>
            </p:cNvSpPr>
            <p:nvPr/>
          </p:nvSpPr>
          <p:spPr bwMode="auto">
            <a:xfrm>
              <a:off x="4101" y="2719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sz="18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 i="1" baseline="-25000">
                  <a:latin typeface="Times New Roman" pitchFamily="18" charset="0"/>
                  <a:cs typeface="Times New Roman" pitchFamily="18" charset="0"/>
                </a:rPr>
                <a:t>FWHM</a:t>
              </a:r>
              <a:endParaRPr lang="en-US" sz="1800" i="1">
                <a:latin typeface="Symbol" pitchFamily="18" charset="2"/>
                <a:cs typeface="Times New Roman" pitchFamily="18" charset="0"/>
              </a:endParaRPr>
            </a:p>
          </p:txBody>
        </p:sp>
        <p:sp>
          <p:nvSpPr>
            <p:cNvPr id="24592" name="Line 40"/>
            <p:cNvSpPr>
              <a:spLocks noChangeShapeType="1"/>
            </p:cNvSpPr>
            <p:nvPr/>
          </p:nvSpPr>
          <p:spPr bwMode="auto">
            <a:xfrm>
              <a:off x="3978" y="2631"/>
              <a:ext cx="1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93" name="Line 41"/>
            <p:cNvSpPr>
              <a:spLocks noChangeShapeType="1"/>
            </p:cNvSpPr>
            <p:nvPr/>
          </p:nvSpPr>
          <p:spPr bwMode="auto">
            <a:xfrm>
              <a:off x="3977" y="2985"/>
              <a:ext cx="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4594" name="Group 56"/>
            <p:cNvGrpSpPr>
              <a:grpSpLocks/>
            </p:cNvGrpSpPr>
            <p:nvPr/>
          </p:nvGrpSpPr>
          <p:grpSpPr bwMode="auto">
            <a:xfrm>
              <a:off x="4475" y="3011"/>
              <a:ext cx="132" cy="278"/>
              <a:chOff x="4475" y="3011"/>
              <a:chExt cx="132" cy="278"/>
            </a:xfrm>
          </p:grpSpPr>
          <p:sp>
            <p:nvSpPr>
              <p:cNvPr id="24600" name="Freeform 48"/>
              <p:cNvSpPr>
                <a:spLocks/>
              </p:cNvSpPr>
              <p:nvPr/>
            </p:nvSpPr>
            <p:spPr bwMode="auto">
              <a:xfrm>
                <a:off x="4475" y="3011"/>
                <a:ext cx="72" cy="27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601" name="Freeform 49"/>
              <p:cNvSpPr>
                <a:spLocks/>
              </p:cNvSpPr>
              <p:nvPr/>
            </p:nvSpPr>
            <p:spPr bwMode="auto">
              <a:xfrm flipH="1">
                <a:off x="4535" y="3011"/>
                <a:ext cx="72" cy="27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4595" name="Group 55"/>
            <p:cNvGrpSpPr>
              <a:grpSpLocks/>
            </p:cNvGrpSpPr>
            <p:nvPr/>
          </p:nvGrpSpPr>
          <p:grpSpPr bwMode="auto">
            <a:xfrm>
              <a:off x="3355" y="3016"/>
              <a:ext cx="129" cy="278"/>
              <a:chOff x="3355" y="3016"/>
              <a:chExt cx="129" cy="278"/>
            </a:xfrm>
          </p:grpSpPr>
          <p:sp>
            <p:nvSpPr>
              <p:cNvPr id="24598" name="Freeform 51"/>
              <p:cNvSpPr>
                <a:spLocks/>
              </p:cNvSpPr>
              <p:nvPr/>
            </p:nvSpPr>
            <p:spPr bwMode="auto">
              <a:xfrm>
                <a:off x="3355" y="3016"/>
                <a:ext cx="72" cy="27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599" name="Freeform 52"/>
              <p:cNvSpPr>
                <a:spLocks/>
              </p:cNvSpPr>
              <p:nvPr/>
            </p:nvSpPr>
            <p:spPr bwMode="auto">
              <a:xfrm flipH="1">
                <a:off x="3412" y="3016"/>
                <a:ext cx="72" cy="27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00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4596" name="Line 53"/>
            <p:cNvSpPr>
              <a:spLocks noChangeShapeType="1"/>
            </p:cNvSpPr>
            <p:nvPr/>
          </p:nvSpPr>
          <p:spPr bwMode="auto">
            <a:xfrm>
              <a:off x="3246" y="2981"/>
              <a:ext cx="4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597" name="Line 54"/>
            <p:cNvSpPr>
              <a:spLocks noChangeShapeType="1"/>
            </p:cNvSpPr>
            <p:nvPr/>
          </p:nvSpPr>
          <p:spPr bwMode="auto">
            <a:xfrm>
              <a:off x="4403" y="2982"/>
              <a:ext cx="4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003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2"/>
          <p:cNvSpPr>
            <a:spLocks noGrp="1" noChangeArrowheads="1"/>
          </p:cNvSpPr>
          <p:nvPr>
            <p:ph type="title"/>
          </p:nvPr>
        </p:nvSpPr>
        <p:spPr>
          <a:xfrm>
            <a:off x="469503" y="261941"/>
            <a:ext cx="5811176" cy="56197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66FF"/>
                </a:solidFill>
              </a:rPr>
              <a:t>The Uncertainty Principle</a:t>
            </a:r>
          </a:p>
        </p:txBody>
      </p:sp>
      <p:sp>
        <p:nvSpPr>
          <p:cNvPr id="4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141" y="1119188"/>
            <a:ext cx="8915400" cy="7175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mtClean="0"/>
              <a:t>The Uncertainty Principle says that the product of a function's widths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mtClean="0"/>
              <a:t>in the time domain (</a:t>
            </a:r>
            <a:r>
              <a:rPr lang="en-US" smtClean="0">
                <a:latin typeface="Symbol" pitchFamily="18" charset="2"/>
              </a:rPr>
              <a:t>D</a:t>
            </a:r>
            <a:r>
              <a:rPr lang="en-US" i="1" smtClean="0">
                <a:latin typeface="Times New Roman" pitchFamily="18" charset="0"/>
              </a:rPr>
              <a:t>t</a:t>
            </a:r>
            <a:r>
              <a:rPr lang="en-US" smtClean="0"/>
              <a:t>) and the frequency domain (</a:t>
            </a:r>
            <a:r>
              <a:rPr lang="en-US" smtClean="0">
                <a:latin typeface="Symbol" pitchFamily="18" charset="2"/>
              </a:rPr>
              <a:t>D</a:t>
            </a:r>
            <a:r>
              <a:rPr lang="en-US" i="1" smtClean="0">
                <a:latin typeface="Symbol" pitchFamily="18" charset="2"/>
              </a:rPr>
              <a:t>w</a:t>
            </a:r>
            <a:r>
              <a:rPr lang="en-US" smtClean="0"/>
              <a:t>) has a minimum.</a:t>
            </a:r>
          </a:p>
        </p:txBody>
      </p:sp>
      <p:sp>
        <p:nvSpPr>
          <p:cNvPr id="4107" name="Text Box 4"/>
          <p:cNvSpPr txBox="1">
            <a:spLocks noChangeArrowheads="1"/>
          </p:cNvSpPr>
          <p:nvPr/>
        </p:nvSpPr>
        <p:spPr bwMode="auto">
          <a:xfrm>
            <a:off x="503900" y="79375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5025231" y="5273678"/>
            <a:ext cx="461764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/>
              <a:t>(Different definitions of the widths and the Fourier Transform yield different constants.)</a:t>
            </a:r>
          </a:p>
        </p:txBody>
      </p:sp>
      <p:graphicFrame>
        <p:nvGraphicFramePr>
          <p:cNvPr id="4098" name="Object 13"/>
          <p:cNvGraphicFramePr>
            <a:graphicFrameLocks noChangeAspect="1"/>
          </p:cNvGraphicFramePr>
          <p:nvPr/>
        </p:nvGraphicFramePr>
        <p:xfrm>
          <a:off x="1226213" y="3111503"/>
          <a:ext cx="6774259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6" name="Equation" r:id="rId3" imgW="3733560" imgH="457200" progId="Equation.DSMT4">
                  <p:embed/>
                </p:oleObj>
              </mc:Choice>
              <mc:Fallback>
                <p:oleObj name="Equation" r:id="rId3" imgW="3733560" imgH="457200" progId="Equation.DSMT4">
                  <p:embed/>
                  <p:pic>
                    <p:nvPicPr>
                      <p:cNvPr id="409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13" y="3111503"/>
                        <a:ext cx="6774259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4"/>
          <p:cNvGraphicFramePr>
            <a:graphicFrameLocks noChangeAspect="1"/>
          </p:cNvGraphicFramePr>
          <p:nvPr/>
        </p:nvGraphicFramePr>
        <p:xfrm>
          <a:off x="1640681" y="5751516"/>
          <a:ext cx="3159258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" name="Equation" r:id="rId5" imgW="1523880" imgH="419040" progId="Equation.DSMT4">
                  <p:embed/>
                </p:oleObj>
              </mc:Choice>
              <mc:Fallback>
                <p:oleObj name="Equation" r:id="rId5" imgW="1523880" imgH="419040" progId="Equation.DSMT4">
                  <p:embed/>
                  <p:pic>
                    <p:nvPicPr>
                      <p:cNvPr id="409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681" y="5751516"/>
                        <a:ext cx="3159258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5"/>
          <p:cNvGraphicFramePr>
            <a:graphicFrameLocks noChangeAspect="1"/>
          </p:cNvGraphicFramePr>
          <p:nvPr/>
        </p:nvGraphicFramePr>
        <p:xfrm>
          <a:off x="6000355" y="5954713"/>
          <a:ext cx="16217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8" name="Equation" r:id="rId7" imgW="761760" imgH="203040" progId="Equation.DSMT4">
                  <p:embed/>
                </p:oleObj>
              </mc:Choice>
              <mc:Fallback>
                <p:oleObj name="Equation" r:id="rId7" imgW="761760" imgH="203040" progId="Equation.DSMT4">
                  <p:embed/>
                  <p:pic>
                    <p:nvPicPr>
                      <p:cNvPr id="410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355" y="5954713"/>
                        <a:ext cx="1621763" cy="361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CC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6"/>
          <p:cNvGraphicFramePr>
            <a:graphicFrameLocks noChangeAspect="1"/>
          </p:cNvGraphicFramePr>
          <p:nvPr/>
        </p:nvGraphicFramePr>
        <p:xfrm>
          <a:off x="7838811" y="5954713"/>
          <a:ext cx="1186656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9" name="Equation" r:id="rId9" imgW="609480" imgH="203040" progId="Equation.DSMT4">
                  <p:embed/>
                </p:oleObj>
              </mc:Choice>
              <mc:Fallback>
                <p:oleObj name="Equation" r:id="rId9" imgW="609480" imgH="203040" progId="Equation.DSMT4">
                  <p:embed/>
                  <p:pic>
                    <p:nvPicPr>
                      <p:cNvPr id="410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8811" y="5954713"/>
                        <a:ext cx="1186656" cy="361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CC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Text Box 17"/>
          <p:cNvSpPr txBox="1">
            <a:spLocks noChangeArrowheads="1"/>
          </p:cNvSpPr>
          <p:nvPr/>
        </p:nvSpPr>
        <p:spPr bwMode="auto">
          <a:xfrm>
            <a:off x="490143" y="5459416"/>
            <a:ext cx="260892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Combining results:</a:t>
            </a:r>
          </a:p>
        </p:txBody>
      </p:sp>
      <p:sp>
        <p:nvSpPr>
          <p:cNvPr id="4110" name="Text Box 18"/>
          <p:cNvSpPr txBox="1">
            <a:spLocks noChangeArrowheads="1"/>
          </p:cNvSpPr>
          <p:nvPr/>
        </p:nvSpPr>
        <p:spPr bwMode="auto">
          <a:xfrm>
            <a:off x="5174855" y="5924553"/>
            <a:ext cx="53485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or:</a:t>
            </a:r>
            <a:endParaRPr lang="en-US"/>
          </a:p>
        </p:txBody>
      </p:sp>
      <p:sp>
        <p:nvSpPr>
          <p:cNvPr id="4111" name="Text Box 20"/>
          <p:cNvSpPr txBox="1">
            <a:spLocks noChangeArrowheads="1"/>
          </p:cNvSpPr>
          <p:nvPr/>
        </p:nvSpPr>
        <p:spPr bwMode="auto">
          <a:xfrm>
            <a:off x="490141" y="1800228"/>
            <a:ext cx="26622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Use effective widths assuming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/>
              <a:t>and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/>
              <a:t> peak at </a:t>
            </a:r>
            <a:r>
              <a:rPr lang="en-US" sz="2000">
                <a:latin typeface="Times New Roman" pitchFamily="18" charset="0"/>
              </a:rPr>
              <a:t>0</a:t>
            </a:r>
            <a:r>
              <a:rPr lang="en-US" sz="2000"/>
              <a:t>:</a:t>
            </a:r>
          </a:p>
        </p:txBody>
      </p:sp>
      <p:graphicFrame>
        <p:nvGraphicFramePr>
          <p:cNvPr id="4102" name="Object 21"/>
          <p:cNvGraphicFramePr>
            <a:graphicFrameLocks noChangeAspect="1"/>
          </p:cNvGraphicFramePr>
          <p:nvPr/>
        </p:nvGraphicFramePr>
        <p:xfrm>
          <a:off x="3298560" y="2043113"/>
          <a:ext cx="5854171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0" name="Equation" r:id="rId11" imgW="3225600" imgH="457200" progId="Equation.DSMT4">
                  <p:embed/>
                </p:oleObj>
              </mc:Choice>
              <mc:Fallback>
                <p:oleObj name="Equation" r:id="rId11" imgW="3225600" imgH="457200" progId="Equation.DSMT4">
                  <p:embed/>
                  <p:pic>
                    <p:nvPicPr>
                      <p:cNvPr id="410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560" y="2043113"/>
                        <a:ext cx="5854171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446463" y="5803903"/>
            <a:ext cx="1226212" cy="682625"/>
            <a:chOff x="2085" y="3197"/>
            <a:chExt cx="713" cy="430"/>
          </a:xfrm>
        </p:grpSpPr>
        <p:sp>
          <p:nvSpPr>
            <p:cNvPr id="4115" name="Line 22"/>
            <p:cNvSpPr>
              <a:spLocks noChangeShapeType="1"/>
            </p:cNvSpPr>
            <p:nvPr/>
          </p:nvSpPr>
          <p:spPr bwMode="auto">
            <a:xfrm>
              <a:off x="2085" y="3197"/>
              <a:ext cx="713" cy="43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16" name="Line 23"/>
            <p:cNvSpPr>
              <a:spLocks noChangeShapeType="1"/>
            </p:cNvSpPr>
            <p:nvPr/>
          </p:nvSpPr>
          <p:spPr bwMode="auto">
            <a:xfrm flipH="1">
              <a:off x="2085" y="3197"/>
              <a:ext cx="713" cy="430"/>
            </a:xfrm>
            <a:prstGeom prst="line">
              <a:avLst/>
            </a:prstGeom>
            <a:noFill/>
            <a:ln w="571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4103" name="Object 25"/>
          <p:cNvGraphicFramePr>
            <a:graphicFrameLocks noChangeAspect="1"/>
          </p:cNvGraphicFramePr>
          <p:nvPr/>
        </p:nvGraphicFramePr>
        <p:xfrm>
          <a:off x="976843" y="4160838"/>
          <a:ext cx="7604919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1" name="Equation" r:id="rId13" imgW="4190760" imgH="457200" progId="Equation.DSMT4">
                  <p:embed/>
                </p:oleObj>
              </mc:Choice>
              <mc:Fallback>
                <p:oleObj name="Equation" r:id="rId13" imgW="4190760" imgH="457200" progId="Equation.DSMT4">
                  <p:embed/>
                  <p:pic>
                    <p:nvPicPr>
                      <p:cNvPr id="410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843" y="4160838"/>
                        <a:ext cx="7604919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AutoShape 26"/>
          <p:cNvSpPr>
            <a:spLocks/>
          </p:cNvSpPr>
          <p:nvPr/>
        </p:nvSpPr>
        <p:spPr bwMode="auto">
          <a:xfrm rot="5400000">
            <a:off x="5943997" y="2684068"/>
            <a:ext cx="133350" cy="1166019"/>
          </a:xfrm>
          <a:prstGeom prst="leftBrace">
            <a:avLst>
              <a:gd name="adj1" fmla="val 672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114" name="Text Box 27"/>
          <p:cNvSpPr txBox="1">
            <a:spLocks noChangeArrowheads="1"/>
          </p:cNvSpPr>
          <p:nvPr/>
        </p:nvSpPr>
        <p:spPr bwMode="auto">
          <a:xfrm>
            <a:off x="5840412" y="2847978"/>
            <a:ext cx="392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859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ChangeArrowheads="1"/>
          </p:cNvSpPr>
          <p:nvPr/>
        </p:nvSpPr>
        <p:spPr bwMode="auto">
          <a:xfrm>
            <a:off x="3219451" y="2724150"/>
            <a:ext cx="2951163" cy="685800"/>
          </a:xfrm>
          <a:prstGeom prst="rect">
            <a:avLst/>
          </a:prstGeom>
          <a:solidFill>
            <a:schemeClr val="bg1"/>
          </a:solidFill>
          <a:ln w="38100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1181100"/>
            <a:ext cx="899795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For a given wave, the product of the time-domain width (</a:t>
            </a:r>
            <a:r>
              <a:rPr lang="en-US" smtClean="0">
                <a:latin typeface="Symbol" pitchFamily="18" charset="2"/>
              </a:rPr>
              <a:t>D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/>
              <a:t>) and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frequency-domain width (</a:t>
            </a:r>
            <a:r>
              <a:rPr lang="en-US" smtClean="0">
                <a:latin typeface="Symbol" pitchFamily="18" charset="2"/>
              </a:rPr>
              <a:t>Dn</a:t>
            </a:r>
            <a:r>
              <a:rPr lang="en-US" smtClean="0"/>
              <a:t>) is the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		</a:t>
            </a:r>
            <a:r>
              <a:rPr lang="en-US" b="1" i="1" smtClean="0">
                <a:solidFill>
                  <a:srgbClr val="66FFFF"/>
                </a:solidFill>
              </a:rPr>
              <a:t>Time-Bandwidth Product (TBP)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i="1" smtClean="0">
              <a:solidFill>
                <a:srgbClr val="66FF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			</a:t>
            </a:r>
            <a:r>
              <a:rPr lang="en-US" sz="2400" smtClean="0">
                <a:latin typeface="Symbol" pitchFamily="18" charset="2"/>
              </a:rPr>
              <a:t>Dn </a:t>
            </a:r>
            <a:r>
              <a:rPr lang="en-US" sz="2400" smtClean="0"/>
              <a:t> </a:t>
            </a:r>
            <a:r>
              <a:rPr lang="en-US" sz="2400" smtClean="0">
                <a:latin typeface="Symbol" pitchFamily="18" charset="2"/>
              </a:rPr>
              <a:t>D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smtClean="0"/>
              <a:t>   </a:t>
            </a:r>
            <a:r>
              <a:rPr lang="en-US" sz="2400" smtClean="0">
                <a:latin typeface="Symbol" pitchFamily="18" charset="2"/>
              </a:rPr>
              <a:t>º</a:t>
            </a:r>
            <a:r>
              <a:rPr lang="en-US" sz="2400" smtClean="0"/>
              <a:t>   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TBP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pulse's TBP will always be greater than the theoretical minimum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given by the Uncertainty Principle (for the appropriate width definition).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TBP is a measure of how complex a wave or pulse is.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Even though every pulse's time-domain and frequency-domain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functions are related by the Fourier Transform, a wave whose TBP is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theoretical minimum is called </a:t>
            </a:r>
            <a:r>
              <a:rPr lang="en-US" b="1" i="1" smtClean="0">
                <a:solidFill>
                  <a:srgbClr val="66FFFF"/>
                </a:solidFill>
              </a:rPr>
              <a:t>Fourier-Transform Limited</a:t>
            </a:r>
            <a:r>
              <a:rPr lang="en-US" smtClean="0"/>
              <a:t>.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591608" y="261941"/>
            <a:ext cx="8420100" cy="7080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66FFFF"/>
                </a:solidFill>
              </a:rPr>
              <a:t>The Time-Bandwidth Product</a:t>
            </a:r>
          </a:p>
        </p:txBody>
      </p:sp>
    </p:spTree>
    <p:extLst>
      <p:ext uri="{BB962C8B-B14F-4D97-AF65-F5344CB8AC3E}">
        <p14:creationId xmlns:p14="http://schemas.microsoft.com/office/powerpoint/2010/main" val="4151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4719109" y="5638800"/>
            <a:ext cx="4554008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title"/>
          </p:nvPr>
        </p:nvSpPr>
        <p:spPr>
          <a:xfrm>
            <a:off x="355999" y="290516"/>
            <a:ext cx="9262798" cy="973137"/>
          </a:xfrm>
        </p:spPr>
        <p:txBody>
          <a:bodyPr/>
          <a:lstStyle/>
          <a:p>
            <a:pPr eaLnBrk="1" hangingPunct="1"/>
            <a:r>
              <a:rPr lang="en-US" sz="3000" smtClean="0">
                <a:solidFill>
                  <a:srgbClr val="FFFF00"/>
                </a:solidFill>
              </a:rPr>
              <a:t>Recall that, when two light waves of different  frequency interfere, they produce beats.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412750" y="1568453"/>
          <a:ext cx="9120056" cy="472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" name="Equation" r:id="rId3" imgW="5143320" imgH="2692080" progId="Equation.DSMT4">
                  <p:embed/>
                </p:oleObj>
              </mc:Choice>
              <mc:Fallback>
                <p:oleObj name="Equation" r:id="rId3" imgW="5143320" imgH="2692080" progId="Equation.DSMT4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1568453"/>
                        <a:ext cx="9120056" cy="472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787900" y="5702303"/>
            <a:ext cx="4416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So the irradiance has temporal structure of width: ~</a:t>
            </a:r>
            <a:r>
              <a:rPr lang="en-US" sz="2000">
                <a:latin typeface="Symbol" pitchFamily="18" charset="2"/>
              </a:rPr>
              <a:t>p/D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 = </a:t>
            </a:r>
            <a:r>
              <a:rPr lang="en-US" sz="2000">
                <a:latin typeface="Symbol" pitchFamily="18" charset="2"/>
              </a:rPr>
              <a:t>1/</a:t>
            </a:r>
            <a:r>
              <a:rPr lang="en-US" sz="2000">
                <a:latin typeface="Times New Roman" pitchFamily="18" charset="0"/>
              </a:rPr>
              <a:t>2</a:t>
            </a:r>
            <a:r>
              <a:rPr lang="en-US" sz="2000">
                <a:latin typeface="Symbol" pitchFamily="18" charset="2"/>
              </a:rPr>
              <a:t>D</a:t>
            </a:r>
            <a:r>
              <a:rPr lang="en-US" sz="2000" i="1">
                <a:latin typeface="Symbol" pitchFamily="18" charset="2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954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0720" y="506414"/>
            <a:ext cx="8482013" cy="8778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The </a:t>
            </a:r>
            <a:r>
              <a:rPr lang="en-US" smtClean="0">
                <a:solidFill>
                  <a:srgbClr val="800080"/>
                </a:solidFill>
              </a:rPr>
              <a:t>coherence time </a:t>
            </a:r>
            <a:r>
              <a:rPr lang="en-US" smtClean="0">
                <a:solidFill>
                  <a:schemeClr val="tx1"/>
                </a:solidFill>
              </a:rPr>
              <a:t>is the reciprocal of the bandwidth.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5693" y="1751013"/>
            <a:ext cx="8172450" cy="711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The largest frequency difference in the light wave will yield the smallest temporal structure, which we call the </a:t>
            </a:r>
            <a:r>
              <a:rPr lang="en-US" b="1" smtClean="0">
                <a:solidFill>
                  <a:srgbClr val="CC00CC"/>
                </a:solidFill>
              </a:rPr>
              <a:t>coherence time</a:t>
            </a:r>
            <a:r>
              <a:rPr lang="en-US" smtClean="0"/>
              <a:t>: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4101704" y="2881313"/>
          <a:ext cx="14033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" name="Equation" r:id="rId3" imgW="622080" imgH="228600" progId="Equation.DSMT4">
                  <p:embed/>
                </p:oleObj>
              </mc:Choice>
              <mc:Fallback>
                <p:oleObj name="Equation" r:id="rId3" imgW="622080" imgH="228600" progId="Equation.DSMT4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704" y="2881313"/>
                        <a:ext cx="1403350" cy="476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885693" y="3771901"/>
            <a:ext cx="7800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where </a:t>
            </a:r>
            <a:r>
              <a:rPr lang="en-US" sz="2000">
                <a:latin typeface="Symbol" pitchFamily="18" charset="2"/>
              </a:rPr>
              <a:t>Dn</a:t>
            </a:r>
            <a:r>
              <a:rPr lang="en-US" sz="2000"/>
              <a:t> is the light bandwidth (the width of the spectrum).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885693" y="4368803"/>
            <a:ext cx="819996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Sunlight and light bulbs are temporally very </a:t>
            </a:r>
            <a:r>
              <a:rPr lang="en-US" sz="2000" b="1">
                <a:solidFill>
                  <a:srgbClr val="CC00CC"/>
                </a:solidFill>
              </a:rPr>
              <a:t>incoherent</a:t>
            </a:r>
            <a:r>
              <a:rPr lang="en-US" sz="2000"/>
              <a:t>—and have very small coherences times (a few fs)—because their bandwidths are very large (the entire visible spectrum).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85693" y="5600703"/>
            <a:ext cx="80486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Lasers can have much longer coherence times—as long as about a second, which is amazing; that's &gt;10</a:t>
            </a:r>
            <a:r>
              <a:rPr lang="en-US" sz="2000" baseline="30000"/>
              <a:t>14</a:t>
            </a:r>
            <a:r>
              <a:rPr lang="en-US" sz="2000"/>
              <a:t> cycles!</a:t>
            </a:r>
          </a:p>
        </p:txBody>
      </p:sp>
    </p:spTree>
    <p:extLst>
      <p:ext uri="{BB962C8B-B14F-4D97-AF65-F5344CB8AC3E}">
        <p14:creationId xmlns:p14="http://schemas.microsoft.com/office/powerpoint/2010/main" val="37074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20484" name="Picture 3" descr="ex14_4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57375"/>
            <a:ext cx="4530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881188" y="4714875"/>
          <a:ext cx="72056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r:id="rId4" imgW="3365500" imgH="533400" progId="Equation.DSMT4">
                  <p:embed/>
                </p:oleObj>
              </mc:Choice>
              <mc:Fallback>
                <p:oleObj r:id="rId4" imgW="3365500" imgH="533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4714875"/>
                        <a:ext cx="7205662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1695453"/>
            <a:ext cx="9080500" cy="48371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coherence time (</a:t>
            </a:r>
            <a:r>
              <a:rPr lang="en-US" i="1" smtClean="0">
                <a:latin typeface="Symbol" pitchFamily="18" charset="2"/>
              </a:rPr>
              <a:t>t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mtClean="0">
                <a:latin typeface="Times New Roman" pitchFamily="18" charset="0"/>
              </a:rPr>
              <a:t> = 1/</a:t>
            </a:r>
            <a:r>
              <a:rPr lang="en-US" smtClean="0">
                <a:latin typeface="Symbol" pitchFamily="18" charset="2"/>
              </a:rPr>
              <a:t>Dn</a:t>
            </a:r>
            <a:r>
              <a:rPr lang="en-US" smtClean="0"/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indicates the smallest temporal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structure of the pulse.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In terms of the coherence time: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	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TBP</a:t>
            </a:r>
            <a:r>
              <a:rPr lang="en-US" smtClean="0"/>
              <a:t>  =  </a:t>
            </a:r>
            <a:r>
              <a:rPr lang="en-US" smtClean="0">
                <a:latin typeface="Symbol" pitchFamily="18" charset="2"/>
              </a:rPr>
              <a:t>Dn </a:t>
            </a:r>
            <a:r>
              <a:rPr lang="en-US" smtClean="0"/>
              <a:t> </a:t>
            </a:r>
            <a:r>
              <a:rPr lang="en-US" smtClean="0">
                <a:latin typeface="Symbol" pitchFamily="18" charset="2"/>
              </a:rPr>
              <a:t>D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/>
              <a:t>  =  </a:t>
            </a:r>
            <a:r>
              <a:rPr lang="en-US" smtClean="0">
                <a:latin typeface="Symbol" pitchFamily="18" charset="2"/>
              </a:rPr>
              <a:t>D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i="1" smtClean="0"/>
              <a:t> </a:t>
            </a:r>
            <a:r>
              <a:rPr lang="en-US" smtClean="0"/>
              <a:t> / </a:t>
            </a:r>
            <a:r>
              <a:rPr lang="en-US" i="1" smtClean="0">
                <a:latin typeface="Symbol" pitchFamily="18" charset="2"/>
              </a:rPr>
              <a:t>t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i="1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	         =  about how many spikes are in the pulse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20000"/>
              </a:lnSpc>
              <a:spcBef>
                <a:spcPct val="0"/>
              </a:spcBef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similar argument can be made in the frequency domain, where the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TBP is the ratio of the spectral width and the width of the smallest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spectral structure.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25" y="228600"/>
            <a:ext cx="8709025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C99FF"/>
                </a:solidFill>
              </a:rPr>
              <a:t>The Time-Bandwidth Product is a measure of the pulse complexity.</a:t>
            </a:r>
          </a:p>
        </p:txBody>
      </p:sp>
      <p:sp>
        <p:nvSpPr>
          <p:cNvPr id="26628" name="Rectangle 8"/>
          <p:cNvSpPr>
            <a:spLocks noChangeArrowheads="1"/>
          </p:cNvSpPr>
          <p:nvPr/>
        </p:nvSpPr>
        <p:spPr bwMode="auto">
          <a:xfrm>
            <a:off x="4777583" y="1749425"/>
            <a:ext cx="4545410" cy="1885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29" name="Line 782"/>
          <p:cNvSpPr>
            <a:spLocks noChangeShapeType="1"/>
          </p:cNvSpPr>
          <p:nvPr/>
        </p:nvSpPr>
        <p:spPr bwMode="auto">
          <a:xfrm>
            <a:off x="5800860" y="3363913"/>
            <a:ext cx="231311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30" name="Text Box 783"/>
          <p:cNvSpPr txBox="1">
            <a:spLocks noChangeArrowheads="1"/>
          </p:cNvSpPr>
          <p:nvPr/>
        </p:nvSpPr>
        <p:spPr bwMode="auto">
          <a:xfrm>
            <a:off x="6729547" y="3117850"/>
            <a:ext cx="55033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  <a:cs typeface="Times New Roman" pitchFamily="18" charset="0"/>
              </a:rPr>
              <a:t>D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  <a:endParaRPr lang="en-US"/>
          </a:p>
        </p:txBody>
      </p:sp>
      <p:sp>
        <p:nvSpPr>
          <p:cNvPr id="26631" name="Line 784"/>
          <p:cNvSpPr>
            <a:spLocks noChangeShapeType="1"/>
          </p:cNvSpPr>
          <p:nvPr/>
        </p:nvSpPr>
        <p:spPr bwMode="auto">
          <a:xfrm>
            <a:off x="6652154" y="2286000"/>
            <a:ext cx="235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32" name="Line 785"/>
          <p:cNvSpPr>
            <a:spLocks noChangeShapeType="1"/>
          </p:cNvSpPr>
          <p:nvPr/>
        </p:nvSpPr>
        <p:spPr bwMode="auto">
          <a:xfrm flipH="1">
            <a:off x="6949680" y="2286000"/>
            <a:ext cx="2356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33" name="Text Box 786"/>
          <p:cNvSpPr txBox="1">
            <a:spLocks noChangeArrowheads="1"/>
          </p:cNvSpPr>
          <p:nvPr/>
        </p:nvSpPr>
        <p:spPr bwMode="auto">
          <a:xfrm>
            <a:off x="6691710" y="1824040"/>
            <a:ext cx="372218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Symbol" pitchFamily="18" charset="2"/>
              </a:rPr>
              <a:t>t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c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>
              <a:latin typeface="Times New Roman" pitchFamily="18" charset="0"/>
            </a:endParaRPr>
          </a:p>
        </p:txBody>
      </p:sp>
      <p:sp>
        <p:nvSpPr>
          <p:cNvPr id="26634" name="Text Box 787"/>
          <p:cNvSpPr txBox="1">
            <a:spLocks noChangeArrowheads="1"/>
          </p:cNvSpPr>
          <p:nvPr/>
        </p:nvSpPr>
        <p:spPr bwMode="auto">
          <a:xfrm>
            <a:off x="5314156" y="2125665"/>
            <a:ext cx="57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6635" name="Text Box 788"/>
          <p:cNvSpPr txBox="1">
            <a:spLocks noChangeArrowheads="1"/>
          </p:cNvSpPr>
          <p:nvPr/>
        </p:nvSpPr>
        <p:spPr bwMode="auto">
          <a:xfrm>
            <a:off x="7303956" y="1841500"/>
            <a:ext cx="188145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/>
              <a:t>A complicated pulse</a:t>
            </a:r>
          </a:p>
        </p:txBody>
      </p:sp>
      <p:sp>
        <p:nvSpPr>
          <p:cNvPr id="26636" name="Line 790"/>
          <p:cNvSpPr>
            <a:spLocks noChangeShapeType="1"/>
          </p:cNvSpPr>
          <p:nvPr/>
        </p:nvSpPr>
        <p:spPr bwMode="auto">
          <a:xfrm>
            <a:off x="8347870" y="3248025"/>
            <a:ext cx="7549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37" name="Text Box 791"/>
          <p:cNvSpPr txBox="1">
            <a:spLocks noChangeArrowheads="1"/>
          </p:cNvSpPr>
          <p:nvPr/>
        </p:nvSpPr>
        <p:spPr bwMode="auto">
          <a:xfrm>
            <a:off x="8437299" y="318293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time</a:t>
            </a:r>
          </a:p>
        </p:txBody>
      </p:sp>
      <p:grpSp>
        <p:nvGrpSpPr>
          <p:cNvPr id="26638" name="Group 837"/>
          <p:cNvGrpSpPr>
            <a:grpSpLocks/>
          </p:cNvGrpSpPr>
          <p:nvPr/>
        </p:nvGrpSpPr>
        <p:grpSpPr bwMode="auto">
          <a:xfrm>
            <a:off x="5687353" y="2395541"/>
            <a:ext cx="2397390" cy="674687"/>
            <a:chOff x="5515" y="317"/>
            <a:chExt cx="1658" cy="153"/>
          </a:xfrm>
        </p:grpSpPr>
        <p:grpSp>
          <p:nvGrpSpPr>
            <p:cNvPr id="26640" name="Group 794"/>
            <p:cNvGrpSpPr>
              <a:grpSpLocks/>
            </p:cNvGrpSpPr>
            <p:nvPr/>
          </p:nvGrpSpPr>
          <p:grpSpPr bwMode="auto">
            <a:xfrm>
              <a:off x="5515" y="419"/>
              <a:ext cx="242" cy="51"/>
              <a:chOff x="2520" y="1735"/>
              <a:chExt cx="730" cy="1788"/>
            </a:xfrm>
          </p:grpSpPr>
          <p:sp>
            <p:nvSpPr>
              <p:cNvPr id="26674" name="Freeform 795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75" name="Freeform 796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1" name="Group 797"/>
            <p:cNvGrpSpPr>
              <a:grpSpLocks/>
            </p:cNvGrpSpPr>
            <p:nvPr/>
          </p:nvGrpSpPr>
          <p:grpSpPr bwMode="auto">
            <a:xfrm>
              <a:off x="6289" y="317"/>
              <a:ext cx="158" cy="153"/>
              <a:chOff x="2520" y="1735"/>
              <a:chExt cx="730" cy="1788"/>
            </a:xfrm>
          </p:grpSpPr>
          <p:sp>
            <p:nvSpPr>
              <p:cNvPr id="26672" name="Freeform 798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73" name="Freeform 799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2" name="Group 800"/>
            <p:cNvGrpSpPr>
              <a:grpSpLocks/>
            </p:cNvGrpSpPr>
            <p:nvPr/>
          </p:nvGrpSpPr>
          <p:grpSpPr bwMode="auto">
            <a:xfrm>
              <a:off x="6397" y="399"/>
              <a:ext cx="146" cy="71"/>
              <a:chOff x="2520" y="1735"/>
              <a:chExt cx="730" cy="1788"/>
            </a:xfrm>
          </p:grpSpPr>
          <p:sp>
            <p:nvSpPr>
              <p:cNvPr id="26670" name="Freeform 801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71" name="Freeform 802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3" name="Group 803"/>
            <p:cNvGrpSpPr>
              <a:grpSpLocks/>
            </p:cNvGrpSpPr>
            <p:nvPr/>
          </p:nvGrpSpPr>
          <p:grpSpPr bwMode="auto">
            <a:xfrm>
              <a:off x="6523" y="348"/>
              <a:ext cx="128" cy="122"/>
              <a:chOff x="2520" y="1735"/>
              <a:chExt cx="730" cy="1788"/>
            </a:xfrm>
          </p:grpSpPr>
          <p:sp>
            <p:nvSpPr>
              <p:cNvPr id="26668" name="Freeform 804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69" name="Freeform 805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4" name="Group 806"/>
            <p:cNvGrpSpPr>
              <a:grpSpLocks/>
            </p:cNvGrpSpPr>
            <p:nvPr/>
          </p:nvGrpSpPr>
          <p:grpSpPr bwMode="auto">
            <a:xfrm>
              <a:off x="6625" y="368"/>
              <a:ext cx="110" cy="102"/>
              <a:chOff x="2520" y="1735"/>
              <a:chExt cx="730" cy="1788"/>
            </a:xfrm>
          </p:grpSpPr>
          <p:sp>
            <p:nvSpPr>
              <p:cNvPr id="26666" name="Freeform 807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67" name="Freeform 808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5" name="Group 809"/>
            <p:cNvGrpSpPr>
              <a:grpSpLocks/>
            </p:cNvGrpSpPr>
            <p:nvPr/>
          </p:nvGrpSpPr>
          <p:grpSpPr bwMode="auto">
            <a:xfrm>
              <a:off x="6715" y="332"/>
              <a:ext cx="122" cy="138"/>
              <a:chOff x="2520" y="1735"/>
              <a:chExt cx="730" cy="1788"/>
            </a:xfrm>
          </p:grpSpPr>
          <p:sp>
            <p:nvSpPr>
              <p:cNvPr id="26664" name="Freeform 81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65" name="Freeform 81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6" name="Group 812"/>
            <p:cNvGrpSpPr>
              <a:grpSpLocks/>
            </p:cNvGrpSpPr>
            <p:nvPr/>
          </p:nvGrpSpPr>
          <p:grpSpPr bwMode="auto">
            <a:xfrm>
              <a:off x="6811" y="404"/>
              <a:ext cx="152" cy="66"/>
              <a:chOff x="2520" y="1735"/>
              <a:chExt cx="730" cy="1788"/>
            </a:xfrm>
          </p:grpSpPr>
          <p:sp>
            <p:nvSpPr>
              <p:cNvPr id="26662" name="Freeform 813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63" name="Freeform 814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7" name="Group 815"/>
            <p:cNvGrpSpPr>
              <a:grpSpLocks/>
            </p:cNvGrpSpPr>
            <p:nvPr/>
          </p:nvGrpSpPr>
          <p:grpSpPr bwMode="auto">
            <a:xfrm>
              <a:off x="6907" y="419"/>
              <a:ext cx="266" cy="51"/>
              <a:chOff x="2520" y="1735"/>
              <a:chExt cx="730" cy="1788"/>
            </a:xfrm>
          </p:grpSpPr>
          <p:sp>
            <p:nvSpPr>
              <p:cNvPr id="26660" name="Freeform 816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61" name="Freeform 817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8" name="Group 818"/>
            <p:cNvGrpSpPr>
              <a:grpSpLocks/>
            </p:cNvGrpSpPr>
            <p:nvPr/>
          </p:nvGrpSpPr>
          <p:grpSpPr bwMode="auto">
            <a:xfrm>
              <a:off x="5737" y="363"/>
              <a:ext cx="164" cy="107"/>
              <a:chOff x="2520" y="1735"/>
              <a:chExt cx="730" cy="1788"/>
            </a:xfrm>
          </p:grpSpPr>
          <p:sp>
            <p:nvSpPr>
              <p:cNvPr id="26658" name="Freeform 819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59" name="Freeform 820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49" name="Group 821"/>
            <p:cNvGrpSpPr>
              <a:grpSpLocks/>
            </p:cNvGrpSpPr>
            <p:nvPr/>
          </p:nvGrpSpPr>
          <p:grpSpPr bwMode="auto">
            <a:xfrm>
              <a:off x="5881" y="378"/>
              <a:ext cx="122" cy="92"/>
              <a:chOff x="2520" y="1735"/>
              <a:chExt cx="730" cy="1788"/>
            </a:xfrm>
          </p:grpSpPr>
          <p:sp>
            <p:nvSpPr>
              <p:cNvPr id="26656" name="Freeform 822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57" name="Freeform 823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50" name="Group 824"/>
            <p:cNvGrpSpPr>
              <a:grpSpLocks/>
            </p:cNvGrpSpPr>
            <p:nvPr/>
          </p:nvGrpSpPr>
          <p:grpSpPr bwMode="auto">
            <a:xfrm>
              <a:off x="5977" y="414"/>
              <a:ext cx="152" cy="56"/>
              <a:chOff x="2520" y="1735"/>
              <a:chExt cx="730" cy="1788"/>
            </a:xfrm>
          </p:grpSpPr>
          <p:sp>
            <p:nvSpPr>
              <p:cNvPr id="26654" name="Freeform 825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55" name="Freeform 826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6651" name="Group 827"/>
            <p:cNvGrpSpPr>
              <a:grpSpLocks/>
            </p:cNvGrpSpPr>
            <p:nvPr/>
          </p:nvGrpSpPr>
          <p:grpSpPr bwMode="auto">
            <a:xfrm>
              <a:off x="6073" y="388"/>
              <a:ext cx="242" cy="82"/>
              <a:chOff x="2520" y="1735"/>
              <a:chExt cx="730" cy="1788"/>
            </a:xfrm>
          </p:grpSpPr>
          <p:sp>
            <p:nvSpPr>
              <p:cNvPr id="26652" name="Freeform 828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653" name="Freeform 829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64 h 264"/>
                  <a:gd name="T2" fmla="*/ 132 w 279"/>
                  <a:gd name="T3" fmla="*/ 234 h 264"/>
                  <a:gd name="T4" fmla="*/ 192 w 279"/>
                  <a:gd name="T5" fmla="*/ 93 h 264"/>
                  <a:gd name="T6" fmla="*/ 231 w 279"/>
                  <a:gd name="T7" fmla="*/ 21 h 264"/>
                  <a:gd name="T8" fmla="*/ 279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 cmpd="sng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6639" name="Line 838"/>
          <p:cNvSpPr>
            <a:spLocks noChangeShapeType="1"/>
          </p:cNvSpPr>
          <p:nvPr/>
        </p:nvSpPr>
        <p:spPr bwMode="auto">
          <a:xfrm>
            <a:off x="5388110" y="3122613"/>
            <a:ext cx="30560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9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2" y="4763"/>
            <a:ext cx="4770702" cy="9144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cs typeface="Arial" charset="0"/>
              </a:rPr>
              <a:t>Parseval’s Theorem</a:t>
            </a:r>
            <a:r>
              <a:rPr lang="en-US" sz="400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2" y="862013"/>
            <a:ext cx="4330435" cy="11414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cs typeface="Arial" charset="0"/>
              </a:rPr>
              <a:t>Parseval’s Theorem says that the energy is the same, whether you integrate over time or frequency:</a:t>
            </a:r>
          </a:p>
          <a:p>
            <a:pPr marL="0" indent="0" eaLnBrk="1" hangingPunct="1">
              <a:buFontTx/>
              <a:buNone/>
            </a:pPr>
            <a:endParaRPr lang="en-US" smtClean="0">
              <a:cs typeface="Arial" charset="0"/>
            </a:endParaRPr>
          </a:p>
          <a:p>
            <a:pPr marL="0" indent="0" eaLnBrk="1" hangingPunct="1">
              <a:buFontTx/>
              <a:buNone/>
            </a:pPr>
            <a:r>
              <a:rPr lang="en-US" smtClean="0">
                <a:cs typeface="Arial" charset="0"/>
              </a:rPr>
              <a:t>Proof: </a:t>
            </a:r>
          </a:p>
          <a:p>
            <a:pPr marL="0" indent="0" eaLnBrk="1" hangingPunct="1">
              <a:buFontTx/>
              <a:buNone/>
            </a:pPr>
            <a:endParaRPr lang="en-US" smtClean="0">
              <a:cs typeface="Arial" charset="0"/>
            </a:endParaRPr>
          </a:p>
          <a:p>
            <a:pPr marL="0" indent="0" eaLnBrk="1" hangingPunct="1">
              <a:buFontTx/>
              <a:buNone/>
            </a:pPr>
            <a:endParaRPr lang="en-US" smtClean="0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5333076" y="960441"/>
          <a:ext cx="3730228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0" name="Equation" r:id="rId3" imgW="2539800" imgH="533160" progId="Equation.DSMT4">
                  <p:embed/>
                </p:oleObj>
              </mc:Choice>
              <mc:Fallback>
                <p:oleObj name="Equation" r:id="rId3" imgW="2539800" imgH="533160" progId="Equation.DSMT4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076" y="960441"/>
                        <a:ext cx="3730228" cy="903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6"/>
          <p:cNvGraphicFramePr>
            <a:graphicFrameLocks noChangeAspect="1"/>
          </p:cNvGraphicFramePr>
          <p:nvPr/>
        </p:nvGraphicFramePr>
        <p:xfrm>
          <a:off x="1391312" y="2017713"/>
          <a:ext cx="7140575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1" name="Equation" r:id="rId5" imgW="3924000" imgH="2819160" progId="Equation.DSMT4">
                  <p:embed/>
                </p:oleObj>
              </mc:Choice>
              <mc:Fallback>
                <p:oleObj name="Equation" r:id="rId5" imgW="3924000" imgH="2819160" progId="Equation.DSMT4">
                  <p:embed/>
                  <p:pic>
                    <p:nvPicPr>
                      <p:cNvPr id="71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312" y="2017713"/>
                        <a:ext cx="7140575" cy="473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19"/>
          <p:cNvSpPr txBox="1">
            <a:spLocks noChangeArrowheads="1"/>
          </p:cNvSpPr>
          <p:nvPr/>
        </p:nvSpPr>
        <p:spPr bwMode="auto">
          <a:xfrm>
            <a:off x="6284119" y="2362203"/>
            <a:ext cx="333295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Use </a:t>
            </a:r>
            <a:r>
              <a:rPr lang="en-US" sz="1600" i="1">
                <a:latin typeface="Symbol" pitchFamily="18" charset="2"/>
              </a:rPr>
              <a:t>w</a:t>
            </a:r>
            <a:r>
              <a:rPr lang="en-US" sz="1600">
                <a:latin typeface="Verdana" pitchFamily="34" charset="0"/>
              </a:rPr>
              <a:t>’</a:t>
            </a:r>
            <a:r>
              <a:rPr lang="en-US" sz="1600"/>
              <a:t>, not </a:t>
            </a:r>
            <a:r>
              <a:rPr lang="en-US" sz="1600" i="1">
                <a:latin typeface="Symbol" pitchFamily="18" charset="2"/>
              </a:rPr>
              <a:t>w</a:t>
            </a:r>
            <a:r>
              <a:rPr lang="en-US" sz="1600"/>
              <a:t>, to avoid conflicts in integration variables.</a:t>
            </a:r>
          </a:p>
        </p:txBody>
      </p:sp>
      <p:sp>
        <p:nvSpPr>
          <p:cNvPr id="7175" name="Line 20"/>
          <p:cNvSpPr>
            <a:spLocks noChangeShapeType="1"/>
          </p:cNvSpPr>
          <p:nvPr/>
        </p:nvSpPr>
        <p:spPr bwMode="auto">
          <a:xfrm flipH="1">
            <a:off x="6222206" y="2914653"/>
            <a:ext cx="185738" cy="371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176" name="Line 21"/>
          <p:cNvSpPr>
            <a:spLocks noChangeShapeType="1"/>
          </p:cNvSpPr>
          <p:nvPr/>
        </p:nvSpPr>
        <p:spPr bwMode="auto">
          <a:xfrm>
            <a:off x="7718425" y="2914653"/>
            <a:ext cx="185738" cy="371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177" name="Line 22"/>
          <p:cNvSpPr>
            <a:spLocks noChangeShapeType="1"/>
          </p:cNvSpPr>
          <p:nvPr/>
        </p:nvSpPr>
        <p:spPr bwMode="auto">
          <a:xfrm flipH="1">
            <a:off x="7315994" y="2914653"/>
            <a:ext cx="185738" cy="371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6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3"/>
          <p:cNvSpPr>
            <a:spLocks noChangeArrowheads="1"/>
          </p:cNvSpPr>
          <p:nvPr/>
        </p:nvSpPr>
        <p:spPr bwMode="auto">
          <a:xfrm>
            <a:off x="880533" y="1016003"/>
            <a:ext cx="8270479" cy="465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51" name="Text Box 11"/>
          <p:cNvSpPr txBox="1">
            <a:spLocks noChangeArrowheads="1"/>
          </p:cNvSpPr>
          <p:nvPr/>
        </p:nvSpPr>
        <p:spPr bwMode="auto">
          <a:xfrm>
            <a:off x="2191015" y="1135064"/>
            <a:ext cx="16579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Time domain</a:t>
            </a:r>
          </a:p>
        </p:txBody>
      </p:sp>
      <p:sp>
        <p:nvSpPr>
          <p:cNvPr id="27652" name="Text Box 12"/>
          <p:cNvSpPr txBox="1">
            <a:spLocks noChangeArrowheads="1"/>
          </p:cNvSpPr>
          <p:nvPr/>
        </p:nvSpPr>
        <p:spPr bwMode="auto">
          <a:xfrm>
            <a:off x="5534291" y="1135064"/>
            <a:ext cx="23086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Frequency domain</a:t>
            </a:r>
          </a:p>
        </p:txBody>
      </p:sp>
      <p:sp>
        <p:nvSpPr>
          <p:cNvPr id="27653" name="Text Box 15"/>
          <p:cNvSpPr txBox="1">
            <a:spLocks noChangeArrowheads="1"/>
          </p:cNvSpPr>
          <p:nvPr/>
        </p:nvSpPr>
        <p:spPr bwMode="auto">
          <a:xfrm>
            <a:off x="2982121" y="1692275"/>
            <a:ext cx="55976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7654" name="Text Box 16"/>
          <p:cNvSpPr txBox="1">
            <a:spLocks noChangeArrowheads="1"/>
          </p:cNvSpPr>
          <p:nvPr/>
        </p:nvSpPr>
        <p:spPr bwMode="auto">
          <a:xfrm>
            <a:off x="2927087" y="3543302"/>
            <a:ext cx="8611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|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)|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5" name="Text Box 17"/>
          <p:cNvSpPr txBox="1">
            <a:spLocks noChangeArrowheads="1"/>
          </p:cNvSpPr>
          <p:nvPr/>
        </p:nvSpPr>
        <p:spPr bwMode="auto">
          <a:xfrm>
            <a:off x="6906684" y="1692275"/>
            <a:ext cx="78899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7656" name="Text Box 18"/>
          <p:cNvSpPr txBox="1">
            <a:spLocks noChangeArrowheads="1"/>
          </p:cNvSpPr>
          <p:nvPr/>
        </p:nvSpPr>
        <p:spPr bwMode="auto">
          <a:xfrm>
            <a:off x="6975475" y="3543302"/>
            <a:ext cx="10134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)|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7" name="Text Box 19"/>
          <p:cNvSpPr txBox="1">
            <a:spLocks noChangeArrowheads="1"/>
          </p:cNvSpPr>
          <p:nvPr/>
        </p:nvSpPr>
        <p:spPr bwMode="auto">
          <a:xfrm>
            <a:off x="4395787" y="2881316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2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8" name="Text Box 20"/>
          <p:cNvSpPr txBox="1">
            <a:spLocks noChangeArrowheads="1"/>
          </p:cNvSpPr>
          <p:nvPr/>
        </p:nvSpPr>
        <p:spPr bwMode="auto">
          <a:xfrm>
            <a:off x="8347870" y="2855916"/>
            <a:ext cx="419629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7659" name="Text Box 21"/>
          <p:cNvSpPr txBox="1">
            <a:spLocks noChangeArrowheads="1"/>
          </p:cNvSpPr>
          <p:nvPr/>
        </p:nvSpPr>
        <p:spPr bwMode="auto">
          <a:xfrm>
            <a:off x="4395787" y="4732341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2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0" name="Text Box 22"/>
          <p:cNvSpPr txBox="1">
            <a:spLocks noChangeArrowheads="1"/>
          </p:cNvSpPr>
          <p:nvPr/>
        </p:nvSpPr>
        <p:spPr bwMode="auto">
          <a:xfrm>
            <a:off x="8346151" y="4732341"/>
            <a:ext cx="419629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7661" name="Rectangle 2"/>
          <p:cNvSpPr>
            <a:spLocks noGrp="1" noChangeArrowheads="1"/>
          </p:cNvSpPr>
          <p:nvPr>
            <p:ph type="title"/>
          </p:nvPr>
        </p:nvSpPr>
        <p:spPr>
          <a:xfrm>
            <a:off x="474663" y="279400"/>
            <a:ext cx="8420100" cy="508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33CC33"/>
                </a:solidFill>
              </a:rPr>
              <a:t>Parseval's Theorem in action</a:t>
            </a:r>
          </a:p>
        </p:txBody>
      </p:sp>
      <p:sp>
        <p:nvSpPr>
          <p:cNvPr id="27662" name="Text Box 8"/>
          <p:cNvSpPr txBox="1">
            <a:spLocks noChangeArrowheads="1"/>
          </p:cNvSpPr>
          <p:nvPr/>
        </p:nvSpPr>
        <p:spPr bwMode="auto">
          <a:xfrm>
            <a:off x="787664" y="6024566"/>
            <a:ext cx="8619596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bg1"/>
                </a:solidFill>
              </a:rPr>
              <a:t>The two areas (i.e., the light pulse energy) are the same.</a:t>
            </a:r>
          </a:p>
        </p:txBody>
      </p:sp>
      <p:sp>
        <p:nvSpPr>
          <p:cNvPr id="27663" name="Line 9"/>
          <p:cNvSpPr>
            <a:spLocks noChangeShapeType="1"/>
          </p:cNvSpPr>
          <p:nvPr/>
        </p:nvSpPr>
        <p:spPr bwMode="auto">
          <a:xfrm flipV="1">
            <a:off x="3033713" y="5276850"/>
            <a:ext cx="0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664" name="Line 10"/>
          <p:cNvSpPr>
            <a:spLocks noChangeShapeType="1"/>
          </p:cNvSpPr>
          <p:nvPr/>
        </p:nvSpPr>
        <p:spPr bwMode="auto">
          <a:xfrm flipV="1">
            <a:off x="3198812" y="5276850"/>
            <a:ext cx="2951163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7665" name="Group 70"/>
          <p:cNvGrpSpPr>
            <a:grpSpLocks/>
          </p:cNvGrpSpPr>
          <p:nvPr/>
        </p:nvGrpSpPr>
        <p:grpSpPr bwMode="auto">
          <a:xfrm>
            <a:off x="1124744" y="2209800"/>
            <a:ext cx="3549650" cy="1138238"/>
            <a:chOff x="758" y="1392"/>
            <a:chExt cx="1856" cy="717"/>
          </a:xfrm>
        </p:grpSpPr>
        <p:sp>
          <p:nvSpPr>
            <p:cNvPr id="27695" name="Freeform 38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64 h 264"/>
                <a:gd name="T2" fmla="*/ 132 w 279"/>
                <a:gd name="T3" fmla="*/ 234 h 264"/>
                <a:gd name="T4" fmla="*/ 192 w 279"/>
                <a:gd name="T5" fmla="*/ 93 h 264"/>
                <a:gd name="T6" fmla="*/ 231 w 279"/>
                <a:gd name="T7" fmla="*/ 21 h 264"/>
                <a:gd name="T8" fmla="*/ 279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 cmpd="sng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96" name="Freeform 51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64 h 264"/>
                <a:gd name="T2" fmla="*/ 132 w 279"/>
                <a:gd name="T3" fmla="*/ 234 h 264"/>
                <a:gd name="T4" fmla="*/ 192 w 279"/>
                <a:gd name="T5" fmla="*/ 93 h 264"/>
                <a:gd name="T6" fmla="*/ 231 w 279"/>
                <a:gd name="T7" fmla="*/ 21 h 264"/>
                <a:gd name="T8" fmla="*/ 279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 cmpd="sng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66" name="Group 58"/>
          <p:cNvGrpSpPr>
            <a:grpSpLocks/>
          </p:cNvGrpSpPr>
          <p:nvPr/>
        </p:nvGrpSpPr>
        <p:grpSpPr bwMode="auto">
          <a:xfrm>
            <a:off x="5551487" y="1587500"/>
            <a:ext cx="2786063" cy="1638300"/>
            <a:chOff x="3636" y="2568"/>
            <a:chExt cx="1620" cy="1032"/>
          </a:xfrm>
        </p:grpSpPr>
        <p:sp>
          <p:nvSpPr>
            <p:cNvPr id="27693" name="Line 59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94" name="Line 60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67" name="Group 61"/>
          <p:cNvGrpSpPr>
            <a:grpSpLocks/>
          </p:cNvGrpSpPr>
          <p:nvPr/>
        </p:nvGrpSpPr>
        <p:grpSpPr bwMode="auto">
          <a:xfrm>
            <a:off x="5551487" y="3467100"/>
            <a:ext cx="2786063" cy="1638300"/>
            <a:chOff x="3636" y="2568"/>
            <a:chExt cx="1620" cy="1032"/>
          </a:xfrm>
        </p:grpSpPr>
        <p:sp>
          <p:nvSpPr>
            <p:cNvPr id="27691" name="Line 62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92" name="Line 63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68" name="Group 64"/>
          <p:cNvGrpSpPr>
            <a:grpSpLocks/>
          </p:cNvGrpSpPr>
          <p:nvPr/>
        </p:nvGrpSpPr>
        <p:grpSpPr bwMode="auto">
          <a:xfrm>
            <a:off x="1561572" y="3467100"/>
            <a:ext cx="2786063" cy="1638300"/>
            <a:chOff x="3636" y="2568"/>
            <a:chExt cx="1620" cy="1032"/>
          </a:xfrm>
        </p:grpSpPr>
        <p:sp>
          <p:nvSpPr>
            <p:cNvPr id="27689" name="Line 65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90" name="Line 66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69" name="Group 67"/>
          <p:cNvGrpSpPr>
            <a:grpSpLocks/>
          </p:cNvGrpSpPr>
          <p:nvPr/>
        </p:nvGrpSpPr>
        <p:grpSpPr bwMode="auto">
          <a:xfrm>
            <a:off x="1561572" y="1587500"/>
            <a:ext cx="2786063" cy="1638300"/>
            <a:chOff x="3636" y="2568"/>
            <a:chExt cx="1620" cy="1032"/>
          </a:xfrm>
        </p:grpSpPr>
        <p:sp>
          <p:nvSpPr>
            <p:cNvPr id="27687" name="Line 68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8" name="Line 69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70" name="Group 71"/>
          <p:cNvGrpSpPr>
            <a:grpSpLocks/>
          </p:cNvGrpSpPr>
          <p:nvPr/>
        </p:nvGrpSpPr>
        <p:grpSpPr bwMode="auto">
          <a:xfrm>
            <a:off x="1840178" y="4114800"/>
            <a:ext cx="2091267" cy="833438"/>
            <a:chOff x="758" y="1392"/>
            <a:chExt cx="1856" cy="717"/>
          </a:xfrm>
        </p:grpSpPr>
        <p:sp>
          <p:nvSpPr>
            <p:cNvPr id="27685" name="Freeform 72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64 h 264"/>
                <a:gd name="T2" fmla="*/ 132 w 279"/>
                <a:gd name="T3" fmla="*/ 234 h 264"/>
                <a:gd name="T4" fmla="*/ 192 w 279"/>
                <a:gd name="T5" fmla="*/ 93 h 264"/>
                <a:gd name="T6" fmla="*/ 231 w 279"/>
                <a:gd name="T7" fmla="*/ 21 h 264"/>
                <a:gd name="T8" fmla="*/ 279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 cmpd="sng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6" name="Freeform 73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64 h 264"/>
                <a:gd name="T2" fmla="*/ 132 w 279"/>
                <a:gd name="T3" fmla="*/ 234 h 264"/>
                <a:gd name="T4" fmla="*/ 192 w 279"/>
                <a:gd name="T5" fmla="*/ 93 h 264"/>
                <a:gd name="T6" fmla="*/ 231 w 279"/>
                <a:gd name="T7" fmla="*/ 21 h 264"/>
                <a:gd name="T8" fmla="*/ 279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 cmpd="sng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671" name="Freeform 75"/>
          <p:cNvSpPr>
            <a:spLocks/>
          </p:cNvSpPr>
          <p:nvPr/>
        </p:nvSpPr>
        <p:spPr bwMode="auto">
          <a:xfrm flipH="1">
            <a:off x="1389593" y="4867278"/>
            <a:ext cx="784225" cy="68263"/>
          </a:xfrm>
          <a:custGeom>
            <a:avLst/>
            <a:gdLst>
              <a:gd name="T0" fmla="*/ 0 w 279"/>
              <a:gd name="T1" fmla="*/ 264 h 264"/>
              <a:gd name="T2" fmla="*/ 132 w 279"/>
              <a:gd name="T3" fmla="*/ 234 h 264"/>
              <a:gd name="T4" fmla="*/ 192 w 279"/>
              <a:gd name="T5" fmla="*/ 93 h 264"/>
              <a:gd name="T6" fmla="*/ 231 w 279"/>
              <a:gd name="T7" fmla="*/ 21 h 264"/>
              <a:gd name="T8" fmla="*/ 279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 cmpd="sng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7672" name="Freeform 77"/>
          <p:cNvSpPr>
            <a:spLocks/>
          </p:cNvSpPr>
          <p:nvPr/>
        </p:nvSpPr>
        <p:spPr bwMode="auto">
          <a:xfrm>
            <a:off x="3673475" y="4867278"/>
            <a:ext cx="784225" cy="68263"/>
          </a:xfrm>
          <a:custGeom>
            <a:avLst/>
            <a:gdLst>
              <a:gd name="T0" fmla="*/ 0 w 279"/>
              <a:gd name="T1" fmla="*/ 264 h 264"/>
              <a:gd name="T2" fmla="*/ 132 w 279"/>
              <a:gd name="T3" fmla="*/ 234 h 264"/>
              <a:gd name="T4" fmla="*/ 192 w 279"/>
              <a:gd name="T5" fmla="*/ 93 h 264"/>
              <a:gd name="T6" fmla="*/ 231 w 279"/>
              <a:gd name="T7" fmla="*/ 21 h 264"/>
              <a:gd name="T8" fmla="*/ 279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 cmpd="sng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7673" name="Group 52"/>
          <p:cNvGrpSpPr>
            <a:grpSpLocks/>
          </p:cNvGrpSpPr>
          <p:nvPr/>
        </p:nvGrpSpPr>
        <p:grpSpPr bwMode="auto">
          <a:xfrm>
            <a:off x="5806017" y="2214563"/>
            <a:ext cx="2180696" cy="919162"/>
            <a:chOff x="738" y="2915"/>
            <a:chExt cx="1268" cy="627"/>
          </a:xfrm>
        </p:grpSpPr>
        <p:sp>
          <p:nvSpPr>
            <p:cNvPr id="27680" name="Line 53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1" name="Line 54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2" name="Line 55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3" name="Line 56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84" name="Line 57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7674" name="Group 78"/>
          <p:cNvGrpSpPr>
            <a:grpSpLocks/>
          </p:cNvGrpSpPr>
          <p:nvPr/>
        </p:nvGrpSpPr>
        <p:grpSpPr bwMode="auto">
          <a:xfrm>
            <a:off x="5806017" y="4081463"/>
            <a:ext cx="2180696" cy="919162"/>
            <a:chOff x="738" y="2915"/>
            <a:chExt cx="1268" cy="627"/>
          </a:xfrm>
        </p:grpSpPr>
        <p:sp>
          <p:nvSpPr>
            <p:cNvPr id="27675" name="Line 79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76" name="Line 80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77" name="Line 8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78" name="Line 8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679" name="Line 83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656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9"/>
          <p:cNvGraphicFramePr>
            <a:graphicFrameLocks noChangeAspect="1"/>
          </p:cNvGraphicFramePr>
          <p:nvPr/>
        </p:nvGraphicFramePr>
        <p:xfrm>
          <a:off x="1654440" y="1798641"/>
          <a:ext cx="653864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Equation" r:id="rId3" imgW="2895480" imgH="457200" progId="Equation.DSMT4">
                  <p:embed/>
                </p:oleObj>
              </mc:Choice>
              <mc:Fallback>
                <p:oleObj name="Equation" r:id="rId3" imgW="2895480" imgH="457200" progId="Equation.DSMT4">
                  <p:embed/>
                  <p:pic>
                    <p:nvPicPr>
                      <p:cNvPr id="819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440" y="1798641"/>
                        <a:ext cx="6538648" cy="954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0"/>
            <a:ext cx="3953802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99FFCC"/>
                </a:solidFill>
                <a:cs typeface="Arial" charset="0"/>
              </a:rPr>
              <a:t>The Convolution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1085850"/>
            <a:ext cx="866775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cs typeface="Arial" charset="0"/>
              </a:rPr>
              <a:t>The convolution allows one function to smear or broaden another.</a:t>
            </a:r>
            <a:endParaRPr lang="en-US" sz="3200" smtClean="0"/>
          </a:p>
        </p:txBody>
      </p:sp>
      <p:sp>
        <p:nvSpPr>
          <p:cNvPr id="8199" name="Text Box 11"/>
          <p:cNvSpPr txBox="1">
            <a:spLocks noChangeArrowheads="1"/>
          </p:cNvSpPr>
          <p:nvPr/>
        </p:nvSpPr>
        <p:spPr bwMode="auto">
          <a:xfrm>
            <a:off x="5740666" y="3068640"/>
            <a:ext cx="23952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changing variables:</a:t>
            </a:r>
          </a:p>
          <a:p>
            <a:pPr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/>
              <a:t> </a:t>
            </a:r>
            <a:r>
              <a:rPr lang="en-US" sz="2000">
                <a:sym typeface="Wingdings" pitchFamily="2" charset="2"/>
              </a:rPr>
              <a:t></a:t>
            </a:r>
            <a:r>
              <a:rPr lang="en-US" sz="2000" i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i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 - x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195" name="Object 13"/>
          <p:cNvGraphicFramePr>
            <a:graphicFrameLocks noChangeAspect="1"/>
          </p:cNvGraphicFramePr>
          <p:nvPr/>
        </p:nvGraphicFramePr>
        <p:xfrm>
          <a:off x="2450705" y="3024191"/>
          <a:ext cx="2982119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7" name="Equation" r:id="rId5" imgW="1320480" imgH="457200" progId="Equation.DSMT4">
                  <p:embed/>
                </p:oleObj>
              </mc:Choice>
              <mc:Fallback>
                <p:oleObj name="Equation" r:id="rId5" imgW="1320480" imgH="457200" progId="Equation.DSMT4">
                  <p:embed/>
                  <p:pic>
                    <p:nvPicPr>
                      <p:cNvPr id="819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705" y="3024191"/>
                        <a:ext cx="2982119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0" name="Group 20"/>
          <p:cNvGrpSpPr>
            <a:grpSpLocks/>
          </p:cNvGrpSpPr>
          <p:nvPr/>
        </p:nvGrpSpPr>
        <p:grpSpPr bwMode="auto">
          <a:xfrm>
            <a:off x="2930526" y="4381500"/>
            <a:ext cx="2786063" cy="1638300"/>
            <a:chOff x="1602" y="2472"/>
            <a:chExt cx="1620" cy="852"/>
          </a:xfrm>
        </p:grpSpPr>
        <p:sp>
          <p:nvSpPr>
            <p:cNvPr id="8232" name="Line 18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33" name="Line 19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201" name="Text Box 21"/>
          <p:cNvSpPr txBox="1">
            <a:spLocks noChangeArrowheads="1"/>
          </p:cNvSpPr>
          <p:nvPr/>
        </p:nvSpPr>
        <p:spPr bwMode="auto">
          <a:xfrm>
            <a:off x="3735387" y="4402138"/>
            <a:ext cx="392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g</a:t>
            </a:r>
          </a:p>
        </p:txBody>
      </p:sp>
      <p:graphicFrame>
        <p:nvGraphicFramePr>
          <p:cNvPr id="8196" name="Object 24"/>
          <p:cNvGraphicFramePr>
            <a:graphicFrameLocks noChangeAspect="1"/>
          </p:cNvGraphicFramePr>
          <p:nvPr/>
        </p:nvGraphicFramePr>
        <p:xfrm>
          <a:off x="6942801" y="4421191"/>
          <a:ext cx="79970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8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819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2801" y="4421191"/>
                        <a:ext cx="79970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2" name="Group 28"/>
          <p:cNvGrpSpPr>
            <a:grpSpLocks/>
          </p:cNvGrpSpPr>
          <p:nvPr/>
        </p:nvGrpSpPr>
        <p:grpSpPr bwMode="auto">
          <a:xfrm>
            <a:off x="6284120" y="4381500"/>
            <a:ext cx="2786063" cy="1638300"/>
            <a:chOff x="1602" y="2472"/>
            <a:chExt cx="1620" cy="852"/>
          </a:xfrm>
        </p:grpSpPr>
        <p:sp>
          <p:nvSpPr>
            <p:cNvPr id="8230" name="Line 29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31" name="Line 30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203" name="Text Box 31"/>
          <p:cNvSpPr txBox="1">
            <a:spLocks noChangeArrowheads="1"/>
          </p:cNvSpPr>
          <p:nvPr/>
        </p:nvSpPr>
        <p:spPr bwMode="auto">
          <a:xfrm>
            <a:off x="2259808" y="4889500"/>
            <a:ext cx="670719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*</a:t>
            </a:r>
          </a:p>
        </p:txBody>
      </p:sp>
      <p:sp>
        <p:nvSpPr>
          <p:cNvPr id="8204" name="Text Box 23"/>
          <p:cNvSpPr txBox="1">
            <a:spLocks noChangeArrowheads="1"/>
          </p:cNvSpPr>
          <p:nvPr/>
        </p:nvSpPr>
        <p:spPr bwMode="auto">
          <a:xfrm>
            <a:off x="1289845" y="4402138"/>
            <a:ext cx="392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f</a:t>
            </a:r>
          </a:p>
        </p:txBody>
      </p:sp>
      <p:grpSp>
        <p:nvGrpSpPr>
          <p:cNvPr id="8205" name="Group 25"/>
          <p:cNvGrpSpPr>
            <a:grpSpLocks/>
          </p:cNvGrpSpPr>
          <p:nvPr/>
        </p:nvGrpSpPr>
        <p:grpSpPr bwMode="auto">
          <a:xfrm>
            <a:off x="969964" y="4381500"/>
            <a:ext cx="1248569" cy="1638300"/>
            <a:chOff x="1602" y="2472"/>
            <a:chExt cx="1620" cy="852"/>
          </a:xfrm>
        </p:grpSpPr>
        <p:sp>
          <p:nvSpPr>
            <p:cNvPr id="8228" name="Line 26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29" name="Line 27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06" name="Group 32"/>
          <p:cNvGrpSpPr>
            <a:grpSpLocks/>
          </p:cNvGrpSpPr>
          <p:nvPr/>
        </p:nvGrpSpPr>
        <p:grpSpPr bwMode="auto">
          <a:xfrm>
            <a:off x="1052514" y="4384678"/>
            <a:ext cx="985441" cy="1546225"/>
            <a:chOff x="1692" y="2128"/>
            <a:chExt cx="1431" cy="1134"/>
          </a:xfrm>
        </p:grpSpPr>
        <p:sp>
          <p:nvSpPr>
            <p:cNvPr id="8225" name="Arc 33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91 w 19774"/>
                <a:gd name="T1" fmla="*/ 0 h 21546"/>
                <a:gd name="T2" fmla="*/ 1179 w 19774"/>
                <a:gd name="T3" fmla="*/ 662 h 21546"/>
                <a:gd name="T4" fmla="*/ 0 w 19774"/>
                <a:gd name="T5" fmla="*/ 111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26" name="Line 34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27" name="Line 35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207" name="Group 17"/>
          <p:cNvGrpSpPr>
            <a:grpSpLocks/>
          </p:cNvGrpSpPr>
          <p:nvPr/>
        </p:nvGrpSpPr>
        <p:grpSpPr bwMode="auto">
          <a:xfrm>
            <a:off x="3095627" y="3759203"/>
            <a:ext cx="2461022" cy="2181225"/>
            <a:chOff x="1692" y="2128"/>
            <a:chExt cx="1431" cy="1134"/>
          </a:xfrm>
        </p:grpSpPr>
        <p:sp>
          <p:nvSpPr>
            <p:cNvPr id="8222" name="Arc 14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91 w 19774"/>
                <a:gd name="T1" fmla="*/ 0 h 21546"/>
                <a:gd name="T2" fmla="*/ 1179 w 19774"/>
                <a:gd name="T3" fmla="*/ 662 h 21546"/>
                <a:gd name="T4" fmla="*/ 0 w 19774"/>
                <a:gd name="T5" fmla="*/ 111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23" name="Line 15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24" name="Line 16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208" name="Text Box 39"/>
          <p:cNvSpPr txBox="1">
            <a:spLocks noChangeArrowheads="1"/>
          </p:cNvSpPr>
          <p:nvPr/>
        </p:nvSpPr>
        <p:spPr bwMode="auto">
          <a:xfrm>
            <a:off x="6057108" y="4868863"/>
            <a:ext cx="67071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=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 flipH="1">
            <a:off x="2507456" y="4375153"/>
            <a:ext cx="985441" cy="1546225"/>
            <a:chOff x="1692" y="2128"/>
            <a:chExt cx="1431" cy="1134"/>
          </a:xfrm>
        </p:grpSpPr>
        <p:sp>
          <p:nvSpPr>
            <p:cNvPr id="8219" name="Arc 41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91 w 19774"/>
                <a:gd name="T1" fmla="*/ 0 h 21546"/>
                <a:gd name="T2" fmla="*/ 1179 w 19774"/>
                <a:gd name="T3" fmla="*/ 662 h 21546"/>
                <a:gd name="T4" fmla="*/ 0 w 19774"/>
                <a:gd name="T5" fmla="*/ 111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20" name="Line 42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21" name="Line 43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6328833" y="4975225"/>
            <a:ext cx="2498858" cy="1500188"/>
            <a:chOff x="3680" y="3086"/>
            <a:chExt cx="1453" cy="873"/>
          </a:xfrm>
        </p:grpSpPr>
        <p:sp>
          <p:nvSpPr>
            <p:cNvPr id="8214" name="Arc 45"/>
            <p:cNvSpPr>
              <a:spLocks/>
            </p:cNvSpPr>
            <p:nvPr/>
          </p:nvSpPr>
          <p:spPr bwMode="auto">
            <a:xfrm flipH="1">
              <a:off x="3998" y="3086"/>
              <a:ext cx="354" cy="873"/>
            </a:xfrm>
            <a:custGeom>
              <a:avLst/>
              <a:gdLst>
                <a:gd name="T0" fmla="*/ 0 w 22735"/>
                <a:gd name="T1" fmla="*/ 8 h 21600"/>
                <a:gd name="T2" fmla="*/ 354 w 22735"/>
                <a:gd name="T3" fmla="*/ 522 h 21600"/>
                <a:gd name="T4" fmla="*/ 46 w 22735"/>
                <a:gd name="T5" fmla="*/ 873 h 21600"/>
                <a:gd name="T6" fmla="*/ 0 60000 65536"/>
                <a:gd name="T7" fmla="*/ 0 60000 65536"/>
                <a:gd name="T8" fmla="*/ 0 60000 65536"/>
                <a:gd name="T9" fmla="*/ 0 w 22735"/>
                <a:gd name="T10" fmla="*/ 0 h 21600"/>
                <a:gd name="T11" fmla="*/ 22735 w 227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35" h="21600" fill="none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</a:path>
                <a:path w="22735" h="21600" stroke="0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  <a:lnTo>
                    <a:pt x="2961" y="2160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15" name="Line 47"/>
            <p:cNvSpPr>
              <a:spLocks noChangeShapeType="1"/>
            </p:cNvSpPr>
            <p:nvPr/>
          </p:nvSpPr>
          <p:spPr bwMode="auto">
            <a:xfrm rot="5400000">
              <a:off x="3848" y="3446"/>
              <a:ext cx="0" cy="33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16" name="Arc 49"/>
            <p:cNvSpPr>
              <a:spLocks/>
            </p:cNvSpPr>
            <p:nvPr/>
          </p:nvSpPr>
          <p:spPr bwMode="auto">
            <a:xfrm>
              <a:off x="4291" y="3088"/>
              <a:ext cx="250" cy="404"/>
            </a:xfrm>
            <a:custGeom>
              <a:avLst/>
              <a:gdLst>
                <a:gd name="T0" fmla="*/ 20 w 19246"/>
                <a:gd name="T1" fmla="*/ 0 h 21546"/>
                <a:gd name="T2" fmla="*/ 250 w 19246"/>
                <a:gd name="T3" fmla="*/ 220 h 21546"/>
                <a:gd name="T4" fmla="*/ 0 w 19246"/>
                <a:gd name="T5" fmla="*/ 404 h 21546"/>
                <a:gd name="T6" fmla="*/ 0 60000 65536"/>
                <a:gd name="T7" fmla="*/ 0 60000 65536"/>
                <a:gd name="T8" fmla="*/ 0 60000 65536"/>
                <a:gd name="T9" fmla="*/ 0 w 19246"/>
                <a:gd name="T10" fmla="*/ 0 h 21546"/>
                <a:gd name="T11" fmla="*/ 19246 w 19246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46" h="21546" fill="none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</a:path>
                <a:path w="19246" h="21546" stroke="0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17" name="Arc 50"/>
            <p:cNvSpPr>
              <a:spLocks/>
            </p:cNvSpPr>
            <p:nvPr/>
          </p:nvSpPr>
          <p:spPr bwMode="auto">
            <a:xfrm flipH="1" flipV="1">
              <a:off x="4801" y="3517"/>
              <a:ext cx="332" cy="80"/>
            </a:xfrm>
            <a:custGeom>
              <a:avLst/>
              <a:gdLst>
                <a:gd name="T0" fmla="*/ 26 w 19774"/>
                <a:gd name="T1" fmla="*/ 0 h 21546"/>
                <a:gd name="T2" fmla="*/ 332 w 19774"/>
                <a:gd name="T3" fmla="*/ 48 h 21546"/>
                <a:gd name="T4" fmla="*/ 0 w 19774"/>
                <a:gd name="T5" fmla="*/ 8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18" name="Arc 51"/>
            <p:cNvSpPr>
              <a:spLocks/>
            </p:cNvSpPr>
            <p:nvPr/>
          </p:nvSpPr>
          <p:spPr bwMode="auto">
            <a:xfrm rot="514851" flipH="1" flipV="1">
              <a:off x="4533" y="3181"/>
              <a:ext cx="361" cy="353"/>
            </a:xfrm>
            <a:custGeom>
              <a:avLst/>
              <a:gdLst>
                <a:gd name="T0" fmla="*/ 61 w 19774"/>
                <a:gd name="T1" fmla="*/ 0 h 21340"/>
                <a:gd name="T2" fmla="*/ 361 w 19774"/>
                <a:gd name="T3" fmla="*/ 209 h 21340"/>
                <a:gd name="T4" fmla="*/ 0 w 19774"/>
                <a:gd name="T5" fmla="*/ 353 h 21340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340"/>
                <a:gd name="T11" fmla="*/ 19774 w 19774"/>
                <a:gd name="T12" fmla="*/ 21340 h 213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340" fill="none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</a:path>
                <a:path w="19774" h="21340" stroke="0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  <a:lnTo>
                    <a:pt x="0" y="2134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211" name="Text Box 53"/>
          <p:cNvSpPr txBox="1">
            <a:spLocks noChangeArrowheads="1"/>
          </p:cNvSpPr>
          <p:nvPr/>
        </p:nvSpPr>
        <p:spPr bwMode="auto">
          <a:xfrm>
            <a:off x="1857375" y="5829300"/>
            <a:ext cx="54689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8212" name="Text Box 54"/>
          <p:cNvSpPr txBox="1">
            <a:spLocks noChangeArrowheads="1"/>
          </p:cNvSpPr>
          <p:nvPr/>
        </p:nvSpPr>
        <p:spPr bwMode="auto">
          <a:xfrm>
            <a:off x="8657433" y="5829300"/>
            <a:ext cx="54689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t</a:t>
            </a:r>
          </a:p>
        </p:txBody>
      </p:sp>
      <p:sp>
        <p:nvSpPr>
          <p:cNvPr id="8213" name="Text Box 55"/>
          <p:cNvSpPr txBox="1">
            <a:spLocks noChangeArrowheads="1"/>
          </p:cNvSpPr>
          <p:nvPr/>
        </p:nvSpPr>
        <p:spPr bwMode="auto">
          <a:xfrm>
            <a:off x="5365750" y="5829300"/>
            <a:ext cx="54689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36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74160" y="454028"/>
            <a:ext cx="3687233" cy="26130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FF00"/>
                </a:solidFill>
              </a:rPr>
              <a:t>The convolution can be performed</a:t>
            </a:r>
            <a:br>
              <a:rPr lang="en-US" smtClean="0">
                <a:solidFill>
                  <a:srgbClr val="FFFF00"/>
                </a:solidFill>
              </a:rPr>
            </a:br>
            <a:r>
              <a:rPr lang="en-US" smtClean="0">
                <a:solidFill>
                  <a:srgbClr val="FFFF00"/>
                </a:solidFill>
              </a:rPr>
              <a:t>visually:</a:t>
            </a:r>
            <a:br>
              <a:rPr lang="en-US" smtClean="0">
                <a:solidFill>
                  <a:srgbClr val="FFFF00"/>
                </a:solidFill>
              </a:rPr>
            </a:br>
            <a:r>
              <a:rPr lang="en-US" smtClean="0">
                <a:solidFill>
                  <a:srgbClr val="FFFF00"/>
                </a:solidFill>
              </a:rPr>
              <a:t>rect   rect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3675" y="2908300"/>
            <a:ext cx="3322638" cy="463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600" smtClean="0">
                <a:latin typeface="Times New Roman" pitchFamily="18" charset="0"/>
              </a:rPr>
              <a:t>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</a:t>
            </a:r>
            <a:r>
              <a:rPr lang="en-US" sz="3400" baseline="-14000" smtClean="0">
                <a:latin typeface="Times New Roman" pitchFamily="18" charset="0"/>
              </a:rPr>
              <a:t>*</a:t>
            </a:r>
            <a:r>
              <a:rPr lang="en-US" sz="2600" smtClean="0">
                <a:latin typeface="Times New Roman" pitchFamily="18" charset="0"/>
              </a:rPr>
              <a:t> 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= </a:t>
            </a:r>
            <a:r>
              <a:rPr lang="en-US" sz="2600" smtClean="0">
                <a:latin typeface="Symbol" pitchFamily="18" charset="2"/>
              </a:rPr>
              <a:t>D</a:t>
            </a:r>
            <a:r>
              <a:rPr lang="en-US" sz="2600" smtClean="0">
                <a:latin typeface="Times New Roman" pitchFamily="18" charset="0"/>
              </a:rPr>
              <a:t>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</a:t>
            </a:r>
          </a:p>
        </p:txBody>
      </p:sp>
      <p:grpSp>
        <p:nvGrpSpPr>
          <p:cNvPr id="9221" name="Group 6"/>
          <p:cNvGrpSpPr>
            <a:grpSpLocks/>
          </p:cNvGrpSpPr>
          <p:nvPr/>
        </p:nvGrpSpPr>
        <p:grpSpPr bwMode="auto">
          <a:xfrm>
            <a:off x="2259806" y="4076700"/>
            <a:ext cx="2786063" cy="1638300"/>
            <a:chOff x="1602" y="2472"/>
            <a:chExt cx="1620" cy="852"/>
          </a:xfrm>
        </p:grpSpPr>
        <p:sp>
          <p:nvSpPr>
            <p:cNvPr id="9250" name="Line 7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51" name="Line 8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222" name="Text Box 40"/>
          <p:cNvSpPr txBox="1">
            <a:spLocks noChangeArrowheads="1"/>
          </p:cNvSpPr>
          <p:nvPr/>
        </p:nvSpPr>
        <p:spPr bwMode="auto">
          <a:xfrm>
            <a:off x="4653758" y="5524500"/>
            <a:ext cx="54689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</a:p>
        </p:txBody>
      </p:sp>
      <p:grpSp>
        <p:nvGrpSpPr>
          <p:cNvPr id="9223" name="Group 58"/>
          <p:cNvGrpSpPr>
            <a:grpSpLocks/>
          </p:cNvGrpSpPr>
          <p:nvPr/>
        </p:nvGrpSpPr>
        <p:grpSpPr bwMode="auto">
          <a:xfrm>
            <a:off x="1774825" y="4627563"/>
            <a:ext cx="2180696" cy="995362"/>
            <a:chOff x="738" y="2915"/>
            <a:chExt cx="1268" cy="627"/>
          </a:xfrm>
        </p:grpSpPr>
        <p:sp>
          <p:nvSpPr>
            <p:cNvPr id="9245" name="Line 25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6" name="Line 26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7" name="Line 5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8" name="Line 5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9" name="Line 55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88169" y="4627563"/>
            <a:ext cx="2180696" cy="995362"/>
            <a:chOff x="738" y="2915"/>
            <a:chExt cx="1268" cy="627"/>
          </a:xfrm>
        </p:grpSpPr>
        <p:sp>
          <p:nvSpPr>
            <p:cNvPr id="9240" name="Line 60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1" name="Line 61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2" name="Line 62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3" name="Line 63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9244" name="Line 64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225" name="Rectangle 76"/>
          <p:cNvSpPr>
            <a:spLocks noChangeArrowheads="1"/>
          </p:cNvSpPr>
          <p:nvPr/>
        </p:nvSpPr>
        <p:spPr bwMode="auto">
          <a:xfrm>
            <a:off x="2906450" y="4010025"/>
            <a:ext cx="130360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600">
                <a:latin typeface="Times New Roman" pitchFamily="18" charset="0"/>
              </a:rPr>
              <a:t>rect(</a:t>
            </a:r>
            <a:r>
              <a:rPr lang="en-US" sz="2600" i="1">
                <a:latin typeface="Times New Roman" pitchFamily="18" charset="0"/>
              </a:rPr>
              <a:t>x</a:t>
            </a:r>
            <a:r>
              <a:rPr lang="en-US" sz="2600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9218" name="Object 77"/>
          <p:cNvGraphicFramePr>
            <a:graphicFrameLocks noChangeAspect="1"/>
          </p:cNvGraphicFramePr>
          <p:nvPr/>
        </p:nvGraphicFramePr>
        <p:xfrm>
          <a:off x="3824818" y="1360491"/>
          <a:ext cx="4977077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6" name="Equation" r:id="rId3" imgW="1968480" imgH="457200" progId="Equation.DSMT4">
                  <p:embed/>
                </p:oleObj>
              </mc:Choice>
              <mc:Fallback>
                <p:oleObj name="Equation" r:id="rId3" imgW="1968480" imgH="457200" progId="Equation.DSMT4">
                  <p:embed/>
                  <p:pic>
                    <p:nvPicPr>
                      <p:cNvPr id="9218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818" y="1360491"/>
                        <a:ext cx="4977077" cy="10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 Box 78"/>
          <p:cNvSpPr txBox="1">
            <a:spLocks noChangeArrowheads="1"/>
          </p:cNvSpPr>
          <p:nvPr/>
        </p:nvSpPr>
        <p:spPr bwMode="auto">
          <a:xfrm>
            <a:off x="1568450" y="2540000"/>
            <a:ext cx="577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>
                <a:solidFill>
                  <a:srgbClr val="FFFF00"/>
                </a:solidFill>
              </a:rPr>
              <a:t>*</a:t>
            </a: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026151" y="4013200"/>
            <a:ext cx="3446463" cy="1968500"/>
            <a:chOff x="3504" y="2528"/>
            <a:chExt cx="2004" cy="1240"/>
          </a:xfrm>
        </p:grpSpPr>
        <p:grpSp>
          <p:nvGrpSpPr>
            <p:cNvPr id="9228" name="Group 65"/>
            <p:cNvGrpSpPr>
              <a:grpSpLocks/>
            </p:cNvGrpSpPr>
            <p:nvPr/>
          </p:nvGrpSpPr>
          <p:grpSpPr bwMode="auto">
            <a:xfrm>
              <a:off x="3504" y="2568"/>
              <a:ext cx="1902" cy="1032"/>
              <a:chOff x="3636" y="2568"/>
              <a:chExt cx="1620" cy="1032"/>
            </a:xfrm>
          </p:grpSpPr>
          <p:sp>
            <p:nvSpPr>
              <p:cNvPr id="9238" name="Line 12"/>
              <p:cNvSpPr>
                <a:spLocks noChangeShapeType="1"/>
              </p:cNvSpPr>
              <p:nvPr/>
            </p:nvSpPr>
            <p:spPr bwMode="auto">
              <a:xfrm>
                <a:off x="3636" y="3527"/>
                <a:ext cx="16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39" name="Line 13"/>
              <p:cNvSpPr>
                <a:spLocks noChangeShapeType="1"/>
              </p:cNvSpPr>
              <p:nvPr/>
            </p:nvSpPr>
            <p:spPr bwMode="auto">
              <a:xfrm rot="-5400000">
                <a:off x="3900" y="3084"/>
                <a:ext cx="10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229" name="Text Box 39"/>
            <p:cNvSpPr txBox="1">
              <a:spLocks noChangeArrowheads="1"/>
            </p:cNvSpPr>
            <p:nvPr/>
          </p:nvSpPr>
          <p:spPr bwMode="auto">
            <a:xfrm>
              <a:off x="5190" y="3480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9230" name="Rectangle 73"/>
            <p:cNvSpPr>
              <a:spLocks noChangeArrowheads="1"/>
            </p:cNvSpPr>
            <p:nvPr/>
          </p:nvSpPr>
          <p:spPr bwMode="auto">
            <a:xfrm>
              <a:off x="4437" y="2528"/>
              <a:ext cx="40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>
                  <a:latin typeface="Symbol" pitchFamily="18" charset="2"/>
                </a:rPr>
                <a:t>D</a:t>
              </a:r>
              <a:r>
                <a:rPr lang="en-US" sz="2600">
                  <a:latin typeface="Times New Roman" pitchFamily="18" charset="0"/>
                </a:rPr>
                <a:t>(</a:t>
              </a:r>
              <a:r>
                <a:rPr lang="en-US" sz="2600" i="1">
                  <a:latin typeface="Times New Roman" pitchFamily="18" charset="0"/>
                </a:rPr>
                <a:t>t</a:t>
              </a:r>
              <a:r>
                <a:rPr lang="en-US" sz="2600">
                  <a:latin typeface="Times New Roman" pitchFamily="18" charset="0"/>
                </a:rPr>
                <a:t>)</a:t>
              </a:r>
            </a:p>
          </p:txBody>
        </p:sp>
        <p:grpSp>
          <p:nvGrpSpPr>
            <p:cNvPr id="9231" name="Group 83"/>
            <p:cNvGrpSpPr>
              <a:grpSpLocks/>
            </p:cNvGrpSpPr>
            <p:nvPr/>
          </p:nvGrpSpPr>
          <p:grpSpPr bwMode="auto">
            <a:xfrm>
              <a:off x="3606" y="2819"/>
              <a:ext cx="1628" cy="696"/>
              <a:chOff x="3606" y="2819"/>
              <a:chExt cx="1628" cy="696"/>
            </a:xfrm>
          </p:grpSpPr>
          <p:grpSp>
            <p:nvGrpSpPr>
              <p:cNvPr id="9232" name="Group 79"/>
              <p:cNvGrpSpPr>
                <a:grpSpLocks/>
              </p:cNvGrpSpPr>
              <p:nvPr/>
            </p:nvGrpSpPr>
            <p:grpSpPr bwMode="auto">
              <a:xfrm>
                <a:off x="3606" y="2819"/>
                <a:ext cx="818" cy="696"/>
                <a:chOff x="3606" y="2819"/>
                <a:chExt cx="818" cy="696"/>
              </a:xfrm>
            </p:grpSpPr>
            <p:sp>
              <p:nvSpPr>
                <p:cNvPr id="9236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237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9233" name="Group 80"/>
              <p:cNvGrpSpPr>
                <a:grpSpLocks/>
              </p:cNvGrpSpPr>
              <p:nvPr/>
            </p:nvGrpSpPr>
            <p:grpSpPr bwMode="auto">
              <a:xfrm flipH="1">
                <a:off x="4416" y="2819"/>
                <a:ext cx="818" cy="696"/>
                <a:chOff x="3606" y="2819"/>
                <a:chExt cx="818" cy="696"/>
              </a:xfrm>
            </p:grpSpPr>
            <p:sp>
              <p:nvSpPr>
                <p:cNvPr id="9234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235" name="Line 82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1011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642" y="444501"/>
            <a:ext cx="5004594" cy="11652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66FFFF"/>
                </a:solidFill>
              </a:rPr>
              <a:t>Convolution with a delta function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2" y="3854450"/>
            <a:ext cx="8894763" cy="2476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Convolution with a delta function simply centers the function on the delta-function.  </a:t>
            </a:r>
          </a:p>
          <a:p>
            <a:pPr marL="0" indent="0" eaLnBrk="1" hangingPunct="1">
              <a:buFontTx/>
              <a:buNone/>
            </a:pPr>
            <a:endParaRPr lang="en-US" smtClean="0"/>
          </a:p>
          <a:p>
            <a:pPr marL="0" indent="0" eaLnBrk="1" hangingPunct="1">
              <a:buFontTx/>
              <a:buNone/>
            </a:pPr>
            <a:r>
              <a:rPr lang="en-US" smtClean="0"/>
              <a:t>This convolution does not smear out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/>
              <a:t>. Since a device’s performance can usually be described as a convolution of the quantity it’s trying to measure and some instrument response, a perfect device has a delta-function instrument response.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2247770" y="1924050"/>
          <a:ext cx="483777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2" name="Equation" r:id="rId3" imgW="1968480" imgH="685800" progId="Equation.DSMT4">
                  <p:embed/>
                </p:oleObj>
              </mc:Choice>
              <mc:Fallback>
                <p:oleObj name="Equation" r:id="rId3" imgW="1968480" imgH="685800" progId="Equation.DSMT4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770" y="1924050"/>
                        <a:ext cx="483777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5"/>
          <p:cNvGraphicFramePr>
            <a:graphicFrameLocks noChangeAspect="1"/>
          </p:cNvGraphicFramePr>
          <p:nvPr/>
        </p:nvGraphicFramePr>
        <p:xfrm>
          <a:off x="5255683" y="557213"/>
          <a:ext cx="4093104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3" name="Equation" r:id="rId5" imgW="1663560" imgH="457200" progId="Equation.DSMT4">
                  <p:embed/>
                </p:oleObj>
              </mc:Choice>
              <mc:Fallback>
                <p:oleObj name="Equation" r:id="rId5" imgW="1663560" imgH="457200" progId="Equation.DSMT4">
                  <p:embed/>
                  <p:pic>
                    <p:nvPicPr>
                      <p:cNvPr id="102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5683" y="557213"/>
                        <a:ext cx="4093104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1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1" y="120650"/>
            <a:ext cx="5723467" cy="70485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C0000"/>
                </a:solidFill>
                <a:cs typeface="Arial" charset="0"/>
              </a:rPr>
              <a:t>The Convolution Theorem</a:t>
            </a:r>
            <a:r>
              <a:rPr lang="en-US" sz="4000" smtClean="0">
                <a:solidFill>
                  <a:srgbClr val="CC0000"/>
                </a:solidFill>
              </a:rPr>
              <a:t> </a:t>
            </a:r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933450"/>
            <a:ext cx="8585200" cy="723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cs typeface="Arial" charset="0"/>
              </a:rPr>
              <a:t>The Convolution Theorem turns a convolution into the inverse FT of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cs typeface="Arial" charset="0"/>
              </a:rPr>
              <a:t>the product of the Fourier Transforms:</a:t>
            </a:r>
            <a:endParaRPr lang="en-US" smtClean="0"/>
          </a:p>
        </p:txBody>
      </p: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2433507" y="1889128"/>
          <a:ext cx="4994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8" name="Equation" r:id="rId3" imgW="1879560" imgH="203040" progId="Equation.DSMT4">
                  <p:embed/>
                </p:oleObj>
              </mc:Choice>
              <mc:Fallback>
                <p:oleObj name="Equation" r:id="rId3" imgW="1879560" imgH="203040" progId="Equation.DSMT4">
                  <p:embed/>
                  <p:pic>
                    <p:nvPicPr>
                      <p:cNvPr id="112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507" y="1889128"/>
                        <a:ext cx="4994275" cy="498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8"/>
          <p:cNvGraphicFramePr>
            <a:graphicFrameLocks noChangeAspect="1"/>
          </p:cNvGraphicFramePr>
          <p:nvPr/>
        </p:nvGraphicFramePr>
        <p:xfrm>
          <a:off x="901171" y="2598741"/>
          <a:ext cx="805034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9" name="Equation" r:id="rId5" imgW="3441600" imgH="482400" progId="Equation.DSMT4">
                  <p:embed/>
                </p:oleObj>
              </mc:Choice>
              <mc:Fallback>
                <p:oleObj name="Equation" r:id="rId5" imgW="3441600" imgH="482400" progId="Equation.DSMT4">
                  <p:embed/>
                  <p:pic>
                    <p:nvPicPr>
                      <p:cNvPr id="112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171" y="2598741"/>
                        <a:ext cx="8050345" cy="1036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17"/>
          <p:cNvGraphicFramePr>
            <a:graphicFrameLocks noChangeAspect="1"/>
          </p:cNvGraphicFramePr>
          <p:nvPr/>
        </p:nvGraphicFramePr>
        <p:xfrm>
          <a:off x="1368954" y="3465516"/>
          <a:ext cx="6179212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Equation" r:id="rId7" imgW="2641320" imgH="1447560" progId="Equation.DSMT4">
                  <p:embed/>
                </p:oleObj>
              </mc:Choice>
              <mc:Fallback>
                <p:oleObj name="Equation" r:id="rId7" imgW="2641320" imgH="1447560" progId="Equation.DSMT4">
                  <p:embed/>
                  <p:pic>
                    <p:nvPicPr>
                      <p:cNvPr id="1126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954" y="3465516"/>
                        <a:ext cx="6179212" cy="311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 Box 18"/>
          <p:cNvSpPr txBox="1">
            <a:spLocks noChangeArrowheads="1"/>
          </p:cNvSpPr>
          <p:nvPr/>
        </p:nvSpPr>
        <p:spPr bwMode="auto">
          <a:xfrm>
            <a:off x="495301" y="2451103"/>
            <a:ext cx="159596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cs typeface="Arial" charset="0"/>
              </a:rPr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3244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0971" y="279400"/>
            <a:ext cx="8420100" cy="8636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99FF99"/>
                </a:solidFill>
              </a:rPr>
              <a:t>The Convolution Theorem in action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7806136" y="3422650"/>
          <a:ext cx="17954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2" name="Equation" r:id="rId3" imgW="736560" imgH="457200" progId="Equation.DSMT4">
                  <p:embed/>
                </p:oleObj>
              </mc:Choice>
              <mc:Fallback>
                <p:oleObj name="Equation" r:id="rId3" imgW="736560" imgH="457200" progId="Equation.DSMT4">
                  <p:embed/>
                  <p:pic>
                    <p:nvPicPr>
                      <p:cNvPr id="45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6136" y="3422650"/>
                        <a:ext cx="17954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214974" y="3460750"/>
          <a:ext cx="2098146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3" name="Equation" r:id="rId5" imgW="863280" imgH="431640" progId="Equation.DSMT4">
                  <p:embed/>
                </p:oleObj>
              </mc:Choice>
              <mc:Fallback>
                <p:oleObj name="Equation" r:id="rId5" imgW="863280" imgH="431640" progId="Equation.DSMT4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74" y="3460750"/>
                        <a:ext cx="2098146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8"/>
          <p:cNvGraphicFramePr>
            <a:graphicFrameLocks noChangeAspect="1"/>
          </p:cNvGraphicFramePr>
          <p:nvPr/>
        </p:nvGraphicFramePr>
        <p:xfrm>
          <a:off x="2817020" y="1874838"/>
          <a:ext cx="432011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4" name="Equation" r:id="rId7" imgW="1803240" imgH="203040" progId="Equation.DSMT4">
                  <p:embed/>
                </p:oleObj>
              </mc:Choice>
              <mc:Fallback>
                <p:oleObj name="Equation" r:id="rId7" imgW="1803240" imgH="203040" progId="Equation.DSMT4">
                  <p:embed/>
                  <p:pic>
                    <p:nvPicPr>
                      <p:cNvPr id="122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020" y="1874838"/>
                        <a:ext cx="432011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2361275" y="5632453"/>
          <a:ext cx="544486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5" name="Equation" r:id="rId9" imgW="2273040" imgH="228600" progId="Equation.DSMT4">
                  <p:embed/>
                </p:oleObj>
              </mc:Choice>
              <mc:Fallback>
                <p:oleObj name="Equation" r:id="rId9" imgW="2273040" imgH="228600" progId="Equation.DSMT4">
                  <p:embed/>
                  <p:pic>
                    <p:nvPicPr>
                      <p:cNvPr id="450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1275" y="5632453"/>
                        <a:ext cx="544486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674159" y="1181100"/>
            <a:ext cx="84338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We can show that the Fourier transform of </a:t>
            </a:r>
            <a:r>
              <a:rPr lang="en-US">
                <a:latin typeface="Symbol" pitchFamily="18" charset="2"/>
              </a:rPr>
              <a:t>D</a:t>
            </a:r>
            <a:r>
              <a:rPr lang="en-US">
                <a:latin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</a:rPr>
              <a:t>t</a:t>
            </a:r>
            <a:r>
              <a:rPr lang="en-US">
                <a:latin typeface="Times New Roman" pitchFamily="18" charset="0"/>
              </a:rPr>
              <a:t>)</a:t>
            </a:r>
            <a:r>
              <a:rPr lang="en-US"/>
              <a:t> is sinc</a:t>
            </a:r>
            <a:r>
              <a:rPr lang="en-US" baseline="30000"/>
              <a:t>2</a:t>
            </a:r>
            <a:r>
              <a:rPr lang="en-US"/>
              <a:t>.</a:t>
            </a:r>
          </a:p>
        </p:txBody>
      </p:sp>
      <p:grpSp>
        <p:nvGrpSpPr>
          <p:cNvPr id="12300" name="Group 224"/>
          <p:cNvGrpSpPr>
            <a:grpSpLocks/>
          </p:cNvGrpSpPr>
          <p:nvPr/>
        </p:nvGrpSpPr>
        <p:grpSpPr bwMode="auto">
          <a:xfrm>
            <a:off x="4249606" y="2311403"/>
            <a:ext cx="1515136" cy="1558925"/>
            <a:chOff x="2471" y="1456"/>
            <a:chExt cx="881" cy="982"/>
          </a:xfrm>
        </p:grpSpPr>
        <p:sp>
          <p:nvSpPr>
            <p:cNvPr id="12374" name="Rectangle 158"/>
            <p:cNvSpPr>
              <a:spLocks noChangeArrowheads="1"/>
            </p:cNvSpPr>
            <p:nvPr/>
          </p:nvSpPr>
          <p:spPr bwMode="auto">
            <a:xfrm>
              <a:off x="2471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75" name="Line 159"/>
            <p:cNvSpPr>
              <a:spLocks noChangeShapeType="1"/>
            </p:cNvSpPr>
            <p:nvPr/>
          </p:nvSpPr>
          <p:spPr bwMode="auto">
            <a:xfrm>
              <a:off x="2550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76" name="Line 160"/>
            <p:cNvSpPr>
              <a:spLocks noChangeShapeType="1"/>
            </p:cNvSpPr>
            <p:nvPr/>
          </p:nvSpPr>
          <p:spPr bwMode="auto">
            <a:xfrm>
              <a:off x="2911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77" name="Text Box 162"/>
            <p:cNvSpPr txBox="1">
              <a:spLocks noChangeArrowheads="1"/>
            </p:cNvSpPr>
            <p:nvPr/>
          </p:nvSpPr>
          <p:spPr bwMode="auto">
            <a:xfrm>
              <a:off x="2831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sp>
          <p:nvSpPr>
            <p:cNvPr id="12378" name="Line 163"/>
            <p:cNvSpPr>
              <a:spLocks noChangeShapeType="1"/>
            </p:cNvSpPr>
            <p:nvPr/>
          </p:nvSpPr>
          <p:spPr bwMode="auto">
            <a:xfrm flipV="1">
              <a:off x="2916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79" name="Line 164"/>
            <p:cNvSpPr>
              <a:spLocks noChangeShapeType="1"/>
            </p:cNvSpPr>
            <p:nvPr/>
          </p:nvSpPr>
          <p:spPr bwMode="auto">
            <a:xfrm>
              <a:off x="2895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80" name="Text Box 165"/>
            <p:cNvSpPr txBox="1">
              <a:spLocks noChangeArrowheads="1"/>
            </p:cNvSpPr>
            <p:nvPr/>
          </p:nvSpPr>
          <p:spPr bwMode="auto">
            <a:xfrm>
              <a:off x="2940" y="1616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" pitchFamily="18" charset="0"/>
                </a:rPr>
                <a:t>1</a:t>
              </a:r>
            </a:p>
          </p:txBody>
        </p:sp>
        <p:sp>
          <p:nvSpPr>
            <p:cNvPr id="12381" name="Line 166"/>
            <p:cNvSpPr>
              <a:spLocks noChangeShapeType="1"/>
            </p:cNvSpPr>
            <p:nvPr/>
          </p:nvSpPr>
          <p:spPr bwMode="auto">
            <a:xfrm>
              <a:off x="3124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82" name="Line 167"/>
            <p:cNvSpPr>
              <a:spLocks noChangeShapeType="1"/>
            </p:cNvSpPr>
            <p:nvPr/>
          </p:nvSpPr>
          <p:spPr bwMode="auto">
            <a:xfrm>
              <a:off x="270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83" name="Text Box 168"/>
            <p:cNvSpPr txBox="1">
              <a:spLocks noChangeArrowheads="1"/>
            </p:cNvSpPr>
            <p:nvPr/>
          </p:nvSpPr>
          <p:spPr bwMode="auto">
            <a:xfrm>
              <a:off x="3028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1</a:t>
              </a:r>
            </a:p>
          </p:txBody>
        </p:sp>
        <p:sp>
          <p:nvSpPr>
            <p:cNvPr id="12384" name="Text Box 169"/>
            <p:cNvSpPr txBox="1">
              <a:spLocks noChangeArrowheads="1"/>
            </p:cNvSpPr>
            <p:nvPr/>
          </p:nvSpPr>
          <p:spPr bwMode="auto">
            <a:xfrm>
              <a:off x="2585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-1</a:t>
              </a:r>
            </a:p>
          </p:txBody>
        </p:sp>
        <p:grpSp>
          <p:nvGrpSpPr>
            <p:cNvPr id="12385" name="Group 170"/>
            <p:cNvGrpSpPr>
              <a:grpSpLocks/>
            </p:cNvGrpSpPr>
            <p:nvPr/>
          </p:nvGrpSpPr>
          <p:grpSpPr bwMode="auto">
            <a:xfrm>
              <a:off x="2738" y="1789"/>
              <a:ext cx="350" cy="451"/>
              <a:chOff x="-2384" y="917"/>
              <a:chExt cx="620" cy="251"/>
            </a:xfrm>
          </p:grpSpPr>
          <p:sp>
            <p:nvSpPr>
              <p:cNvPr id="12388" name="Line 171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89" name="Line 172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90" name="Line 173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91" name="Line 174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92" name="Line 175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386" name="Rectangle 176"/>
            <p:cNvSpPr>
              <a:spLocks noChangeArrowheads="1"/>
            </p:cNvSpPr>
            <p:nvPr/>
          </p:nvSpPr>
          <p:spPr bwMode="auto">
            <a:xfrm>
              <a:off x="2698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>
                  <a:latin typeface="Times New Roman" pitchFamily="18" charset="0"/>
                </a:rPr>
                <a:t>rect(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2387" name="Text Box 177"/>
            <p:cNvSpPr txBox="1">
              <a:spLocks noChangeArrowheads="1"/>
            </p:cNvSpPr>
            <p:nvPr/>
          </p:nvSpPr>
          <p:spPr bwMode="auto">
            <a:xfrm>
              <a:off x="3186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Times New Roman" pitchFamily="18" charset="0"/>
                </a:rPr>
                <a:t>t</a:t>
              </a:r>
            </a:p>
          </p:txBody>
        </p:sp>
      </p:grpSp>
      <p:grpSp>
        <p:nvGrpSpPr>
          <p:cNvPr id="12301" name="Group 202"/>
          <p:cNvGrpSpPr>
            <a:grpSpLocks/>
          </p:cNvGrpSpPr>
          <p:nvPr/>
        </p:nvGrpSpPr>
        <p:grpSpPr bwMode="auto">
          <a:xfrm>
            <a:off x="6148256" y="2374903"/>
            <a:ext cx="1515136" cy="1495425"/>
            <a:chOff x="3575" y="1496"/>
            <a:chExt cx="881" cy="942"/>
          </a:xfrm>
        </p:grpSpPr>
        <p:sp>
          <p:nvSpPr>
            <p:cNvPr id="12358" name="Rectangle 37"/>
            <p:cNvSpPr>
              <a:spLocks noChangeArrowheads="1"/>
            </p:cNvSpPr>
            <p:nvPr/>
          </p:nvSpPr>
          <p:spPr bwMode="auto">
            <a:xfrm>
              <a:off x="3575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59" name="Line 38"/>
            <p:cNvSpPr>
              <a:spLocks noChangeShapeType="1"/>
            </p:cNvSpPr>
            <p:nvPr/>
          </p:nvSpPr>
          <p:spPr bwMode="auto">
            <a:xfrm>
              <a:off x="3654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60" name="Text Box 41"/>
            <p:cNvSpPr txBox="1">
              <a:spLocks noChangeArrowheads="1"/>
            </p:cNvSpPr>
            <p:nvPr/>
          </p:nvSpPr>
          <p:spPr bwMode="auto">
            <a:xfrm>
              <a:off x="3935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12297" name="Object 42"/>
            <p:cNvGraphicFramePr>
              <a:graphicFrameLocks noChangeAspect="1"/>
            </p:cNvGraphicFramePr>
            <p:nvPr/>
          </p:nvGraphicFramePr>
          <p:xfrm>
            <a:off x="3877" y="1501"/>
            <a:ext cx="27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86" name="Equation" r:id="rId11" imgW="304560" imgH="203040" progId="Equation.DSMT4">
                    <p:embed/>
                  </p:oleObj>
                </mc:Choice>
                <mc:Fallback>
                  <p:oleObj name="Equation" r:id="rId11" imgW="304560" imgH="203040" progId="Equation.DSMT4">
                    <p:embed/>
                    <p:pic>
                      <p:nvPicPr>
                        <p:cNvPr id="12297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1501"/>
                          <a:ext cx="270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61" name="Group 43"/>
            <p:cNvGrpSpPr>
              <a:grpSpLocks/>
            </p:cNvGrpSpPr>
            <p:nvPr/>
          </p:nvGrpSpPr>
          <p:grpSpPr bwMode="auto">
            <a:xfrm>
              <a:off x="3693" y="1793"/>
              <a:ext cx="668" cy="441"/>
              <a:chOff x="1211" y="1938"/>
              <a:chExt cx="1120" cy="723"/>
            </a:xfrm>
          </p:grpSpPr>
          <p:grpSp>
            <p:nvGrpSpPr>
              <p:cNvPr id="12369" name="Group 44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12372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373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2370" name="Line 47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71" name="Line 48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362" name="Line 49"/>
            <p:cNvSpPr>
              <a:spLocks noChangeShapeType="1"/>
            </p:cNvSpPr>
            <p:nvPr/>
          </p:nvSpPr>
          <p:spPr bwMode="auto">
            <a:xfrm flipV="1">
              <a:off x="4020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63" name="Line 50"/>
            <p:cNvSpPr>
              <a:spLocks noChangeShapeType="1"/>
            </p:cNvSpPr>
            <p:nvPr/>
          </p:nvSpPr>
          <p:spPr bwMode="auto">
            <a:xfrm>
              <a:off x="3999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64" name="Text Box 51"/>
            <p:cNvSpPr txBox="1">
              <a:spLocks noChangeArrowheads="1"/>
            </p:cNvSpPr>
            <p:nvPr/>
          </p:nvSpPr>
          <p:spPr bwMode="auto">
            <a:xfrm>
              <a:off x="4020" y="1672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" pitchFamily="18" charset="0"/>
                </a:rPr>
                <a:t>1</a:t>
              </a:r>
            </a:p>
          </p:txBody>
        </p:sp>
        <p:sp>
          <p:nvSpPr>
            <p:cNvPr id="12365" name="Line 53"/>
            <p:cNvSpPr>
              <a:spLocks noChangeShapeType="1"/>
            </p:cNvSpPr>
            <p:nvPr/>
          </p:nvSpPr>
          <p:spPr bwMode="auto">
            <a:xfrm>
              <a:off x="3811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66" name="Text Box 54"/>
            <p:cNvSpPr txBox="1">
              <a:spLocks noChangeArrowheads="1"/>
            </p:cNvSpPr>
            <p:nvPr/>
          </p:nvSpPr>
          <p:spPr bwMode="auto">
            <a:xfrm>
              <a:off x="4132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1</a:t>
              </a:r>
            </a:p>
          </p:txBody>
        </p:sp>
        <p:sp>
          <p:nvSpPr>
            <p:cNvPr id="12367" name="Text Box 55"/>
            <p:cNvSpPr txBox="1">
              <a:spLocks noChangeArrowheads="1"/>
            </p:cNvSpPr>
            <p:nvPr/>
          </p:nvSpPr>
          <p:spPr bwMode="auto">
            <a:xfrm>
              <a:off x="3689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-1</a:t>
              </a:r>
            </a:p>
          </p:txBody>
        </p:sp>
        <p:sp>
          <p:nvSpPr>
            <p:cNvPr id="12368" name="Text Box 201"/>
            <p:cNvSpPr txBox="1">
              <a:spLocks noChangeArrowheads="1"/>
            </p:cNvSpPr>
            <p:nvPr/>
          </p:nvSpPr>
          <p:spPr bwMode="auto">
            <a:xfrm>
              <a:off x="4290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Times New Roman" pitchFamily="18" charset="0"/>
                </a:rPr>
                <a:t>t</a:t>
              </a:r>
            </a:p>
          </p:txBody>
        </p:sp>
      </p:grpSp>
      <p:grpSp>
        <p:nvGrpSpPr>
          <p:cNvPr id="7" name="Group 220"/>
          <p:cNvGrpSpPr>
            <a:grpSpLocks/>
          </p:cNvGrpSpPr>
          <p:nvPr/>
        </p:nvGrpSpPr>
        <p:grpSpPr bwMode="auto">
          <a:xfrm>
            <a:off x="6148256" y="4078291"/>
            <a:ext cx="1515136" cy="1495425"/>
            <a:chOff x="3575" y="2569"/>
            <a:chExt cx="881" cy="942"/>
          </a:xfrm>
        </p:grpSpPr>
        <p:sp>
          <p:nvSpPr>
            <p:cNvPr id="12347" name="Rectangle 11"/>
            <p:cNvSpPr>
              <a:spLocks noChangeArrowheads="1"/>
            </p:cNvSpPr>
            <p:nvPr/>
          </p:nvSpPr>
          <p:spPr bwMode="auto">
            <a:xfrm>
              <a:off x="3575" y="2576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48" name="Line 12"/>
            <p:cNvSpPr>
              <a:spLocks noChangeShapeType="1"/>
            </p:cNvSpPr>
            <p:nvPr/>
          </p:nvSpPr>
          <p:spPr bwMode="auto">
            <a:xfrm>
              <a:off x="3654" y="3332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49" name="Line 13"/>
            <p:cNvSpPr>
              <a:spLocks noChangeShapeType="1"/>
            </p:cNvSpPr>
            <p:nvPr/>
          </p:nvSpPr>
          <p:spPr bwMode="auto">
            <a:xfrm>
              <a:off x="4015" y="3287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50" name="Text Box 14"/>
            <p:cNvSpPr txBox="1">
              <a:spLocks noChangeArrowheads="1"/>
            </p:cNvSpPr>
            <p:nvPr/>
          </p:nvSpPr>
          <p:spPr bwMode="auto">
            <a:xfrm>
              <a:off x="4255" y="3284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351" name="Text Box 15"/>
            <p:cNvSpPr txBox="1">
              <a:spLocks noChangeArrowheads="1"/>
            </p:cNvSpPr>
            <p:nvPr/>
          </p:nvSpPr>
          <p:spPr bwMode="auto">
            <a:xfrm>
              <a:off x="3930" y="3319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12296" name="Object 16"/>
            <p:cNvGraphicFramePr>
              <a:graphicFrameLocks noChangeAspect="1"/>
            </p:cNvGraphicFramePr>
            <p:nvPr/>
          </p:nvGraphicFramePr>
          <p:xfrm>
            <a:off x="3685" y="2569"/>
            <a:ext cx="65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87" name="Equation" r:id="rId13" imgW="736560" imgH="228600" progId="Equation.DSMT4">
                    <p:embed/>
                  </p:oleObj>
                </mc:Choice>
                <mc:Fallback>
                  <p:oleObj name="Equation" r:id="rId13" imgW="736560" imgH="228600" progId="Equation.DSMT4">
                    <p:embed/>
                    <p:pic>
                      <p:nvPicPr>
                        <p:cNvPr id="1229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569"/>
                          <a:ext cx="65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52" name="Line 34"/>
            <p:cNvSpPr>
              <a:spLocks noChangeShapeType="1"/>
            </p:cNvSpPr>
            <p:nvPr/>
          </p:nvSpPr>
          <p:spPr bwMode="auto">
            <a:xfrm flipV="1">
              <a:off x="4015" y="2769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53" name="Text Box 35"/>
            <p:cNvSpPr txBox="1">
              <a:spLocks noChangeArrowheads="1"/>
            </p:cNvSpPr>
            <p:nvPr/>
          </p:nvSpPr>
          <p:spPr bwMode="auto">
            <a:xfrm>
              <a:off x="4011" y="2763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600">
                  <a:latin typeface="Times" pitchFamily="18" charset="0"/>
                </a:rPr>
                <a:t>1</a:t>
              </a:r>
            </a:p>
          </p:txBody>
        </p:sp>
        <p:sp>
          <p:nvSpPr>
            <p:cNvPr id="12354" name="Line 36"/>
            <p:cNvSpPr>
              <a:spLocks noChangeShapeType="1"/>
            </p:cNvSpPr>
            <p:nvPr/>
          </p:nvSpPr>
          <p:spPr bwMode="auto">
            <a:xfrm>
              <a:off x="3992" y="2874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355" name="Group 206"/>
            <p:cNvGrpSpPr>
              <a:grpSpLocks/>
            </p:cNvGrpSpPr>
            <p:nvPr/>
          </p:nvGrpSpPr>
          <p:grpSpPr bwMode="auto">
            <a:xfrm>
              <a:off x="3830" y="2880"/>
              <a:ext cx="370" cy="443"/>
              <a:chOff x="3198" y="2670"/>
              <a:chExt cx="1502" cy="953"/>
            </a:xfrm>
          </p:grpSpPr>
          <p:sp>
            <p:nvSpPr>
              <p:cNvPr id="12356" name="Freeform 207"/>
              <p:cNvSpPr>
                <a:spLocks/>
              </p:cNvSpPr>
              <p:nvPr/>
            </p:nvSpPr>
            <p:spPr bwMode="auto">
              <a:xfrm flipH="1">
                <a:off x="3942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 cmpd="sng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57" name="Freeform 208"/>
              <p:cNvSpPr>
                <a:spLocks/>
              </p:cNvSpPr>
              <p:nvPr/>
            </p:nvSpPr>
            <p:spPr bwMode="auto">
              <a:xfrm>
                <a:off x="3198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 cmpd="sng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9" name="Group 219"/>
          <p:cNvGrpSpPr>
            <a:grpSpLocks/>
          </p:cNvGrpSpPr>
          <p:nvPr/>
        </p:nvGrpSpPr>
        <p:grpSpPr bwMode="auto">
          <a:xfrm>
            <a:off x="2350956" y="4078288"/>
            <a:ext cx="1515136" cy="1477962"/>
            <a:chOff x="1367" y="2569"/>
            <a:chExt cx="881" cy="931"/>
          </a:xfrm>
        </p:grpSpPr>
        <p:sp>
          <p:nvSpPr>
            <p:cNvPr id="12336" name="Rectangle 135"/>
            <p:cNvSpPr>
              <a:spLocks noChangeArrowheads="1"/>
            </p:cNvSpPr>
            <p:nvPr/>
          </p:nvSpPr>
          <p:spPr bwMode="auto">
            <a:xfrm>
              <a:off x="1367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37" name="Line 136"/>
            <p:cNvSpPr>
              <a:spLocks noChangeShapeType="1"/>
            </p:cNvSpPr>
            <p:nvPr/>
          </p:nvSpPr>
          <p:spPr bwMode="auto">
            <a:xfrm>
              <a:off x="1446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38" name="Line 137"/>
            <p:cNvSpPr>
              <a:spLocks noChangeShapeType="1"/>
            </p:cNvSpPr>
            <p:nvPr/>
          </p:nvSpPr>
          <p:spPr bwMode="auto">
            <a:xfrm>
              <a:off x="1807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39" name="Text Box 138"/>
            <p:cNvSpPr txBox="1">
              <a:spLocks noChangeArrowheads="1"/>
            </p:cNvSpPr>
            <p:nvPr/>
          </p:nvSpPr>
          <p:spPr bwMode="auto">
            <a:xfrm>
              <a:off x="2047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340" name="Text Box 139"/>
            <p:cNvSpPr txBox="1">
              <a:spLocks noChangeArrowheads="1"/>
            </p:cNvSpPr>
            <p:nvPr/>
          </p:nvSpPr>
          <p:spPr bwMode="auto">
            <a:xfrm>
              <a:off x="1722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12295" name="Object 140"/>
            <p:cNvGraphicFramePr>
              <a:graphicFrameLocks noChangeAspect="1"/>
            </p:cNvGraphicFramePr>
            <p:nvPr/>
          </p:nvGraphicFramePr>
          <p:xfrm>
            <a:off x="1500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88" name="Equation" r:id="rId15" imgW="685800" imgH="203200" progId="Equation.DSMT4">
                    <p:embed/>
                  </p:oleObj>
                </mc:Choice>
                <mc:Fallback>
                  <p:oleObj name="Equation" r:id="rId15" imgW="685800" imgH="203200" progId="Equation.DSMT4">
                    <p:embed/>
                    <p:pic>
                      <p:nvPicPr>
                        <p:cNvPr id="12295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1" name="Line 141"/>
            <p:cNvSpPr>
              <a:spLocks noChangeShapeType="1"/>
            </p:cNvSpPr>
            <p:nvPr/>
          </p:nvSpPr>
          <p:spPr bwMode="auto">
            <a:xfrm flipV="1">
              <a:off x="1807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42" name="Text Box 142"/>
            <p:cNvSpPr txBox="1">
              <a:spLocks noChangeArrowheads="1"/>
            </p:cNvSpPr>
            <p:nvPr/>
          </p:nvSpPr>
          <p:spPr bwMode="auto">
            <a:xfrm>
              <a:off x="1803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600">
                  <a:latin typeface="Times" pitchFamily="18" charset="0"/>
                </a:rPr>
                <a:t>1</a:t>
              </a:r>
            </a:p>
          </p:txBody>
        </p:sp>
        <p:sp>
          <p:nvSpPr>
            <p:cNvPr id="12343" name="Line 143"/>
            <p:cNvSpPr>
              <a:spLocks noChangeShapeType="1"/>
            </p:cNvSpPr>
            <p:nvPr/>
          </p:nvSpPr>
          <p:spPr bwMode="auto">
            <a:xfrm>
              <a:off x="1784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344" name="Group 210"/>
            <p:cNvGrpSpPr>
              <a:grpSpLocks/>
            </p:cNvGrpSpPr>
            <p:nvPr/>
          </p:nvGrpSpPr>
          <p:grpSpPr bwMode="auto">
            <a:xfrm>
              <a:off x="1432" y="2866"/>
              <a:ext cx="748" cy="562"/>
              <a:chOff x="2634" y="1886"/>
              <a:chExt cx="2400" cy="1718"/>
            </a:xfrm>
          </p:grpSpPr>
          <p:sp>
            <p:nvSpPr>
              <p:cNvPr id="12345" name="Freeform 211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46" name="Freeform 212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1" name="Group 218"/>
          <p:cNvGrpSpPr>
            <a:grpSpLocks/>
          </p:cNvGrpSpPr>
          <p:nvPr/>
        </p:nvGrpSpPr>
        <p:grpSpPr bwMode="auto">
          <a:xfrm>
            <a:off x="4249606" y="4078288"/>
            <a:ext cx="1515136" cy="1477962"/>
            <a:chOff x="2471" y="2569"/>
            <a:chExt cx="881" cy="931"/>
          </a:xfrm>
        </p:grpSpPr>
        <p:sp>
          <p:nvSpPr>
            <p:cNvPr id="12325" name="Rectangle 63"/>
            <p:cNvSpPr>
              <a:spLocks noChangeArrowheads="1"/>
            </p:cNvSpPr>
            <p:nvPr/>
          </p:nvSpPr>
          <p:spPr bwMode="auto">
            <a:xfrm>
              <a:off x="2471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26" name="Line 64"/>
            <p:cNvSpPr>
              <a:spLocks noChangeShapeType="1"/>
            </p:cNvSpPr>
            <p:nvPr/>
          </p:nvSpPr>
          <p:spPr bwMode="auto">
            <a:xfrm>
              <a:off x="2550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27" name="Line 65"/>
            <p:cNvSpPr>
              <a:spLocks noChangeShapeType="1"/>
            </p:cNvSpPr>
            <p:nvPr/>
          </p:nvSpPr>
          <p:spPr bwMode="auto">
            <a:xfrm>
              <a:off x="2911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28" name="Text Box 66"/>
            <p:cNvSpPr txBox="1">
              <a:spLocks noChangeArrowheads="1"/>
            </p:cNvSpPr>
            <p:nvPr/>
          </p:nvSpPr>
          <p:spPr bwMode="auto">
            <a:xfrm>
              <a:off x="3151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329" name="Text Box 67"/>
            <p:cNvSpPr txBox="1">
              <a:spLocks noChangeArrowheads="1"/>
            </p:cNvSpPr>
            <p:nvPr/>
          </p:nvSpPr>
          <p:spPr bwMode="auto">
            <a:xfrm>
              <a:off x="2826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12294" name="Object 68"/>
            <p:cNvGraphicFramePr>
              <a:graphicFrameLocks noChangeAspect="1"/>
            </p:cNvGraphicFramePr>
            <p:nvPr/>
          </p:nvGraphicFramePr>
          <p:xfrm>
            <a:off x="2604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89" name="Equation" r:id="rId17" imgW="685800" imgH="203200" progId="Equation.DSMT4">
                    <p:embed/>
                  </p:oleObj>
                </mc:Choice>
                <mc:Fallback>
                  <p:oleObj name="Equation" r:id="rId17" imgW="685800" imgH="203200" progId="Equation.DSMT4">
                    <p:embed/>
                    <p:pic>
                      <p:nvPicPr>
                        <p:cNvPr id="12294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4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0" name="Line 86"/>
            <p:cNvSpPr>
              <a:spLocks noChangeShapeType="1"/>
            </p:cNvSpPr>
            <p:nvPr/>
          </p:nvSpPr>
          <p:spPr bwMode="auto">
            <a:xfrm flipV="1">
              <a:off x="2911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31" name="Text Box 87"/>
            <p:cNvSpPr txBox="1">
              <a:spLocks noChangeArrowheads="1"/>
            </p:cNvSpPr>
            <p:nvPr/>
          </p:nvSpPr>
          <p:spPr bwMode="auto">
            <a:xfrm>
              <a:off x="2907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600">
                  <a:latin typeface="Times" pitchFamily="18" charset="0"/>
                </a:rPr>
                <a:t>1</a:t>
              </a:r>
            </a:p>
          </p:txBody>
        </p:sp>
        <p:sp>
          <p:nvSpPr>
            <p:cNvPr id="12332" name="Line 88"/>
            <p:cNvSpPr>
              <a:spLocks noChangeShapeType="1"/>
            </p:cNvSpPr>
            <p:nvPr/>
          </p:nvSpPr>
          <p:spPr bwMode="auto">
            <a:xfrm>
              <a:off x="2888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333" name="Group 213"/>
            <p:cNvGrpSpPr>
              <a:grpSpLocks/>
            </p:cNvGrpSpPr>
            <p:nvPr/>
          </p:nvGrpSpPr>
          <p:grpSpPr bwMode="auto">
            <a:xfrm>
              <a:off x="2538" y="2868"/>
              <a:ext cx="748" cy="558"/>
              <a:chOff x="2634" y="1886"/>
              <a:chExt cx="2400" cy="1718"/>
            </a:xfrm>
          </p:grpSpPr>
          <p:sp>
            <p:nvSpPr>
              <p:cNvPr id="12334" name="Freeform 214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35" name="Freeform 215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2305" name="Group 227"/>
          <p:cNvGrpSpPr>
            <a:grpSpLocks/>
          </p:cNvGrpSpPr>
          <p:nvPr/>
        </p:nvGrpSpPr>
        <p:grpSpPr bwMode="auto">
          <a:xfrm>
            <a:off x="2350957" y="2311403"/>
            <a:ext cx="1669917" cy="1558925"/>
            <a:chOff x="1367" y="1456"/>
            <a:chExt cx="971" cy="982"/>
          </a:xfrm>
        </p:grpSpPr>
        <p:sp>
          <p:nvSpPr>
            <p:cNvPr id="12306" name="Rectangle 109"/>
            <p:cNvSpPr>
              <a:spLocks noChangeArrowheads="1"/>
            </p:cNvSpPr>
            <p:nvPr/>
          </p:nvSpPr>
          <p:spPr bwMode="auto">
            <a:xfrm>
              <a:off x="1367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07" name="Text Box 127"/>
            <p:cNvSpPr txBox="1">
              <a:spLocks noChangeArrowheads="1"/>
            </p:cNvSpPr>
            <p:nvPr/>
          </p:nvSpPr>
          <p:spPr bwMode="auto">
            <a:xfrm>
              <a:off x="1481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-1</a:t>
              </a:r>
            </a:p>
          </p:txBody>
        </p:sp>
        <p:sp>
          <p:nvSpPr>
            <p:cNvPr id="12308" name="Line 110"/>
            <p:cNvSpPr>
              <a:spLocks noChangeShapeType="1"/>
            </p:cNvSpPr>
            <p:nvPr/>
          </p:nvSpPr>
          <p:spPr bwMode="auto">
            <a:xfrm>
              <a:off x="1446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9" name="Line 111"/>
            <p:cNvSpPr>
              <a:spLocks noChangeShapeType="1"/>
            </p:cNvSpPr>
            <p:nvPr/>
          </p:nvSpPr>
          <p:spPr bwMode="auto">
            <a:xfrm>
              <a:off x="1807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0" name="Text Box 113"/>
            <p:cNvSpPr txBox="1">
              <a:spLocks noChangeArrowheads="1"/>
            </p:cNvSpPr>
            <p:nvPr/>
          </p:nvSpPr>
          <p:spPr bwMode="auto">
            <a:xfrm>
              <a:off x="1727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sp>
          <p:nvSpPr>
            <p:cNvPr id="12311" name="Line 121"/>
            <p:cNvSpPr>
              <a:spLocks noChangeShapeType="1"/>
            </p:cNvSpPr>
            <p:nvPr/>
          </p:nvSpPr>
          <p:spPr bwMode="auto">
            <a:xfrm flipV="1">
              <a:off x="1812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2" name="Line 122"/>
            <p:cNvSpPr>
              <a:spLocks noChangeShapeType="1"/>
            </p:cNvSpPr>
            <p:nvPr/>
          </p:nvSpPr>
          <p:spPr bwMode="auto">
            <a:xfrm>
              <a:off x="1791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3" name="Text Box 123"/>
            <p:cNvSpPr txBox="1">
              <a:spLocks noChangeArrowheads="1"/>
            </p:cNvSpPr>
            <p:nvPr/>
          </p:nvSpPr>
          <p:spPr bwMode="auto">
            <a:xfrm>
              <a:off x="1836" y="1616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" pitchFamily="18" charset="0"/>
                </a:rPr>
                <a:t>1</a:t>
              </a:r>
            </a:p>
          </p:txBody>
        </p:sp>
        <p:sp>
          <p:nvSpPr>
            <p:cNvPr id="12314" name="Line 125"/>
            <p:cNvSpPr>
              <a:spLocks noChangeShapeType="1"/>
            </p:cNvSpPr>
            <p:nvPr/>
          </p:nvSpPr>
          <p:spPr bwMode="auto">
            <a:xfrm>
              <a:off x="1603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5" name="Text Box 126"/>
            <p:cNvSpPr txBox="1">
              <a:spLocks noChangeArrowheads="1"/>
            </p:cNvSpPr>
            <p:nvPr/>
          </p:nvSpPr>
          <p:spPr bwMode="auto">
            <a:xfrm>
              <a:off x="1924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1</a:t>
              </a:r>
            </a:p>
          </p:txBody>
        </p:sp>
        <p:grpSp>
          <p:nvGrpSpPr>
            <p:cNvPr id="12316" name="Group 128"/>
            <p:cNvGrpSpPr>
              <a:grpSpLocks/>
            </p:cNvGrpSpPr>
            <p:nvPr/>
          </p:nvGrpSpPr>
          <p:grpSpPr bwMode="auto">
            <a:xfrm>
              <a:off x="1640" y="1789"/>
              <a:ext cx="338" cy="451"/>
              <a:chOff x="-2384" y="917"/>
              <a:chExt cx="620" cy="251"/>
            </a:xfrm>
          </p:grpSpPr>
          <p:sp>
            <p:nvSpPr>
              <p:cNvPr id="12320" name="Line 102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21" name="Line 103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22" name="Line 104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23" name="Line 105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324" name="Line 106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317" name="Rectangle 107"/>
            <p:cNvSpPr>
              <a:spLocks noChangeArrowheads="1"/>
            </p:cNvSpPr>
            <p:nvPr/>
          </p:nvSpPr>
          <p:spPr bwMode="auto">
            <a:xfrm>
              <a:off x="1594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>
                  <a:latin typeface="Times New Roman" pitchFamily="18" charset="0"/>
                </a:rPr>
                <a:t>rect(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2318" name="Text Box 129"/>
            <p:cNvSpPr txBox="1">
              <a:spLocks noChangeArrowheads="1"/>
            </p:cNvSpPr>
            <p:nvPr/>
          </p:nvSpPr>
          <p:spPr bwMode="auto">
            <a:xfrm>
              <a:off x="2070" y="2206"/>
              <a:ext cx="2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2319" name="Line 226"/>
            <p:cNvSpPr>
              <a:spLocks noChangeShapeType="1"/>
            </p:cNvSpPr>
            <p:nvPr/>
          </p:nvSpPr>
          <p:spPr bwMode="auto">
            <a:xfrm>
              <a:off x="201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518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1"/>
          <p:cNvSpPr>
            <a:spLocks noChangeArrowheads="1"/>
          </p:cNvSpPr>
          <p:nvPr/>
        </p:nvSpPr>
        <p:spPr bwMode="auto">
          <a:xfrm>
            <a:off x="1021558" y="1720850"/>
            <a:ext cx="7907602" cy="2967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433388" y="-76200"/>
            <a:ext cx="84201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CC66"/>
                </a:solidFill>
              </a:rPr>
              <a:t>The Shah Function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6" y="876300"/>
            <a:ext cx="8765779" cy="838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The Shah function,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III(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/>
              <a:t>, is an infinitely long train of equally spaced delta-functions.</a:t>
            </a:r>
          </a:p>
        </p:txBody>
      </p:sp>
      <p:pic>
        <p:nvPicPr>
          <p:cNvPr id="13318" name="Picture 7" descr="~AUT007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>
            <a:fillRect/>
          </a:stretch>
        </p:blipFill>
        <p:spPr bwMode="auto">
          <a:xfrm>
            <a:off x="2553891" y="3810000"/>
            <a:ext cx="394864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30200" y="4862513"/>
            <a:ext cx="9245600" cy="1625600"/>
            <a:chOff x="192" y="3063"/>
            <a:chExt cx="5376" cy="1024"/>
          </a:xfrm>
        </p:grpSpPr>
        <p:sp>
          <p:nvSpPr>
            <p:cNvPr id="13323" name="Rectangle 12"/>
            <p:cNvSpPr>
              <a:spLocks noChangeArrowheads="1"/>
            </p:cNvSpPr>
            <p:nvPr/>
          </p:nvSpPr>
          <p:spPr bwMode="auto">
            <a:xfrm>
              <a:off x="192" y="3063"/>
              <a:ext cx="5330" cy="1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24" name="Text Box 10"/>
            <p:cNvSpPr txBox="1">
              <a:spLocks noChangeArrowheads="1"/>
            </p:cNvSpPr>
            <p:nvPr/>
          </p:nvSpPr>
          <p:spPr bwMode="auto">
            <a:xfrm>
              <a:off x="192" y="3072"/>
              <a:ext cx="537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sz="2000"/>
                <a:t>The symbol III is pronounced </a:t>
              </a:r>
              <a:r>
                <a:rPr lang="en-US" sz="2000" i="1"/>
                <a:t>shah</a:t>
              </a:r>
              <a:r>
                <a:rPr lang="en-US" sz="2000"/>
                <a:t> after the Cyrillic character III, which is said to have been modeled on the Hebrew letter        (shin) which, in turn, may derive from the Egyptian          a hieroglyph depicting papyrus plants along the Nile.</a:t>
              </a:r>
            </a:p>
          </p:txBody>
        </p:sp>
        <p:pic>
          <p:nvPicPr>
            <p:cNvPr id="13325" name="Picture 8" descr="~AUT007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0" r="8475" b="15366"/>
            <a:stretch>
              <a:fillRect/>
            </a:stretch>
          </p:blipFill>
          <p:spPr bwMode="auto">
            <a:xfrm>
              <a:off x="3693" y="3346"/>
              <a:ext cx="25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6" name="Picture 13" descr="Shah symb exp[1]"/>
            <p:cNvPicPr>
              <a:picLocks noChangeAspect="1" noChangeArrowheads="1"/>
            </p:cNvPicPr>
            <p:nvPr/>
          </p:nvPicPr>
          <p:blipFill>
            <a:blip r:embed="rId5">
              <a:lum bright="-6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0" t="70572" r="75117"/>
            <a:stretch>
              <a:fillRect/>
            </a:stretch>
          </p:blipFill>
          <p:spPr bwMode="auto">
            <a:xfrm>
              <a:off x="2372" y="3576"/>
              <a:ext cx="37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0" name="Picture 14" descr="Shah fnc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1928813"/>
            <a:ext cx="739166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28"/>
          <p:cNvSpPr txBox="1">
            <a:spLocks noChangeArrowheads="1"/>
          </p:cNvSpPr>
          <p:nvPr/>
        </p:nvSpPr>
        <p:spPr bwMode="auto">
          <a:xfrm>
            <a:off x="8485452" y="3041652"/>
            <a:ext cx="26962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3322" name="Rectangle 30"/>
          <p:cNvSpPr>
            <a:spLocks noChangeArrowheads="1"/>
          </p:cNvSpPr>
          <p:nvPr/>
        </p:nvSpPr>
        <p:spPr bwMode="auto">
          <a:xfrm>
            <a:off x="3033712" y="3759200"/>
            <a:ext cx="3584046" cy="75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3314" name="Object 29"/>
          <p:cNvGraphicFramePr>
            <a:graphicFrameLocks noChangeAspect="1"/>
          </p:cNvGraphicFramePr>
          <p:nvPr/>
        </p:nvGraphicFramePr>
        <p:xfrm>
          <a:off x="3489458" y="3559178"/>
          <a:ext cx="2670836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2" name="Equation" r:id="rId7" imgW="1244520" imgH="482400" progId="Equation.DSMT4">
                  <p:embed/>
                </p:oleObj>
              </mc:Choice>
              <mc:Fallback>
                <p:oleObj name="Equation" r:id="rId7" imgW="1244520" imgH="482400" progId="Equation.DSMT4">
                  <p:embed/>
                  <p:pic>
                    <p:nvPicPr>
                      <p:cNvPr id="13314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458" y="3559178"/>
                        <a:ext cx="2670836" cy="955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1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565812" y="242888"/>
            <a:ext cx="84201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FF66"/>
                </a:solidFill>
              </a:rPr>
              <a:t>The Fourier transform of the Shah function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214" y="3427413"/>
            <a:ext cx="4175654" cy="10207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If </a:t>
            </a:r>
            <a:r>
              <a:rPr lang="en-US" i="1" smtClean="0">
                <a:latin typeface="Symbol" pitchFamily="18" charset="2"/>
              </a:rPr>
              <a:t>w</a:t>
            </a:r>
            <a:r>
              <a:rPr lang="en-US" smtClean="0"/>
              <a:t> =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Symbol" pitchFamily="18" charset="2"/>
              </a:rPr>
              <a:t>p</a:t>
            </a:r>
            <a:r>
              <a:rPr lang="en-US" smtClean="0"/>
              <a:t>, where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/>
              <a:t> is an integer, the sum diverges; otherwise, cancellation occurs.   So:			</a:t>
            </a: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6082905" y="4640266"/>
          <a:ext cx="306982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0" name="Equation" r:id="rId3" imgW="1447560" imgH="203040" progId="Equation.DSMT4">
                  <p:embed/>
                </p:oleObj>
              </mc:Choice>
              <mc:Fallback>
                <p:oleObj name="Equation" r:id="rId3" imgW="1447560" imgH="203040" progId="Equation.DSMT4">
                  <p:embed/>
                  <p:pic>
                    <p:nvPicPr>
                      <p:cNvPr id="143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2905" y="4640266"/>
                        <a:ext cx="3069828" cy="396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584729" y="1547816"/>
          <a:ext cx="4058708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1" name="Equation" r:id="rId5" imgW="1854000" imgH="1384200" progId="Equation.DSMT4">
                  <p:embed/>
                </p:oleObj>
              </mc:Choice>
              <mc:Fallback>
                <p:oleObj name="Equation" r:id="rId5" imgW="1854000" imgH="1384200" progId="Equation.DSMT4">
                  <p:embed/>
                  <p:pic>
                    <p:nvPicPr>
                      <p:cNvPr id="143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29" y="1547816"/>
                        <a:ext cx="4058708" cy="279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3" name="Group 9"/>
          <p:cNvGrpSpPr>
            <a:grpSpLocks/>
          </p:cNvGrpSpPr>
          <p:nvPr/>
        </p:nvGrpSpPr>
        <p:grpSpPr bwMode="auto">
          <a:xfrm>
            <a:off x="4892808" y="1508125"/>
            <a:ext cx="4607321" cy="1290638"/>
            <a:chOff x="2898" y="951"/>
            <a:chExt cx="2679" cy="813"/>
          </a:xfrm>
        </p:grpSpPr>
        <p:sp>
          <p:nvSpPr>
            <p:cNvPr id="14349" name="Rectangle 7"/>
            <p:cNvSpPr>
              <a:spLocks noChangeArrowheads="1"/>
            </p:cNvSpPr>
            <p:nvPr/>
          </p:nvSpPr>
          <p:spPr bwMode="auto">
            <a:xfrm>
              <a:off x="2898" y="951"/>
              <a:ext cx="2679" cy="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14350" name="Picture 6" descr="Shah fnc[1]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" y="1083"/>
              <a:ext cx="2524" cy="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1" name="Text Box 8"/>
            <p:cNvSpPr txBox="1">
              <a:spLocks noChangeArrowheads="1"/>
            </p:cNvSpPr>
            <p:nvPr/>
          </p:nvSpPr>
          <p:spPr bwMode="auto">
            <a:xfrm>
              <a:off x="5382" y="1362"/>
              <a:ext cx="148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</p:grp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6745024" y="1036640"/>
            <a:ext cx="782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III(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14345" name="Group 17"/>
          <p:cNvGrpSpPr>
            <a:grpSpLocks/>
          </p:cNvGrpSpPr>
          <p:nvPr/>
        </p:nvGrpSpPr>
        <p:grpSpPr bwMode="auto">
          <a:xfrm>
            <a:off x="1172899" y="4740278"/>
            <a:ext cx="4686433" cy="1681163"/>
            <a:chOff x="910" y="2986"/>
            <a:chExt cx="2725" cy="1059"/>
          </a:xfrm>
        </p:grpSpPr>
        <p:sp>
          <p:nvSpPr>
            <p:cNvPr id="14346" name="Rectangle 11"/>
            <p:cNvSpPr>
              <a:spLocks noChangeArrowheads="1"/>
            </p:cNvSpPr>
            <p:nvPr/>
          </p:nvSpPr>
          <p:spPr bwMode="auto">
            <a:xfrm>
              <a:off x="910" y="3232"/>
              <a:ext cx="2725" cy="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14347" name="Picture 12" descr="Shah fnc[1]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" y="3364"/>
              <a:ext cx="2524" cy="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8" name="Text Box 15"/>
            <p:cNvSpPr txBox="1">
              <a:spLocks noChangeArrowheads="1"/>
            </p:cNvSpPr>
            <p:nvPr/>
          </p:nvSpPr>
          <p:spPr bwMode="auto">
            <a:xfrm>
              <a:off x="1685" y="2986"/>
              <a:ext cx="8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latin typeface="Edwardian Script ITC" pitchFamily="66" charset="0"/>
                  <a:cs typeface="Times New Roman" pitchFamily="18" charset="0"/>
                </a:rPr>
                <a:t>F   </a:t>
              </a:r>
              <a:r>
                <a:rPr lang="en-US">
                  <a:latin typeface="Times New Roman" pitchFamily="18" charset="0"/>
                  <a:cs typeface="Times New Roman" pitchFamily="18" charset="0"/>
                </a:rPr>
                <a:t>{III(</a:t>
              </a:r>
              <a:r>
                <a:rPr lang="en-US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>
                  <a:latin typeface="Times New Roman" pitchFamily="18" charset="0"/>
                  <a:cs typeface="Times New Roman" pitchFamily="18" charset="0"/>
                </a:rPr>
                <a:t>)}</a:t>
              </a:r>
            </a:p>
          </p:txBody>
        </p:sp>
        <p:graphicFrame>
          <p:nvGraphicFramePr>
            <p:cNvPr id="14340" name="Object 16"/>
            <p:cNvGraphicFramePr>
              <a:graphicFrameLocks noChangeAspect="1"/>
            </p:cNvGraphicFramePr>
            <p:nvPr/>
          </p:nvGraphicFramePr>
          <p:xfrm>
            <a:off x="3397" y="3623"/>
            <a:ext cx="205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22" name="Equation" r:id="rId8" imgW="241200" imgH="393480" progId="Equation.DSMT4">
                    <p:embed/>
                  </p:oleObj>
                </mc:Choice>
                <mc:Fallback>
                  <p:oleObj name="Equation" r:id="rId8" imgW="241200" imgH="393480" progId="Equation.DSMT4">
                    <p:embed/>
                    <p:pic>
                      <p:nvPicPr>
                        <p:cNvPr id="1434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7" y="3623"/>
                          <a:ext cx="205" cy="33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88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21509" name="Picture 2" descr="ex14_4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71625"/>
            <a:ext cx="45005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9" y="-63786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6096000" y="2214581"/>
          <a:ext cx="30956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2" r:id="rId4" imgW="1524000" imgH="457200" progId="Equation.DSMT4">
                  <p:embed/>
                </p:oleObj>
              </mc:Choice>
              <mc:Fallback>
                <p:oleObj r:id="rId4" imgW="15240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214581"/>
                        <a:ext cx="3095625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09573" y="4276743"/>
          <a:ext cx="940593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3" r:id="rId6" imgW="5397500" imgH="863600" progId="Equation.DSMT4">
                  <p:embed/>
                </p:oleObj>
              </mc:Choice>
              <mc:Fallback>
                <p:oleObj r:id="rId6" imgW="5397500" imgH="86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73" y="4276743"/>
                        <a:ext cx="9405937" cy="150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8104" y="309563"/>
            <a:ext cx="4268523" cy="130175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C0000"/>
                </a:solidFill>
              </a:rPr>
              <a:t>The Shah function and a pulse train</a:t>
            </a:r>
          </a:p>
        </p:txBody>
      </p:sp>
      <p:graphicFrame>
        <p:nvGraphicFramePr>
          <p:cNvPr id="15362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5468939" y="5514978"/>
          <a:ext cx="24352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Equation" r:id="rId3" imgW="1028520" imgH="431640" progId="Equation.DSMT4">
                  <p:embed/>
                </p:oleObj>
              </mc:Choice>
              <mc:Fallback>
                <p:oleObj name="Equation" r:id="rId3" imgW="1028520" imgH="431640" progId="Equation.DSMT4">
                  <p:embed/>
                  <p:pic>
                    <p:nvPicPr>
                      <p:cNvPr id="153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939" y="5514978"/>
                        <a:ext cx="24352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5"/>
          <p:cNvGraphicFramePr>
            <a:graphicFrameLocks noChangeAspect="1"/>
          </p:cNvGraphicFramePr>
          <p:nvPr/>
        </p:nvGraphicFramePr>
        <p:xfrm>
          <a:off x="4946123" y="3783016"/>
          <a:ext cx="3396589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7" name="Equation" r:id="rId5" imgW="1346040" imgH="203040" progId="Equation.DSMT4">
                  <p:embed/>
                </p:oleObj>
              </mc:Choice>
              <mc:Fallback>
                <p:oleObj name="Equation" r:id="rId5" imgW="1346040" imgH="203040" progId="Equation.DSMT4">
                  <p:embed/>
                  <p:pic>
                    <p:nvPicPr>
                      <p:cNvPr id="1536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6123" y="3783016"/>
                        <a:ext cx="3396589" cy="473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9"/>
          <p:cNvSpPr>
            <a:spLocks noChangeArrowheads="1"/>
          </p:cNvSpPr>
          <p:nvPr/>
        </p:nvSpPr>
        <p:spPr bwMode="auto">
          <a:xfrm>
            <a:off x="643202" y="3152778"/>
            <a:ext cx="879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where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/>
              <a:t> is the shape of each pulse and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/>
              <a:t> is the time between pulses.</a:t>
            </a:r>
          </a:p>
        </p:txBody>
      </p:sp>
      <p:sp>
        <p:nvSpPr>
          <p:cNvPr id="15368" name="Text Box 11"/>
          <p:cNvSpPr txBox="1">
            <a:spLocks noChangeArrowheads="1"/>
          </p:cNvSpPr>
          <p:nvPr/>
        </p:nvSpPr>
        <p:spPr bwMode="auto">
          <a:xfrm>
            <a:off x="1055954" y="5778500"/>
            <a:ext cx="350493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Set </a:t>
            </a:r>
            <a:r>
              <a:rPr lang="en-US" i="1">
                <a:latin typeface="Times New Roman" pitchFamily="18" charset="0"/>
              </a:rPr>
              <a:t>t</a:t>
            </a:r>
            <a:r>
              <a:rPr lang="en-US">
                <a:latin typeface="Verdana" pitchFamily="34" charset="0"/>
              </a:rPr>
              <a:t>’</a:t>
            </a:r>
            <a:r>
              <a:rPr lang="en-US" i="1">
                <a:latin typeface="Times New Roman" pitchFamily="18" charset="0"/>
              </a:rPr>
              <a:t>/T = m </a:t>
            </a:r>
            <a:r>
              <a:rPr lang="en-US"/>
              <a:t>or</a:t>
            </a:r>
            <a:r>
              <a:rPr lang="en-US" i="1">
                <a:latin typeface="Times New Roman" pitchFamily="18" charset="0"/>
              </a:rPr>
              <a:t> t</a:t>
            </a:r>
            <a:r>
              <a:rPr lang="en-US">
                <a:latin typeface="Verdana" pitchFamily="34" charset="0"/>
              </a:rPr>
              <a:t>’</a:t>
            </a:r>
            <a:r>
              <a:rPr lang="en-US">
                <a:latin typeface="Times New Roman" pitchFamily="18" charset="0"/>
              </a:rPr>
              <a:t> </a:t>
            </a:r>
            <a:r>
              <a:rPr lang="en-US" i="1">
                <a:latin typeface="Times New Roman" pitchFamily="18" charset="0"/>
              </a:rPr>
              <a:t>= mT</a:t>
            </a:r>
          </a:p>
        </p:txBody>
      </p:sp>
      <p:sp>
        <p:nvSpPr>
          <p:cNvPr id="15369" name="Text Box 14"/>
          <p:cNvSpPr txBox="1">
            <a:spLocks noChangeArrowheads="1"/>
          </p:cNvSpPr>
          <p:nvPr/>
        </p:nvSpPr>
        <p:spPr bwMode="auto">
          <a:xfrm>
            <a:off x="643204" y="3806828"/>
            <a:ext cx="395208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But it can also can be written:</a:t>
            </a:r>
          </a:p>
        </p:txBody>
      </p:sp>
      <p:graphicFrame>
        <p:nvGraphicFramePr>
          <p:cNvPr id="15364" name="Object 20"/>
          <p:cNvGraphicFramePr>
            <a:graphicFrameLocks noGrp="1" noChangeAspect="1"/>
          </p:cNvGraphicFramePr>
          <p:nvPr>
            <p:ph sz="half" idx="1"/>
          </p:nvPr>
        </p:nvGraphicFramePr>
        <p:xfrm>
          <a:off x="1943366" y="4511678"/>
          <a:ext cx="675018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8" name="Equation" r:id="rId7" imgW="2844720" imgH="457200" progId="Equation.DSMT4">
                  <p:embed/>
                </p:oleObj>
              </mc:Choice>
              <mc:Fallback>
                <p:oleObj name="Equation" r:id="rId7" imgW="2844720" imgH="457200" progId="Equation.DSMT4">
                  <p:embed/>
                  <p:pic>
                    <p:nvPicPr>
                      <p:cNvPr id="1536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366" y="4511678"/>
                        <a:ext cx="6750183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0" name="Group 65"/>
          <p:cNvGrpSpPr>
            <a:grpSpLocks/>
          </p:cNvGrpSpPr>
          <p:nvPr/>
        </p:nvGrpSpPr>
        <p:grpSpPr bwMode="auto">
          <a:xfrm>
            <a:off x="4830897" y="406400"/>
            <a:ext cx="4755223" cy="1639888"/>
            <a:chOff x="2809" y="136"/>
            <a:chExt cx="2765" cy="1033"/>
          </a:xfrm>
        </p:grpSpPr>
        <p:sp>
          <p:nvSpPr>
            <p:cNvPr id="15373" name="Rectangle 6"/>
            <p:cNvSpPr>
              <a:spLocks noChangeArrowheads="1"/>
            </p:cNvSpPr>
            <p:nvPr/>
          </p:nvSpPr>
          <p:spPr bwMode="auto">
            <a:xfrm>
              <a:off x="2809" y="136"/>
              <a:ext cx="2714" cy="1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74" name="Line 47"/>
            <p:cNvSpPr>
              <a:spLocks noChangeShapeType="1"/>
            </p:cNvSpPr>
            <p:nvPr/>
          </p:nvSpPr>
          <p:spPr bwMode="auto">
            <a:xfrm>
              <a:off x="2916" y="966"/>
              <a:ext cx="244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375" name="Group 46"/>
            <p:cNvGrpSpPr>
              <a:grpSpLocks/>
            </p:cNvGrpSpPr>
            <p:nvPr/>
          </p:nvGrpSpPr>
          <p:grpSpPr bwMode="auto">
            <a:xfrm>
              <a:off x="2924" y="354"/>
              <a:ext cx="2312" cy="608"/>
              <a:chOff x="2924" y="282"/>
              <a:chExt cx="2312" cy="608"/>
            </a:xfrm>
          </p:grpSpPr>
          <p:grpSp>
            <p:nvGrpSpPr>
              <p:cNvPr id="15389" name="Group 25"/>
              <p:cNvGrpSpPr>
                <a:grpSpLocks/>
              </p:cNvGrpSpPr>
              <p:nvPr/>
            </p:nvGrpSpPr>
            <p:grpSpPr bwMode="auto">
              <a:xfrm>
                <a:off x="3273" y="282"/>
                <a:ext cx="218" cy="608"/>
                <a:chOff x="2048" y="2502"/>
                <a:chExt cx="2654" cy="560"/>
              </a:xfrm>
            </p:grpSpPr>
            <p:sp>
              <p:nvSpPr>
                <p:cNvPr id="15408" name="Freeform 26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409" name="Freeform 27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0" name="Group 28"/>
              <p:cNvGrpSpPr>
                <a:grpSpLocks/>
              </p:cNvGrpSpPr>
              <p:nvPr/>
            </p:nvGrpSpPr>
            <p:grpSpPr bwMode="auto">
              <a:xfrm>
                <a:off x="3622" y="282"/>
                <a:ext cx="218" cy="608"/>
                <a:chOff x="2048" y="2502"/>
                <a:chExt cx="2654" cy="560"/>
              </a:xfrm>
            </p:grpSpPr>
            <p:sp>
              <p:nvSpPr>
                <p:cNvPr id="15406" name="Freeform 29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407" name="Freeform 30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1" name="Group 31"/>
              <p:cNvGrpSpPr>
                <a:grpSpLocks/>
              </p:cNvGrpSpPr>
              <p:nvPr/>
            </p:nvGrpSpPr>
            <p:grpSpPr bwMode="auto">
              <a:xfrm>
                <a:off x="3971" y="282"/>
                <a:ext cx="218" cy="608"/>
                <a:chOff x="2048" y="2502"/>
                <a:chExt cx="2654" cy="560"/>
              </a:xfrm>
            </p:grpSpPr>
            <p:sp>
              <p:nvSpPr>
                <p:cNvPr id="15404" name="Freeform 32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405" name="Freeform 33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2" name="Group 34"/>
              <p:cNvGrpSpPr>
                <a:grpSpLocks/>
              </p:cNvGrpSpPr>
              <p:nvPr/>
            </p:nvGrpSpPr>
            <p:grpSpPr bwMode="auto">
              <a:xfrm>
                <a:off x="4320" y="282"/>
                <a:ext cx="218" cy="608"/>
                <a:chOff x="2048" y="2502"/>
                <a:chExt cx="2654" cy="560"/>
              </a:xfrm>
            </p:grpSpPr>
            <p:sp>
              <p:nvSpPr>
                <p:cNvPr id="15402" name="Freeform 35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403" name="Freeform 36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3" name="Group 37"/>
              <p:cNvGrpSpPr>
                <a:grpSpLocks/>
              </p:cNvGrpSpPr>
              <p:nvPr/>
            </p:nvGrpSpPr>
            <p:grpSpPr bwMode="auto">
              <a:xfrm>
                <a:off x="4669" y="282"/>
                <a:ext cx="218" cy="608"/>
                <a:chOff x="2048" y="2502"/>
                <a:chExt cx="2654" cy="560"/>
              </a:xfrm>
            </p:grpSpPr>
            <p:sp>
              <p:nvSpPr>
                <p:cNvPr id="15400" name="Freeform 38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401" name="Freeform 39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4" name="Group 40"/>
              <p:cNvGrpSpPr>
                <a:grpSpLocks/>
              </p:cNvGrpSpPr>
              <p:nvPr/>
            </p:nvGrpSpPr>
            <p:grpSpPr bwMode="auto">
              <a:xfrm>
                <a:off x="2924" y="282"/>
                <a:ext cx="218" cy="608"/>
                <a:chOff x="2048" y="2502"/>
                <a:chExt cx="2654" cy="560"/>
              </a:xfrm>
            </p:grpSpPr>
            <p:sp>
              <p:nvSpPr>
                <p:cNvPr id="15398" name="Freeform 41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399" name="Freeform 42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5395" name="Group 43"/>
              <p:cNvGrpSpPr>
                <a:grpSpLocks/>
              </p:cNvGrpSpPr>
              <p:nvPr/>
            </p:nvGrpSpPr>
            <p:grpSpPr bwMode="auto">
              <a:xfrm>
                <a:off x="5018" y="282"/>
                <a:ext cx="218" cy="608"/>
                <a:chOff x="2048" y="2502"/>
                <a:chExt cx="2654" cy="560"/>
              </a:xfrm>
            </p:grpSpPr>
            <p:sp>
              <p:nvSpPr>
                <p:cNvPr id="15396" name="Freeform 44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5397" name="Freeform 45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  <p:sp>
          <p:nvSpPr>
            <p:cNvPr id="15376" name="Text Box 48"/>
            <p:cNvSpPr txBox="1">
              <a:spLocks noChangeArrowheads="1"/>
            </p:cNvSpPr>
            <p:nvPr/>
          </p:nvSpPr>
          <p:spPr bwMode="auto">
            <a:xfrm>
              <a:off x="5346" y="810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77" name="Text Box 49"/>
            <p:cNvSpPr txBox="1">
              <a:spLocks noChangeArrowheads="1"/>
            </p:cNvSpPr>
            <p:nvPr/>
          </p:nvSpPr>
          <p:spPr bwMode="auto">
            <a:xfrm>
              <a:off x="2850" y="930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78" name="Text Box 50"/>
            <p:cNvSpPr txBox="1">
              <a:spLocks noChangeArrowheads="1"/>
            </p:cNvSpPr>
            <p:nvPr/>
          </p:nvSpPr>
          <p:spPr bwMode="auto">
            <a:xfrm>
              <a:off x="3210" y="930"/>
              <a:ext cx="3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79" name="Text Box 51"/>
            <p:cNvSpPr txBox="1">
              <a:spLocks noChangeArrowheads="1"/>
            </p:cNvSpPr>
            <p:nvPr/>
          </p:nvSpPr>
          <p:spPr bwMode="auto">
            <a:xfrm>
              <a:off x="4002" y="930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0</a:t>
              </a:r>
              <a:endParaRPr lang="en-US" sz="1800" i="1">
                <a:latin typeface="Times New Roman" pitchFamily="18" charset="0"/>
              </a:endParaRPr>
            </a:p>
          </p:txBody>
        </p:sp>
        <p:sp>
          <p:nvSpPr>
            <p:cNvPr id="15380" name="Text Box 52"/>
            <p:cNvSpPr txBox="1">
              <a:spLocks noChangeArrowheads="1"/>
            </p:cNvSpPr>
            <p:nvPr/>
          </p:nvSpPr>
          <p:spPr bwMode="auto">
            <a:xfrm>
              <a:off x="4332" y="930"/>
              <a:ext cx="2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81" name="Text Box 53"/>
            <p:cNvSpPr txBox="1">
              <a:spLocks noChangeArrowheads="1"/>
            </p:cNvSpPr>
            <p:nvPr/>
          </p:nvSpPr>
          <p:spPr bwMode="auto">
            <a:xfrm>
              <a:off x="4656" y="930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82" name="Text Box 54"/>
            <p:cNvSpPr txBox="1">
              <a:spLocks noChangeArrowheads="1"/>
            </p:cNvSpPr>
            <p:nvPr/>
          </p:nvSpPr>
          <p:spPr bwMode="auto">
            <a:xfrm>
              <a:off x="4986" y="930"/>
              <a:ext cx="3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83" name="Text Box 56"/>
            <p:cNvSpPr txBox="1">
              <a:spLocks noChangeArrowheads="1"/>
            </p:cNvSpPr>
            <p:nvPr/>
          </p:nvSpPr>
          <p:spPr bwMode="auto">
            <a:xfrm>
              <a:off x="3600" y="930"/>
              <a:ext cx="3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384" name="Text Box 57"/>
            <p:cNvSpPr txBox="1">
              <a:spLocks noChangeArrowheads="1"/>
            </p:cNvSpPr>
            <p:nvPr/>
          </p:nvSpPr>
          <p:spPr bwMode="auto">
            <a:xfrm>
              <a:off x="5136" y="144"/>
              <a:ext cx="3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E</a:t>
              </a:r>
              <a:r>
                <a:rPr lang="en-US" sz="2000">
                  <a:latin typeface="Times New Roman" pitchFamily="18" charset="0"/>
                </a:rPr>
                <a:t>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5385" name="Text Box 59"/>
            <p:cNvSpPr txBox="1">
              <a:spLocks noChangeArrowheads="1"/>
            </p:cNvSpPr>
            <p:nvPr/>
          </p:nvSpPr>
          <p:spPr bwMode="auto">
            <a:xfrm>
              <a:off x="3708" y="138"/>
              <a:ext cx="4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5386" name="Line 60"/>
            <p:cNvSpPr>
              <a:spLocks noChangeShapeType="1"/>
            </p:cNvSpPr>
            <p:nvPr/>
          </p:nvSpPr>
          <p:spPr bwMode="auto">
            <a:xfrm>
              <a:off x="3881" y="360"/>
              <a:ext cx="131" cy="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387" name="Text Box 61"/>
            <p:cNvSpPr txBox="1">
              <a:spLocks noChangeArrowheads="1"/>
            </p:cNvSpPr>
            <p:nvPr/>
          </p:nvSpPr>
          <p:spPr bwMode="auto">
            <a:xfrm>
              <a:off x="4326" y="138"/>
              <a:ext cx="5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-2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5388" name="Line 62"/>
            <p:cNvSpPr>
              <a:spLocks noChangeShapeType="1"/>
            </p:cNvSpPr>
            <p:nvPr/>
          </p:nvSpPr>
          <p:spPr bwMode="auto">
            <a:xfrm>
              <a:off x="4589" y="360"/>
              <a:ext cx="131" cy="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aphicFrame>
        <p:nvGraphicFramePr>
          <p:cNvPr id="15365" name="Object 63"/>
          <p:cNvGraphicFramePr>
            <a:graphicFrameLocks noChangeAspect="1"/>
          </p:cNvGraphicFramePr>
          <p:nvPr/>
        </p:nvGraphicFramePr>
        <p:xfrm>
          <a:off x="3785264" y="2200275"/>
          <a:ext cx="3042311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9" name="Equation" r:id="rId9" imgW="1333440" imgH="431640" progId="Equation.DSMT4">
                  <p:embed/>
                </p:oleObj>
              </mc:Choice>
              <mc:Fallback>
                <p:oleObj name="Equation" r:id="rId9" imgW="1333440" imgH="431640" progId="Equation.DSMT4">
                  <p:embed/>
                  <p:pic>
                    <p:nvPicPr>
                      <p:cNvPr id="15365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264" y="2200275"/>
                        <a:ext cx="3042311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64"/>
          <p:cNvSpPr txBox="1">
            <a:spLocks noChangeArrowheads="1"/>
          </p:cNvSpPr>
          <p:nvPr/>
        </p:nvSpPr>
        <p:spPr bwMode="auto">
          <a:xfrm>
            <a:off x="643204" y="1844678"/>
            <a:ext cx="3044031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An infinite train of identical pulses (from a laser!) can be written:</a:t>
            </a:r>
          </a:p>
        </p:txBody>
      </p:sp>
      <p:sp>
        <p:nvSpPr>
          <p:cNvPr id="15372" name="Text Box 66"/>
          <p:cNvSpPr txBox="1">
            <a:spLocks noChangeArrowheads="1"/>
          </p:cNvSpPr>
          <p:nvPr/>
        </p:nvSpPr>
        <p:spPr bwMode="auto">
          <a:xfrm>
            <a:off x="643204" y="4559303"/>
            <a:ext cx="98028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38429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441" y="1066800"/>
            <a:ext cx="2837656" cy="8953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An infinite train of identical pulses can be written: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28600"/>
            <a:ext cx="8997950" cy="533400"/>
          </a:xfrm>
        </p:spPr>
        <p:txBody>
          <a:bodyPr/>
          <a:lstStyle/>
          <a:p>
            <a:pPr eaLnBrk="1" hangingPunct="1"/>
            <a:r>
              <a:rPr lang="en-US" sz="2600" smtClean="0">
                <a:solidFill>
                  <a:srgbClr val="FFCC66"/>
                </a:solidFill>
              </a:rPr>
              <a:t>The Fourier transform of an infinite train of pulses</a:t>
            </a:r>
          </a:p>
        </p:txBody>
      </p:sp>
      <p:graphicFrame>
        <p:nvGraphicFramePr>
          <p:cNvPr id="16386" name="Object 23"/>
          <p:cNvGraphicFramePr>
            <a:graphicFrameLocks noChangeAspect="1"/>
          </p:cNvGraphicFramePr>
          <p:nvPr/>
        </p:nvGraphicFramePr>
        <p:xfrm>
          <a:off x="629444" y="4551366"/>
          <a:ext cx="378010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4" name="Equation" r:id="rId3" imgW="1600200" imgH="228600" progId="Equation.DSMT4">
                  <p:embed/>
                </p:oleObj>
              </mc:Choice>
              <mc:Fallback>
                <p:oleObj name="Equation" r:id="rId3" imgW="1600200" imgH="228600" progId="Equation.DSMT4">
                  <p:embed/>
                  <p:pic>
                    <p:nvPicPr>
                      <p:cNvPr id="1638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4" y="4551366"/>
                        <a:ext cx="3780102" cy="498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Text Box 30"/>
          <p:cNvSpPr txBox="1">
            <a:spLocks noChangeArrowheads="1"/>
          </p:cNvSpPr>
          <p:nvPr/>
        </p:nvSpPr>
        <p:spPr bwMode="auto">
          <a:xfrm>
            <a:off x="486701" y="5524503"/>
            <a:ext cx="8853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000"/>
              <a:t>A train of pulses results from a single pulse bouncing back and forth inside a laser cavity of round-trip time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/>
              <a:t>.  The spacing between frequencies—often called </a:t>
            </a:r>
            <a:r>
              <a:rPr lang="en-US" sz="2000" b="1">
                <a:solidFill>
                  <a:srgbClr val="CC0000"/>
                </a:solidFill>
              </a:rPr>
              <a:t>modes</a:t>
            </a:r>
            <a:r>
              <a:rPr lang="en-US" sz="2000"/>
              <a:t>—is then </a:t>
            </a:r>
            <a:r>
              <a:rPr lang="en-US" sz="2000">
                <a:latin typeface="Symbol" pitchFamily="18" charset="2"/>
              </a:rPr>
              <a:t>dw</a:t>
            </a:r>
            <a:r>
              <a:rPr lang="en-US" sz="2000"/>
              <a:t> = </a:t>
            </a:r>
            <a:r>
              <a:rPr lang="en-US" sz="2000">
                <a:latin typeface="Symbol" pitchFamily="18" charset="2"/>
              </a:rPr>
              <a:t>2p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/T</a:t>
            </a:r>
            <a:r>
              <a:rPr lang="en-US" sz="2000"/>
              <a:t> or </a:t>
            </a:r>
            <a:r>
              <a:rPr lang="en-US" sz="2000" b="1">
                <a:solidFill>
                  <a:srgbClr val="CC0000"/>
                </a:solidFill>
                <a:latin typeface="Symbol" pitchFamily="18" charset="2"/>
              </a:rPr>
              <a:t>dn</a:t>
            </a:r>
            <a:r>
              <a:rPr lang="en-US" sz="2000" b="1">
                <a:solidFill>
                  <a:srgbClr val="CC0000"/>
                </a:solidFill>
                <a:latin typeface="Times New Roman" pitchFamily="18" charset="0"/>
              </a:rPr>
              <a:t> = 1</a:t>
            </a:r>
            <a:r>
              <a:rPr lang="en-US" sz="2000" b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b="1" i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/>
              <a:t>.</a:t>
            </a:r>
            <a:endParaRPr lang="en-US"/>
          </a:p>
        </p:txBody>
      </p:sp>
      <p:sp>
        <p:nvSpPr>
          <p:cNvPr id="16390" name="Text Box 67"/>
          <p:cNvSpPr txBox="1">
            <a:spLocks noChangeArrowheads="1"/>
          </p:cNvSpPr>
          <p:nvPr/>
        </p:nvSpPr>
        <p:spPr bwMode="auto">
          <a:xfrm>
            <a:off x="598488" y="2886076"/>
            <a:ext cx="8915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where </a:t>
            </a:r>
            <a:r>
              <a:rPr lang="en-US" sz="2000" i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/>
              <a:t> represents a single pulse and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/>
              <a:t> is the time between pulses. The Convolution Theorem states that the Fourier Transform of a convolution is the </a:t>
            </a:r>
            <a:r>
              <a:rPr lang="en-US" sz="2000" b="1">
                <a:solidFill>
                  <a:srgbClr val="FFCC66"/>
                </a:solidFill>
              </a:rPr>
              <a:t>product</a:t>
            </a:r>
            <a:r>
              <a:rPr lang="en-US" sz="2000"/>
              <a:t> of </a:t>
            </a:r>
            <a:br>
              <a:rPr lang="en-US" sz="2000"/>
            </a:br>
            <a:r>
              <a:rPr lang="en-US" sz="2000"/>
              <a:t>the Fourier Transforms.  So:</a:t>
            </a:r>
          </a:p>
        </p:txBody>
      </p:sp>
      <p:sp>
        <p:nvSpPr>
          <p:cNvPr id="16391" name="Text Box 68"/>
          <p:cNvSpPr txBox="1">
            <a:spLocks noChangeArrowheads="1"/>
          </p:cNvSpPr>
          <p:nvPr/>
        </p:nvSpPr>
        <p:spPr bwMode="auto">
          <a:xfrm>
            <a:off x="629444" y="2114550"/>
            <a:ext cx="3167856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600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6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)  =  III(</a:t>
            </a:r>
            <a:r>
              <a:rPr lang="en-US" sz="2600" i="1">
                <a:latin typeface="Times New Roman" pitchFamily="18" charset="0"/>
                <a:cs typeface="Times New Roman" pitchFamily="18" charset="0"/>
              </a:rPr>
              <a:t>t/T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000" baseline="-1500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i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6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600" i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6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16392" name="Group 109"/>
          <p:cNvGrpSpPr>
            <a:grpSpLocks/>
          </p:cNvGrpSpPr>
          <p:nvPr/>
        </p:nvGrpSpPr>
        <p:grpSpPr bwMode="auto">
          <a:xfrm>
            <a:off x="4108584" y="1044575"/>
            <a:ext cx="5245365" cy="1487488"/>
            <a:chOff x="2389" y="748"/>
            <a:chExt cx="3050" cy="937"/>
          </a:xfrm>
        </p:grpSpPr>
        <p:sp>
          <p:nvSpPr>
            <p:cNvPr id="16416" name="Rectangle 34"/>
            <p:cNvSpPr>
              <a:spLocks noChangeArrowheads="1"/>
            </p:cNvSpPr>
            <p:nvPr/>
          </p:nvSpPr>
          <p:spPr bwMode="auto">
            <a:xfrm>
              <a:off x="2389" y="748"/>
              <a:ext cx="3050" cy="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6417" name="Line 35"/>
            <p:cNvSpPr>
              <a:spLocks noChangeShapeType="1"/>
            </p:cNvSpPr>
            <p:nvPr/>
          </p:nvSpPr>
          <p:spPr bwMode="auto">
            <a:xfrm>
              <a:off x="2496" y="1482"/>
              <a:ext cx="27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6418" name="Group 36"/>
            <p:cNvGrpSpPr>
              <a:grpSpLocks/>
            </p:cNvGrpSpPr>
            <p:nvPr/>
          </p:nvGrpSpPr>
          <p:grpSpPr bwMode="auto">
            <a:xfrm>
              <a:off x="2504" y="870"/>
              <a:ext cx="2552" cy="608"/>
              <a:chOff x="2924" y="282"/>
              <a:chExt cx="2312" cy="608"/>
            </a:xfrm>
          </p:grpSpPr>
          <p:grpSp>
            <p:nvGrpSpPr>
              <p:cNvPr id="16428" name="Group 37"/>
              <p:cNvGrpSpPr>
                <a:grpSpLocks/>
              </p:cNvGrpSpPr>
              <p:nvPr/>
            </p:nvGrpSpPr>
            <p:grpSpPr bwMode="auto">
              <a:xfrm>
                <a:off x="3273" y="282"/>
                <a:ext cx="218" cy="608"/>
                <a:chOff x="2048" y="2502"/>
                <a:chExt cx="2654" cy="560"/>
              </a:xfrm>
            </p:grpSpPr>
            <p:sp>
              <p:nvSpPr>
                <p:cNvPr id="16447" name="Freeform 38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48" name="Freeform 39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29" name="Group 40"/>
              <p:cNvGrpSpPr>
                <a:grpSpLocks/>
              </p:cNvGrpSpPr>
              <p:nvPr/>
            </p:nvGrpSpPr>
            <p:grpSpPr bwMode="auto">
              <a:xfrm>
                <a:off x="3622" y="282"/>
                <a:ext cx="218" cy="608"/>
                <a:chOff x="2048" y="2502"/>
                <a:chExt cx="2654" cy="560"/>
              </a:xfrm>
            </p:grpSpPr>
            <p:sp>
              <p:nvSpPr>
                <p:cNvPr id="16445" name="Freeform 41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46" name="Freeform 42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30" name="Group 43"/>
              <p:cNvGrpSpPr>
                <a:grpSpLocks/>
              </p:cNvGrpSpPr>
              <p:nvPr/>
            </p:nvGrpSpPr>
            <p:grpSpPr bwMode="auto">
              <a:xfrm>
                <a:off x="3971" y="282"/>
                <a:ext cx="218" cy="608"/>
                <a:chOff x="2048" y="2502"/>
                <a:chExt cx="2654" cy="560"/>
              </a:xfrm>
            </p:grpSpPr>
            <p:sp>
              <p:nvSpPr>
                <p:cNvPr id="16443" name="Freeform 44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44" name="Freeform 45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31" name="Group 46"/>
              <p:cNvGrpSpPr>
                <a:grpSpLocks/>
              </p:cNvGrpSpPr>
              <p:nvPr/>
            </p:nvGrpSpPr>
            <p:grpSpPr bwMode="auto">
              <a:xfrm>
                <a:off x="4320" y="282"/>
                <a:ext cx="218" cy="608"/>
                <a:chOff x="2048" y="2502"/>
                <a:chExt cx="2654" cy="560"/>
              </a:xfrm>
            </p:grpSpPr>
            <p:sp>
              <p:nvSpPr>
                <p:cNvPr id="16441" name="Freeform 47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42" name="Freeform 48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32" name="Group 49"/>
              <p:cNvGrpSpPr>
                <a:grpSpLocks/>
              </p:cNvGrpSpPr>
              <p:nvPr/>
            </p:nvGrpSpPr>
            <p:grpSpPr bwMode="auto">
              <a:xfrm>
                <a:off x="4669" y="282"/>
                <a:ext cx="218" cy="608"/>
                <a:chOff x="2048" y="2502"/>
                <a:chExt cx="2654" cy="560"/>
              </a:xfrm>
            </p:grpSpPr>
            <p:sp>
              <p:nvSpPr>
                <p:cNvPr id="16439" name="Freeform 50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40" name="Freeform 51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33" name="Group 52"/>
              <p:cNvGrpSpPr>
                <a:grpSpLocks/>
              </p:cNvGrpSpPr>
              <p:nvPr/>
            </p:nvGrpSpPr>
            <p:grpSpPr bwMode="auto">
              <a:xfrm>
                <a:off x="2924" y="282"/>
                <a:ext cx="218" cy="608"/>
                <a:chOff x="2048" y="2502"/>
                <a:chExt cx="2654" cy="560"/>
              </a:xfrm>
            </p:grpSpPr>
            <p:sp>
              <p:nvSpPr>
                <p:cNvPr id="16437" name="Freeform 53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38" name="Freeform 54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6434" name="Group 55"/>
              <p:cNvGrpSpPr>
                <a:grpSpLocks/>
              </p:cNvGrpSpPr>
              <p:nvPr/>
            </p:nvGrpSpPr>
            <p:grpSpPr bwMode="auto">
              <a:xfrm>
                <a:off x="5018" y="282"/>
                <a:ext cx="218" cy="608"/>
                <a:chOff x="2048" y="2502"/>
                <a:chExt cx="2654" cy="560"/>
              </a:xfrm>
            </p:grpSpPr>
            <p:sp>
              <p:nvSpPr>
                <p:cNvPr id="16435" name="Freeform 56"/>
                <p:cNvSpPr>
                  <a:spLocks/>
                </p:cNvSpPr>
                <p:nvPr/>
              </p:nvSpPr>
              <p:spPr bwMode="auto">
                <a:xfrm>
                  <a:off x="2048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436" name="Freeform 57"/>
                <p:cNvSpPr>
                  <a:spLocks/>
                </p:cNvSpPr>
                <p:nvPr/>
              </p:nvSpPr>
              <p:spPr bwMode="auto">
                <a:xfrm flipH="1">
                  <a:off x="3376" y="2502"/>
                  <a:ext cx="1326" cy="560"/>
                </a:xfrm>
                <a:custGeom>
                  <a:avLst/>
                  <a:gdLst>
                    <a:gd name="T0" fmla="*/ 0 w 1326"/>
                    <a:gd name="T1" fmla="*/ 558 h 560"/>
                    <a:gd name="T2" fmla="*/ 294 w 1326"/>
                    <a:gd name="T3" fmla="*/ 558 h 560"/>
                    <a:gd name="T4" fmla="*/ 555 w 1326"/>
                    <a:gd name="T5" fmla="*/ 545 h 560"/>
                    <a:gd name="T6" fmla="*/ 714 w 1326"/>
                    <a:gd name="T7" fmla="*/ 501 h 560"/>
                    <a:gd name="T8" fmla="*/ 824 w 1326"/>
                    <a:gd name="T9" fmla="*/ 441 h 560"/>
                    <a:gd name="T10" fmla="*/ 984 w 1326"/>
                    <a:gd name="T11" fmla="*/ 296 h 560"/>
                    <a:gd name="T12" fmla="*/ 1043 w 1326"/>
                    <a:gd name="T13" fmla="*/ 224 h 560"/>
                    <a:gd name="T14" fmla="*/ 1121 w 1326"/>
                    <a:gd name="T15" fmla="*/ 135 h 560"/>
                    <a:gd name="T16" fmla="*/ 1224 w 1326"/>
                    <a:gd name="T17" fmla="*/ 36 h 560"/>
                    <a:gd name="T18" fmla="*/ 1326 w 1326"/>
                    <a:gd name="T19" fmla="*/ 0 h 5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26"/>
                    <a:gd name="T31" fmla="*/ 0 h 560"/>
                    <a:gd name="T32" fmla="*/ 1326 w 1326"/>
                    <a:gd name="T33" fmla="*/ 560 h 5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26" h="560">
                      <a:moveTo>
                        <a:pt x="0" y="558"/>
                      </a:moveTo>
                      <a:cubicBezTo>
                        <a:pt x="101" y="558"/>
                        <a:pt x="202" y="560"/>
                        <a:pt x="294" y="558"/>
                      </a:cubicBezTo>
                      <a:cubicBezTo>
                        <a:pt x="386" y="556"/>
                        <a:pt x="485" y="555"/>
                        <a:pt x="555" y="545"/>
                      </a:cubicBezTo>
                      <a:cubicBezTo>
                        <a:pt x="625" y="535"/>
                        <a:pt x="669" y="518"/>
                        <a:pt x="714" y="501"/>
                      </a:cubicBezTo>
                      <a:cubicBezTo>
                        <a:pt x="759" y="484"/>
                        <a:pt x="779" y="475"/>
                        <a:pt x="824" y="441"/>
                      </a:cubicBezTo>
                      <a:cubicBezTo>
                        <a:pt x="869" y="407"/>
                        <a:pt x="948" y="332"/>
                        <a:pt x="984" y="296"/>
                      </a:cubicBezTo>
                      <a:cubicBezTo>
                        <a:pt x="1020" y="260"/>
                        <a:pt x="1020" y="251"/>
                        <a:pt x="1043" y="224"/>
                      </a:cubicBezTo>
                      <a:cubicBezTo>
                        <a:pt x="1066" y="197"/>
                        <a:pt x="1091" y="166"/>
                        <a:pt x="1121" y="135"/>
                      </a:cubicBezTo>
                      <a:cubicBezTo>
                        <a:pt x="1151" y="104"/>
                        <a:pt x="1190" y="58"/>
                        <a:pt x="1224" y="36"/>
                      </a:cubicBezTo>
                      <a:cubicBezTo>
                        <a:pt x="1258" y="14"/>
                        <a:pt x="1292" y="6"/>
                        <a:pt x="1326" y="0"/>
                      </a:cubicBezTo>
                    </a:path>
                  </a:pathLst>
                </a:custGeom>
                <a:noFill/>
                <a:ln w="38100" cmpd="sng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  <p:sp>
          <p:nvSpPr>
            <p:cNvPr id="16419" name="Text Box 58"/>
            <p:cNvSpPr txBox="1">
              <a:spLocks noChangeArrowheads="1"/>
            </p:cNvSpPr>
            <p:nvPr/>
          </p:nvSpPr>
          <p:spPr bwMode="auto">
            <a:xfrm>
              <a:off x="5196" y="1326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0" name="Text Box 59"/>
            <p:cNvSpPr txBox="1">
              <a:spLocks noChangeArrowheads="1"/>
            </p:cNvSpPr>
            <p:nvPr/>
          </p:nvSpPr>
          <p:spPr bwMode="auto">
            <a:xfrm>
              <a:off x="2430" y="1446"/>
              <a:ext cx="4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1" name="Text Box 60"/>
            <p:cNvSpPr txBox="1">
              <a:spLocks noChangeArrowheads="1"/>
            </p:cNvSpPr>
            <p:nvPr/>
          </p:nvSpPr>
          <p:spPr bwMode="auto">
            <a:xfrm>
              <a:off x="2820" y="1446"/>
              <a:ext cx="3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2" name="Text Box 61"/>
            <p:cNvSpPr txBox="1">
              <a:spLocks noChangeArrowheads="1"/>
            </p:cNvSpPr>
            <p:nvPr/>
          </p:nvSpPr>
          <p:spPr bwMode="auto">
            <a:xfrm>
              <a:off x="3684" y="144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0</a:t>
              </a:r>
              <a:endParaRPr lang="en-US" sz="1800" i="1">
                <a:latin typeface="Times New Roman" pitchFamily="18" charset="0"/>
              </a:endParaRPr>
            </a:p>
          </p:txBody>
        </p:sp>
        <p:sp>
          <p:nvSpPr>
            <p:cNvPr id="16423" name="Text Box 62"/>
            <p:cNvSpPr txBox="1">
              <a:spLocks noChangeArrowheads="1"/>
            </p:cNvSpPr>
            <p:nvPr/>
          </p:nvSpPr>
          <p:spPr bwMode="auto">
            <a:xfrm>
              <a:off x="4056" y="1446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4" name="Text Box 63"/>
            <p:cNvSpPr txBox="1">
              <a:spLocks noChangeArrowheads="1"/>
            </p:cNvSpPr>
            <p:nvPr/>
          </p:nvSpPr>
          <p:spPr bwMode="auto">
            <a:xfrm>
              <a:off x="4410" y="1446"/>
              <a:ext cx="3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5" name="Text Box 64"/>
            <p:cNvSpPr txBox="1">
              <a:spLocks noChangeArrowheads="1"/>
            </p:cNvSpPr>
            <p:nvPr/>
          </p:nvSpPr>
          <p:spPr bwMode="auto">
            <a:xfrm>
              <a:off x="4794" y="1446"/>
              <a:ext cx="3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6" name="Text Box 65"/>
            <p:cNvSpPr txBox="1">
              <a:spLocks noChangeArrowheads="1"/>
            </p:cNvSpPr>
            <p:nvPr/>
          </p:nvSpPr>
          <p:spPr bwMode="auto">
            <a:xfrm>
              <a:off x="3252" y="1446"/>
              <a:ext cx="3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6427" name="Text Box 66"/>
            <p:cNvSpPr txBox="1">
              <a:spLocks noChangeArrowheads="1"/>
            </p:cNvSpPr>
            <p:nvPr/>
          </p:nvSpPr>
          <p:spPr bwMode="auto">
            <a:xfrm>
              <a:off x="4998" y="768"/>
              <a:ext cx="3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E</a:t>
              </a:r>
              <a:r>
                <a:rPr lang="en-US" sz="2000">
                  <a:latin typeface="Times New Roman" pitchFamily="18" charset="0"/>
                </a:rPr>
                <a:t>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</p:grpSp>
      <p:grpSp>
        <p:nvGrpSpPr>
          <p:cNvPr id="16393" name="Group 108"/>
          <p:cNvGrpSpPr>
            <a:grpSpLocks/>
          </p:cNvGrpSpPr>
          <p:nvPr/>
        </p:nvGrpSpPr>
        <p:grpSpPr bwMode="auto">
          <a:xfrm>
            <a:off x="4885930" y="3756028"/>
            <a:ext cx="4468019" cy="1509713"/>
            <a:chOff x="2841" y="2444"/>
            <a:chExt cx="2598" cy="951"/>
          </a:xfrm>
        </p:grpSpPr>
        <p:sp>
          <p:nvSpPr>
            <p:cNvPr id="16394" name="Rectangle 29"/>
            <p:cNvSpPr>
              <a:spLocks noChangeArrowheads="1"/>
            </p:cNvSpPr>
            <p:nvPr/>
          </p:nvSpPr>
          <p:spPr bwMode="auto">
            <a:xfrm>
              <a:off x="2841" y="2444"/>
              <a:ext cx="2598" cy="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6395" name="Freeform 70"/>
            <p:cNvSpPr>
              <a:spLocks/>
            </p:cNvSpPr>
            <p:nvPr/>
          </p:nvSpPr>
          <p:spPr bwMode="auto">
            <a:xfrm>
              <a:off x="3161" y="2520"/>
              <a:ext cx="720" cy="656"/>
            </a:xfrm>
            <a:custGeom>
              <a:avLst/>
              <a:gdLst>
                <a:gd name="T0" fmla="*/ 0 w 720"/>
                <a:gd name="T1" fmla="*/ 656 h 656"/>
                <a:gd name="T2" fmla="*/ 148 w 720"/>
                <a:gd name="T3" fmla="*/ 603 h 656"/>
                <a:gd name="T4" fmla="*/ 251 w 720"/>
                <a:gd name="T5" fmla="*/ 531 h 656"/>
                <a:gd name="T6" fmla="*/ 400 w 720"/>
                <a:gd name="T7" fmla="*/ 356 h 656"/>
                <a:gd name="T8" fmla="*/ 456 w 720"/>
                <a:gd name="T9" fmla="*/ 270 h 656"/>
                <a:gd name="T10" fmla="*/ 528 w 720"/>
                <a:gd name="T11" fmla="*/ 162 h 656"/>
                <a:gd name="T12" fmla="*/ 625 w 720"/>
                <a:gd name="T13" fmla="*/ 43 h 656"/>
                <a:gd name="T14" fmla="*/ 720 w 720"/>
                <a:gd name="T15" fmla="*/ 0 h 6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656"/>
                <a:gd name="T26" fmla="*/ 720 w 720"/>
                <a:gd name="T27" fmla="*/ 656 h 6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656">
                  <a:moveTo>
                    <a:pt x="0" y="656"/>
                  </a:moveTo>
                  <a:cubicBezTo>
                    <a:pt x="25" y="647"/>
                    <a:pt x="106" y="623"/>
                    <a:pt x="148" y="603"/>
                  </a:cubicBezTo>
                  <a:cubicBezTo>
                    <a:pt x="190" y="583"/>
                    <a:pt x="209" y="572"/>
                    <a:pt x="251" y="531"/>
                  </a:cubicBezTo>
                  <a:cubicBezTo>
                    <a:pt x="293" y="490"/>
                    <a:pt x="367" y="400"/>
                    <a:pt x="400" y="356"/>
                  </a:cubicBezTo>
                  <a:cubicBezTo>
                    <a:pt x="434" y="313"/>
                    <a:pt x="434" y="302"/>
                    <a:pt x="456" y="270"/>
                  </a:cubicBezTo>
                  <a:cubicBezTo>
                    <a:pt x="477" y="237"/>
                    <a:pt x="500" y="200"/>
                    <a:pt x="528" y="162"/>
                  </a:cubicBezTo>
                  <a:cubicBezTo>
                    <a:pt x="556" y="125"/>
                    <a:pt x="593" y="70"/>
                    <a:pt x="625" y="43"/>
                  </a:cubicBezTo>
                  <a:cubicBezTo>
                    <a:pt x="656" y="17"/>
                    <a:pt x="688" y="7"/>
                    <a:pt x="720" y="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96" name="Freeform 71"/>
            <p:cNvSpPr>
              <a:spLocks/>
            </p:cNvSpPr>
            <p:nvPr/>
          </p:nvSpPr>
          <p:spPr bwMode="auto">
            <a:xfrm>
              <a:off x="3884" y="2520"/>
              <a:ext cx="720" cy="656"/>
            </a:xfrm>
            <a:custGeom>
              <a:avLst/>
              <a:gdLst>
                <a:gd name="T0" fmla="*/ 720 w 720"/>
                <a:gd name="T1" fmla="*/ 656 h 656"/>
                <a:gd name="T2" fmla="*/ 572 w 720"/>
                <a:gd name="T3" fmla="*/ 603 h 656"/>
                <a:gd name="T4" fmla="*/ 469 w 720"/>
                <a:gd name="T5" fmla="*/ 531 h 656"/>
                <a:gd name="T6" fmla="*/ 320 w 720"/>
                <a:gd name="T7" fmla="*/ 356 h 656"/>
                <a:gd name="T8" fmla="*/ 264 w 720"/>
                <a:gd name="T9" fmla="*/ 270 h 656"/>
                <a:gd name="T10" fmla="*/ 192 w 720"/>
                <a:gd name="T11" fmla="*/ 162 h 656"/>
                <a:gd name="T12" fmla="*/ 95 w 720"/>
                <a:gd name="T13" fmla="*/ 43 h 656"/>
                <a:gd name="T14" fmla="*/ 0 w 720"/>
                <a:gd name="T15" fmla="*/ 0 h 6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0"/>
                <a:gd name="T25" fmla="*/ 0 h 656"/>
                <a:gd name="T26" fmla="*/ 720 w 720"/>
                <a:gd name="T27" fmla="*/ 656 h 6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0" h="656">
                  <a:moveTo>
                    <a:pt x="720" y="656"/>
                  </a:moveTo>
                  <a:cubicBezTo>
                    <a:pt x="695" y="647"/>
                    <a:pt x="614" y="623"/>
                    <a:pt x="572" y="603"/>
                  </a:cubicBezTo>
                  <a:cubicBezTo>
                    <a:pt x="530" y="583"/>
                    <a:pt x="511" y="572"/>
                    <a:pt x="469" y="531"/>
                  </a:cubicBezTo>
                  <a:cubicBezTo>
                    <a:pt x="427" y="490"/>
                    <a:pt x="353" y="400"/>
                    <a:pt x="320" y="356"/>
                  </a:cubicBezTo>
                  <a:cubicBezTo>
                    <a:pt x="286" y="313"/>
                    <a:pt x="286" y="302"/>
                    <a:pt x="264" y="270"/>
                  </a:cubicBezTo>
                  <a:cubicBezTo>
                    <a:pt x="243" y="237"/>
                    <a:pt x="220" y="200"/>
                    <a:pt x="192" y="162"/>
                  </a:cubicBezTo>
                  <a:cubicBezTo>
                    <a:pt x="164" y="125"/>
                    <a:pt x="127" y="70"/>
                    <a:pt x="95" y="43"/>
                  </a:cubicBezTo>
                  <a:cubicBezTo>
                    <a:pt x="64" y="17"/>
                    <a:pt x="32" y="7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397" name="Text Box 72"/>
            <p:cNvSpPr txBox="1">
              <a:spLocks noChangeArrowheads="1"/>
            </p:cNvSpPr>
            <p:nvPr/>
          </p:nvSpPr>
          <p:spPr bwMode="auto">
            <a:xfrm>
              <a:off x="4842" y="3042"/>
              <a:ext cx="540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Symbol" pitchFamily="18" charset="2"/>
                </a:rPr>
                <a:t>w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/</a:t>
              </a:r>
              <a:r>
                <a:rPr lang="en-US" sz="2000">
                  <a:latin typeface="Symbol" pitchFamily="18" charset="2"/>
                </a:rPr>
                <a:t>2p</a:t>
              </a:r>
            </a:p>
          </p:txBody>
        </p:sp>
        <p:sp>
          <p:nvSpPr>
            <p:cNvPr id="16398" name="Text Box 73"/>
            <p:cNvSpPr txBox="1">
              <a:spLocks noChangeArrowheads="1"/>
            </p:cNvSpPr>
            <p:nvPr/>
          </p:nvSpPr>
          <p:spPr bwMode="auto">
            <a:xfrm>
              <a:off x="3144" y="316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-4</a:t>
              </a:r>
            </a:p>
          </p:txBody>
        </p:sp>
        <p:sp>
          <p:nvSpPr>
            <p:cNvPr id="16399" name="Text Box 74"/>
            <p:cNvSpPr txBox="1">
              <a:spLocks noChangeArrowheads="1"/>
            </p:cNvSpPr>
            <p:nvPr/>
          </p:nvSpPr>
          <p:spPr bwMode="auto">
            <a:xfrm>
              <a:off x="3437" y="3162"/>
              <a:ext cx="3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-2</a:t>
              </a:r>
            </a:p>
          </p:txBody>
        </p:sp>
        <p:sp>
          <p:nvSpPr>
            <p:cNvPr id="16400" name="Text Box 75"/>
            <p:cNvSpPr txBox="1">
              <a:spLocks noChangeArrowheads="1"/>
            </p:cNvSpPr>
            <p:nvPr/>
          </p:nvSpPr>
          <p:spPr bwMode="auto">
            <a:xfrm>
              <a:off x="3783" y="3162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6401" name="Text Box 76"/>
            <p:cNvSpPr txBox="1">
              <a:spLocks noChangeArrowheads="1"/>
            </p:cNvSpPr>
            <p:nvPr/>
          </p:nvSpPr>
          <p:spPr bwMode="auto">
            <a:xfrm>
              <a:off x="4082" y="3162"/>
              <a:ext cx="2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6402" name="Text Box 77"/>
            <p:cNvSpPr txBox="1">
              <a:spLocks noChangeArrowheads="1"/>
            </p:cNvSpPr>
            <p:nvPr/>
          </p:nvSpPr>
          <p:spPr bwMode="auto">
            <a:xfrm>
              <a:off x="4392" y="3162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6403" name="Text Box 80"/>
            <p:cNvSpPr txBox="1">
              <a:spLocks noChangeArrowheads="1"/>
            </p:cNvSpPr>
            <p:nvPr/>
          </p:nvSpPr>
          <p:spPr bwMode="auto">
            <a:xfrm>
              <a:off x="4212" y="2538"/>
              <a:ext cx="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Edwardian Script ITC" pitchFamily="66" charset="0"/>
                </a:rPr>
                <a:t>F  </a:t>
              </a:r>
              <a:r>
                <a:rPr lang="en-US" sz="2000">
                  <a:latin typeface="Times New Roman" pitchFamily="18" charset="0"/>
                </a:rPr>
                <a:t>{</a:t>
              </a:r>
              <a:r>
                <a:rPr lang="en-US" sz="2000" i="1">
                  <a:latin typeface="Times New Roman" pitchFamily="18" charset="0"/>
                </a:rPr>
                <a:t>E</a:t>
              </a:r>
              <a:r>
                <a:rPr lang="en-US" sz="2000">
                  <a:latin typeface="Times New Roman" pitchFamily="18" charset="0"/>
                </a:rPr>
                <a:t>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)}</a:t>
              </a:r>
            </a:p>
          </p:txBody>
        </p:sp>
        <p:sp>
          <p:nvSpPr>
            <p:cNvPr id="16404" name="Freeform 81"/>
            <p:cNvSpPr>
              <a:spLocks/>
            </p:cNvSpPr>
            <p:nvPr/>
          </p:nvSpPr>
          <p:spPr bwMode="auto">
            <a:xfrm>
              <a:off x="3012" y="3198"/>
              <a:ext cx="1848" cy="1"/>
            </a:xfrm>
            <a:custGeom>
              <a:avLst/>
              <a:gdLst>
                <a:gd name="T0" fmla="*/ 0 w 1848"/>
                <a:gd name="T1" fmla="*/ 0 h 1"/>
                <a:gd name="T2" fmla="*/ 1848 w 1848"/>
                <a:gd name="T3" fmla="*/ 0 h 1"/>
                <a:gd name="T4" fmla="*/ 0 60000 65536"/>
                <a:gd name="T5" fmla="*/ 0 60000 65536"/>
                <a:gd name="T6" fmla="*/ 0 w 1848"/>
                <a:gd name="T7" fmla="*/ 0 h 1"/>
                <a:gd name="T8" fmla="*/ 1848 w 184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48" h="1">
                  <a:moveTo>
                    <a:pt x="0" y="0"/>
                  </a:moveTo>
                  <a:lnTo>
                    <a:pt x="1848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5" name="Line 82"/>
            <p:cNvSpPr>
              <a:spLocks noChangeShapeType="1"/>
            </p:cNvSpPr>
            <p:nvPr/>
          </p:nvSpPr>
          <p:spPr bwMode="auto">
            <a:xfrm flipV="1">
              <a:off x="3270" y="3126"/>
              <a:ext cx="0" cy="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6" name="Line 83"/>
            <p:cNvSpPr>
              <a:spLocks noChangeShapeType="1"/>
            </p:cNvSpPr>
            <p:nvPr/>
          </p:nvSpPr>
          <p:spPr bwMode="auto">
            <a:xfrm flipV="1">
              <a:off x="3419" y="3054"/>
              <a:ext cx="0" cy="1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7" name="Line 84"/>
            <p:cNvSpPr>
              <a:spLocks noChangeShapeType="1"/>
            </p:cNvSpPr>
            <p:nvPr/>
          </p:nvSpPr>
          <p:spPr bwMode="auto">
            <a:xfrm flipV="1">
              <a:off x="3570" y="2868"/>
              <a:ext cx="0" cy="3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8" name="Line 85"/>
            <p:cNvSpPr>
              <a:spLocks noChangeShapeType="1"/>
            </p:cNvSpPr>
            <p:nvPr/>
          </p:nvSpPr>
          <p:spPr bwMode="auto">
            <a:xfrm flipV="1">
              <a:off x="3719" y="2640"/>
              <a:ext cx="0" cy="5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09" name="Line 86"/>
            <p:cNvSpPr>
              <a:spLocks noChangeShapeType="1"/>
            </p:cNvSpPr>
            <p:nvPr/>
          </p:nvSpPr>
          <p:spPr bwMode="auto">
            <a:xfrm flipV="1">
              <a:off x="4019" y="2598"/>
              <a:ext cx="0" cy="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0" name="Line 87"/>
            <p:cNvSpPr>
              <a:spLocks noChangeShapeType="1"/>
            </p:cNvSpPr>
            <p:nvPr/>
          </p:nvSpPr>
          <p:spPr bwMode="auto">
            <a:xfrm flipV="1">
              <a:off x="4170" y="2838"/>
              <a:ext cx="0" cy="3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1" name="Line 88"/>
            <p:cNvSpPr>
              <a:spLocks noChangeShapeType="1"/>
            </p:cNvSpPr>
            <p:nvPr/>
          </p:nvSpPr>
          <p:spPr bwMode="auto">
            <a:xfrm flipV="1">
              <a:off x="4319" y="3012"/>
              <a:ext cx="0" cy="1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2" name="Line 89"/>
            <p:cNvSpPr>
              <a:spLocks noChangeShapeType="1"/>
            </p:cNvSpPr>
            <p:nvPr/>
          </p:nvSpPr>
          <p:spPr bwMode="auto">
            <a:xfrm flipV="1">
              <a:off x="4470" y="3102"/>
              <a:ext cx="0" cy="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3" name="Line 91"/>
            <p:cNvSpPr>
              <a:spLocks noChangeShapeType="1"/>
            </p:cNvSpPr>
            <p:nvPr/>
          </p:nvSpPr>
          <p:spPr bwMode="auto">
            <a:xfrm flipV="1">
              <a:off x="3870" y="2514"/>
              <a:ext cx="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414" name="Text Box 101"/>
            <p:cNvSpPr txBox="1">
              <a:spLocks noChangeArrowheads="1"/>
            </p:cNvSpPr>
            <p:nvPr/>
          </p:nvSpPr>
          <p:spPr bwMode="auto">
            <a:xfrm>
              <a:off x="2886" y="2490"/>
              <a:ext cx="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solidFill>
                    <a:srgbClr val="CC0000"/>
                  </a:solidFill>
                  <a:latin typeface="Edwardian Script ITC" pitchFamily="66" charset="0"/>
                </a:rPr>
                <a:t>F  </a:t>
              </a:r>
              <a:r>
                <a:rPr lang="en-US" sz="2000">
                  <a:solidFill>
                    <a:srgbClr val="CC0000"/>
                  </a:solidFill>
                  <a:latin typeface="Times New Roman" pitchFamily="18" charset="0"/>
                </a:rPr>
                <a:t>{</a:t>
              </a:r>
              <a:r>
                <a:rPr lang="en-US" sz="2000" i="1">
                  <a:solidFill>
                    <a:srgbClr val="CC0000"/>
                  </a:solidFill>
                  <a:latin typeface="Times New Roman" pitchFamily="18" charset="0"/>
                </a:rPr>
                <a:t>f</a:t>
              </a:r>
              <a:r>
                <a:rPr lang="en-US" sz="2000">
                  <a:solidFill>
                    <a:srgbClr val="CC0000"/>
                  </a:solidFill>
                  <a:latin typeface="Times New Roman" pitchFamily="18" charset="0"/>
                </a:rPr>
                <a:t>(</a:t>
              </a:r>
              <a:r>
                <a:rPr lang="en-US" sz="2000" i="1">
                  <a:solidFill>
                    <a:srgbClr val="CC0000"/>
                  </a:solidFill>
                  <a:latin typeface="Times New Roman" pitchFamily="18" charset="0"/>
                </a:rPr>
                <a:t>t</a:t>
              </a:r>
              <a:r>
                <a:rPr lang="en-US" sz="2000">
                  <a:solidFill>
                    <a:srgbClr val="CC0000"/>
                  </a:solidFill>
                  <a:latin typeface="Times New Roman" pitchFamily="18" charset="0"/>
                </a:rPr>
                <a:t>)}</a:t>
              </a:r>
            </a:p>
          </p:txBody>
        </p:sp>
        <p:sp>
          <p:nvSpPr>
            <p:cNvPr id="16415" name="Line 102"/>
            <p:cNvSpPr>
              <a:spLocks noChangeShapeType="1"/>
            </p:cNvSpPr>
            <p:nvPr/>
          </p:nvSpPr>
          <p:spPr bwMode="auto">
            <a:xfrm>
              <a:off x="3461" y="2682"/>
              <a:ext cx="131" cy="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101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171451"/>
            <a:ext cx="9132094" cy="581025"/>
          </a:xfrm>
        </p:spPr>
        <p:txBody>
          <a:bodyPr/>
          <a:lstStyle/>
          <a:p>
            <a:pPr eaLnBrk="1" hangingPunct="1"/>
            <a:r>
              <a:rPr lang="en-US" sz="3000" smtClean="0">
                <a:solidFill>
                  <a:srgbClr val="008000"/>
                </a:solidFill>
              </a:rPr>
              <a:t>The Fourier transform of a finite pulse train</a:t>
            </a:r>
          </a:p>
        </p:txBody>
      </p:sp>
      <p:sp>
        <p:nvSpPr>
          <p:cNvPr id="17413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74158" y="860425"/>
            <a:ext cx="8667750" cy="407988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A </a:t>
            </a:r>
            <a:r>
              <a:rPr lang="en-US" i="1" smtClean="0"/>
              <a:t>finite</a:t>
            </a:r>
            <a:r>
              <a:rPr lang="en-US" smtClean="0"/>
              <a:t> train of identical pulses can be written:</a:t>
            </a:r>
            <a:endParaRPr lang="en-US" sz="2400" i="1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410" name="Object 17"/>
          <p:cNvGraphicFramePr>
            <a:graphicFrameLocks noChangeAspect="1"/>
          </p:cNvGraphicFramePr>
          <p:nvPr/>
        </p:nvGraphicFramePr>
        <p:xfrm>
          <a:off x="2741349" y="1309691"/>
          <a:ext cx="425476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0" name="Equation" r:id="rId3" imgW="1765080" imgH="203040" progId="Equation.DSMT4">
                  <p:embed/>
                </p:oleObj>
              </mc:Choice>
              <mc:Fallback>
                <p:oleObj name="Equation" r:id="rId3" imgW="1765080" imgH="203040" progId="Equation.DSMT4">
                  <p:embed/>
                  <p:pic>
                    <p:nvPicPr>
                      <p:cNvPr id="1741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349" y="1309691"/>
                        <a:ext cx="425476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18"/>
          <p:cNvGraphicFramePr>
            <a:graphicFrameLocks noChangeAspect="1"/>
          </p:cNvGraphicFramePr>
          <p:nvPr/>
        </p:nvGraphicFramePr>
        <p:xfrm>
          <a:off x="2338917" y="4184650"/>
          <a:ext cx="538810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name="Equation" r:id="rId5" imgW="2234880" imgH="228600" progId="Equation.DSMT4">
                  <p:embed/>
                </p:oleObj>
              </mc:Choice>
              <mc:Fallback>
                <p:oleObj name="Equation" r:id="rId5" imgW="2234880" imgH="228600" progId="Equation.DSMT4">
                  <p:embed/>
                  <p:pic>
                    <p:nvPicPr>
                      <p:cNvPr id="174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917" y="4184650"/>
                        <a:ext cx="5388108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Rectangle 32"/>
          <p:cNvSpPr>
            <a:spLocks noChangeArrowheads="1"/>
          </p:cNvSpPr>
          <p:nvPr/>
        </p:nvSpPr>
        <p:spPr bwMode="auto">
          <a:xfrm>
            <a:off x="674159" y="1868488"/>
            <a:ext cx="6013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where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/>
              <a:t> is a finite-width envelope over the pulse train.</a:t>
            </a:r>
          </a:p>
        </p:txBody>
      </p:sp>
      <p:grpSp>
        <p:nvGrpSpPr>
          <p:cNvPr id="17415" name="Group 124"/>
          <p:cNvGrpSpPr>
            <a:grpSpLocks/>
          </p:cNvGrpSpPr>
          <p:nvPr/>
        </p:nvGrpSpPr>
        <p:grpSpPr bwMode="auto">
          <a:xfrm>
            <a:off x="2385353" y="2416178"/>
            <a:ext cx="5245365" cy="1592263"/>
            <a:chOff x="1387" y="1522"/>
            <a:chExt cx="3050" cy="1003"/>
          </a:xfrm>
        </p:grpSpPr>
        <p:sp>
          <p:nvSpPr>
            <p:cNvPr id="17456" name="Rectangle 34"/>
            <p:cNvSpPr>
              <a:spLocks noChangeArrowheads="1"/>
            </p:cNvSpPr>
            <p:nvPr/>
          </p:nvSpPr>
          <p:spPr bwMode="auto">
            <a:xfrm>
              <a:off x="1387" y="1522"/>
              <a:ext cx="3050" cy="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457" name="Line 35"/>
            <p:cNvSpPr>
              <a:spLocks noChangeShapeType="1"/>
            </p:cNvSpPr>
            <p:nvPr/>
          </p:nvSpPr>
          <p:spPr bwMode="auto">
            <a:xfrm>
              <a:off x="1494" y="2322"/>
              <a:ext cx="27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7458" name="Group 37"/>
            <p:cNvGrpSpPr>
              <a:grpSpLocks/>
            </p:cNvGrpSpPr>
            <p:nvPr/>
          </p:nvGrpSpPr>
          <p:grpSpPr bwMode="auto">
            <a:xfrm>
              <a:off x="1887" y="2136"/>
              <a:ext cx="241" cy="182"/>
              <a:chOff x="2048" y="2502"/>
              <a:chExt cx="2654" cy="560"/>
            </a:xfrm>
          </p:grpSpPr>
          <p:sp>
            <p:nvSpPr>
              <p:cNvPr id="17492" name="Freeform 38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93" name="Freeform 39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59" name="Group 40"/>
            <p:cNvGrpSpPr>
              <a:grpSpLocks/>
            </p:cNvGrpSpPr>
            <p:nvPr/>
          </p:nvGrpSpPr>
          <p:grpSpPr bwMode="auto">
            <a:xfrm>
              <a:off x="2272" y="1872"/>
              <a:ext cx="241" cy="446"/>
              <a:chOff x="2048" y="2502"/>
              <a:chExt cx="2654" cy="560"/>
            </a:xfrm>
          </p:grpSpPr>
          <p:sp>
            <p:nvSpPr>
              <p:cNvPr id="17490" name="Freeform 41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91" name="Freeform 42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60" name="Group 43"/>
            <p:cNvGrpSpPr>
              <a:grpSpLocks/>
            </p:cNvGrpSpPr>
            <p:nvPr/>
          </p:nvGrpSpPr>
          <p:grpSpPr bwMode="auto">
            <a:xfrm>
              <a:off x="2658" y="1650"/>
              <a:ext cx="240" cy="668"/>
              <a:chOff x="2048" y="2502"/>
              <a:chExt cx="2654" cy="560"/>
            </a:xfrm>
          </p:grpSpPr>
          <p:sp>
            <p:nvSpPr>
              <p:cNvPr id="17488" name="Freeform 44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89" name="Freeform 45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61" name="Group 46"/>
            <p:cNvGrpSpPr>
              <a:grpSpLocks/>
            </p:cNvGrpSpPr>
            <p:nvPr/>
          </p:nvGrpSpPr>
          <p:grpSpPr bwMode="auto">
            <a:xfrm>
              <a:off x="3043" y="1860"/>
              <a:ext cx="241" cy="458"/>
              <a:chOff x="2048" y="2502"/>
              <a:chExt cx="2654" cy="560"/>
            </a:xfrm>
          </p:grpSpPr>
          <p:sp>
            <p:nvSpPr>
              <p:cNvPr id="17486" name="Freeform 47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87" name="Freeform 48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62" name="Group 49"/>
            <p:cNvGrpSpPr>
              <a:grpSpLocks/>
            </p:cNvGrpSpPr>
            <p:nvPr/>
          </p:nvGrpSpPr>
          <p:grpSpPr bwMode="auto">
            <a:xfrm>
              <a:off x="3428" y="2154"/>
              <a:ext cx="241" cy="164"/>
              <a:chOff x="2048" y="2502"/>
              <a:chExt cx="2654" cy="560"/>
            </a:xfrm>
          </p:grpSpPr>
          <p:sp>
            <p:nvSpPr>
              <p:cNvPr id="17484" name="Freeform 50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85" name="Freeform 51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63" name="Group 52"/>
            <p:cNvGrpSpPr>
              <a:grpSpLocks/>
            </p:cNvGrpSpPr>
            <p:nvPr/>
          </p:nvGrpSpPr>
          <p:grpSpPr bwMode="auto">
            <a:xfrm>
              <a:off x="1502" y="2268"/>
              <a:ext cx="241" cy="50"/>
              <a:chOff x="2048" y="2502"/>
              <a:chExt cx="2654" cy="560"/>
            </a:xfrm>
          </p:grpSpPr>
          <p:sp>
            <p:nvSpPr>
              <p:cNvPr id="17482" name="Freeform 53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83" name="Freeform 54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64" name="Group 55"/>
            <p:cNvGrpSpPr>
              <a:grpSpLocks/>
            </p:cNvGrpSpPr>
            <p:nvPr/>
          </p:nvGrpSpPr>
          <p:grpSpPr bwMode="auto">
            <a:xfrm>
              <a:off x="3813" y="2262"/>
              <a:ext cx="241" cy="56"/>
              <a:chOff x="2048" y="2502"/>
              <a:chExt cx="2654" cy="560"/>
            </a:xfrm>
          </p:grpSpPr>
          <p:sp>
            <p:nvSpPr>
              <p:cNvPr id="17480" name="Freeform 56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81" name="Freeform 57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465" name="Text Box 58"/>
            <p:cNvSpPr txBox="1">
              <a:spLocks noChangeArrowheads="1"/>
            </p:cNvSpPr>
            <p:nvPr/>
          </p:nvSpPr>
          <p:spPr bwMode="auto">
            <a:xfrm>
              <a:off x="4194" y="2166"/>
              <a:ext cx="2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66" name="Text Box 59"/>
            <p:cNvSpPr txBox="1">
              <a:spLocks noChangeArrowheads="1"/>
            </p:cNvSpPr>
            <p:nvPr/>
          </p:nvSpPr>
          <p:spPr bwMode="auto">
            <a:xfrm>
              <a:off x="1428" y="2286"/>
              <a:ext cx="4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67" name="Text Box 60"/>
            <p:cNvSpPr txBox="1">
              <a:spLocks noChangeArrowheads="1"/>
            </p:cNvSpPr>
            <p:nvPr/>
          </p:nvSpPr>
          <p:spPr bwMode="auto">
            <a:xfrm>
              <a:off x="1818" y="2286"/>
              <a:ext cx="3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68" name="Text Box 61"/>
            <p:cNvSpPr txBox="1">
              <a:spLocks noChangeArrowheads="1"/>
            </p:cNvSpPr>
            <p:nvPr/>
          </p:nvSpPr>
          <p:spPr bwMode="auto">
            <a:xfrm>
              <a:off x="2682" y="228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0</a:t>
              </a:r>
              <a:endParaRPr lang="en-US" sz="1800" i="1">
                <a:latin typeface="Times New Roman" pitchFamily="18" charset="0"/>
              </a:endParaRPr>
            </a:p>
          </p:txBody>
        </p:sp>
        <p:sp>
          <p:nvSpPr>
            <p:cNvPr id="17469" name="Text Box 62"/>
            <p:cNvSpPr txBox="1">
              <a:spLocks noChangeArrowheads="1"/>
            </p:cNvSpPr>
            <p:nvPr/>
          </p:nvSpPr>
          <p:spPr bwMode="auto">
            <a:xfrm>
              <a:off x="3054" y="2286"/>
              <a:ext cx="2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70" name="Text Box 63"/>
            <p:cNvSpPr txBox="1">
              <a:spLocks noChangeArrowheads="1"/>
            </p:cNvSpPr>
            <p:nvPr/>
          </p:nvSpPr>
          <p:spPr bwMode="auto">
            <a:xfrm>
              <a:off x="3408" y="2286"/>
              <a:ext cx="3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2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71" name="Text Box 64"/>
            <p:cNvSpPr txBox="1">
              <a:spLocks noChangeArrowheads="1"/>
            </p:cNvSpPr>
            <p:nvPr/>
          </p:nvSpPr>
          <p:spPr bwMode="auto">
            <a:xfrm>
              <a:off x="3792" y="2286"/>
              <a:ext cx="3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3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72" name="Text Box 65"/>
            <p:cNvSpPr txBox="1">
              <a:spLocks noChangeArrowheads="1"/>
            </p:cNvSpPr>
            <p:nvPr/>
          </p:nvSpPr>
          <p:spPr bwMode="auto">
            <a:xfrm>
              <a:off x="2250" y="2286"/>
              <a:ext cx="3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73" name="Text Box 66"/>
            <p:cNvSpPr txBox="1">
              <a:spLocks noChangeArrowheads="1"/>
            </p:cNvSpPr>
            <p:nvPr/>
          </p:nvSpPr>
          <p:spPr bwMode="auto">
            <a:xfrm>
              <a:off x="3894" y="1572"/>
              <a:ext cx="36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Times New Roman" pitchFamily="18" charset="0"/>
                </a:rPr>
                <a:t>E</a:t>
              </a:r>
              <a:r>
                <a:rPr lang="en-US" sz="2000">
                  <a:latin typeface="Times New Roman" pitchFamily="18" charset="0"/>
                </a:rPr>
                <a:t>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7474" name="Text Box 67"/>
            <p:cNvSpPr txBox="1">
              <a:spLocks noChangeArrowheads="1"/>
            </p:cNvSpPr>
            <p:nvPr/>
          </p:nvSpPr>
          <p:spPr bwMode="auto">
            <a:xfrm>
              <a:off x="2448" y="1830"/>
              <a:ext cx="4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grpSp>
          <p:nvGrpSpPr>
            <p:cNvPr id="17475" name="Group 74"/>
            <p:cNvGrpSpPr>
              <a:grpSpLocks/>
            </p:cNvGrpSpPr>
            <p:nvPr/>
          </p:nvGrpSpPr>
          <p:grpSpPr bwMode="auto">
            <a:xfrm>
              <a:off x="1547" y="1654"/>
              <a:ext cx="2453" cy="623"/>
              <a:chOff x="3019" y="766"/>
              <a:chExt cx="1539" cy="545"/>
            </a:xfrm>
          </p:grpSpPr>
          <p:sp>
            <p:nvSpPr>
              <p:cNvPr id="17478" name="Freeform 75"/>
              <p:cNvSpPr>
                <a:spLocks/>
              </p:cNvSpPr>
              <p:nvPr/>
            </p:nvSpPr>
            <p:spPr bwMode="auto">
              <a:xfrm flipH="1">
                <a:off x="3787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008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79" name="Freeform 76"/>
              <p:cNvSpPr>
                <a:spLocks/>
              </p:cNvSpPr>
              <p:nvPr/>
            </p:nvSpPr>
            <p:spPr bwMode="auto">
              <a:xfrm>
                <a:off x="3019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008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476" name="Text Box 77"/>
            <p:cNvSpPr txBox="1">
              <a:spLocks noChangeArrowheads="1"/>
            </p:cNvSpPr>
            <p:nvPr/>
          </p:nvSpPr>
          <p:spPr bwMode="auto">
            <a:xfrm>
              <a:off x="1698" y="1698"/>
              <a:ext cx="3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7477" name="Line 78"/>
            <p:cNvSpPr>
              <a:spLocks noChangeShapeType="1"/>
            </p:cNvSpPr>
            <p:nvPr/>
          </p:nvSpPr>
          <p:spPr bwMode="auto">
            <a:xfrm>
              <a:off x="1997" y="1896"/>
              <a:ext cx="155" cy="12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416" name="Group 125"/>
          <p:cNvGrpSpPr>
            <a:grpSpLocks/>
          </p:cNvGrpSpPr>
          <p:nvPr/>
        </p:nvGrpSpPr>
        <p:grpSpPr bwMode="auto">
          <a:xfrm>
            <a:off x="1859097" y="4921253"/>
            <a:ext cx="6297877" cy="1592263"/>
            <a:chOff x="1081" y="3028"/>
            <a:chExt cx="3662" cy="1003"/>
          </a:xfrm>
        </p:grpSpPr>
        <p:sp>
          <p:nvSpPr>
            <p:cNvPr id="17418" name="Rectangle 81"/>
            <p:cNvSpPr>
              <a:spLocks noChangeArrowheads="1"/>
            </p:cNvSpPr>
            <p:nvPr/>
          </p:nvSpPr>
          <p:spPr bwMode="auto">
            <a:xfrm>
              <a:off x="1081" y="3028"/>
              <a:ext cx="3662" cy="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419" name="Text Box 105"/>
            <p:cNvSpPr txBox="1">
              <a:spLocks noChangeArrowheads="1"/>
            </p:cNvSpPr>
            <p:nvPr/>
          </p:nvSpPr>
          <p:spPr bwMode="auto">
            <a:xfrm>
              <a:off x="1148" y="3792"/>
              <a:ext cx="5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-6</a:t>
              </a:r>
              <a:r>
                <a:rPr lang="en-US" sz="1800">
                  <a:latin typeface="Symbol" pitchFamily="18" charset="2"/>
                </a:rPr>
                <a:t>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grpSp>
          <p:nvGrpSpPr>
            <p:cNvPr id="17420" name="Group 116"/>
            <p:cNvGrpSpPr>
              <a:grpSpLocks/>
            </p:cNvGrpSpPr>
            <p:nvPr/>
          </p:nvGrpSpPr>
          <p:grpSpPr bwMode="auto">
            <a:xfrm>
              <a:off x="1290" y="3160"/>
              <a:ext cx="2931" cy="623"/>
              <a:chOff x="3019" y="766"/>
              <a:chExt cx="1539" cy="545"/>
            </a:xfrm>
          </p:grpSpPr>
          <p:sp>
            <p:nvSpPr>
              <p:cNvPr id="17454" name="Freeform 117"/>
              <p:cNvSpPr>
                <a:spLocks/>
              </p:cNvSpPr>
              <p:nvPr/>
            </p:nvSpPr>
            <p:spPr bwMode="auto">
              <a:xfrm flipH="1">
                <a:off x="3787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CC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55" name="Freeform 118"/>
              <p:cNvSpPr>
                <a:spLocks/>
              </p:cNvSpPr>
              <p:nvPr/>
            </p:nvSpPr>
            <p:spPr bwMode="auto">
              <a:xfrm>
                <a:off x="3019" y="766"/>
                <a:ext cx="771" cy="545"/>
              </a:xfrm>
              <a:custGeom>
                <a:avLst/>
                <a:gdLst>
                  <a:gd name="T0" fmla="*/ 0 w 771"/>
                  <a:gd name="T1" fmla="*/ 545 h 545"/>
                  <a:gd name="T2" fmla="*/ 159 w 771"/>
                  <a:gd name="T3" fmla="*/ 501 h 545"/>
                  <a:gd name="T4" fmla="*/ 269 w 771"/>
                  <a:gd name="T5" fmla="*/ 441 h 545"/>
                  <a:gd name="T6" fmla="*/ 429 w 771"/>
                  <a:gd name="T7" fmla="*/ 296 h 545"/>
                  <a:gd name="T8" fmla="*/ 488 w 771"/>
                  <a:gd name="T9" fmla="*/ 224 h 545"/>
                  <a:gd name="T10" fmla="*/ 566 w 771"/>
                  <a:gd name="T11" fmla="*/ 135 h 545"/>
                  <a:gd name="T12" fmla="*/ 669 w 771"/>
                  <a:gd name="T13" fmla="*/ 36 h 545"/>
                  <a:gd name="T14" fmla="*/ 771 w 771"/>
                  <a:gd name="T15" fmla="*/ 0 h 5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71"/>
                  <a:gd name="T25" fmla="*/ 0 h 545"/>
                  <a:gd name="T26" fmla="*/ 771 w 771"/>
                  <a:gd name="T27" fmla="*/ 545 h 54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71" h="545">
                    <a:moveTo>
                      <a:pt x="0" y="545"/>
                    </a:moveTo>
                    <a:cubicBezTo>
                      <a:pt x="26" y="538"/>
                      <a:pt x="114" y="518"/>
                      <a:pt x="159" y="501"/>
                    </a:cubicBezTo>
                    <a:cubicBezTo>
                      <a:pt x="204" y="484"/>
                      <a:pt x="224" y="475"/>
                      <a:pt x="269" y="441"/>
                    </a:cubicBezTo>
                    <a:cubicBezTo>
                      <a:pt x="314" y="407"/>
                      <a:pt x="393" y="332"/>
                      <a:pt x="429" y="296"/>
                    </a:cubicBezTo>
                    <a:cubicBezTo>
                      <a:pt x="465" y="260"/>
                      <a:pt x="465" y="251"/>
                      <a:pt x="488" y="224"/>
                    </a:cubicBezTo>
                    <a:cubicBezTo>
                      <a:pt x="511" y="197"/>
                      <a:pt x="536" y="166"/>
                      <a:pt x="566" y="135"/>
                    </a:cubicBezTo>
                    <a:cubicBezTo>
                      <a:pt x="596" y="104"/>
                      <a:pt x="635" y="58"/>
                      <a:pt x="669" y="36"/>
                    </a:cubicBezTo>
                    <a:cubicBezTo>
                      <a:pt x="703" y="14"/>
                      <a:pt x="737" y="6"/>
                      <a:pt x="771" y="0"/>
                    </a:cubicBezTo>
                  </a:path>
                </a:pathLst>
              </a:custGeom>
              <a:noFill/>
              <a:ln w="38100" cap="flat" cmpd="sng">
                <a:solidFill>
                  <a:srgbClr val="CC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1" name="Group 98"/>
            <p:cNvGrpSpPr>
              <a:grpSpLocks/>
            </p:cNvGrpSpPr>
            <p:nvPr/>
          </p:nvGrpSpPr>
          <p:grpSpPr bwMode="auto">
            <a:xfrm>
              <a:off x="1236" y="3774"/>
              <a:ext cx="288" cy="50"/>
              <a:chOff x="2048" y="2502"/>
              <a:chExt cx="2654" cy="560"/>
            </a:xfrm>
          </p:grpSpPr>
          <p:sp>
            <p:nvSpPr>
              <p:cNvPr id="17452" name="Freeform 99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53" name="Freeform 100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422" name="Text Box 106"/>
            <p:cNvSpPr txBox="1">
              <a:spLocks noChangeArrowheads="1"/>
            </p:cNvSpPr>
            <p:nvPr/>
          </p:nvSpPr>
          <p:spPr bwMode="auto">
            <a:xfrm>
              <a:off x="1614" y="3792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-4</a:t>
              </a:r>
              <a:r>
                <a:rPr lang="en-US" sz="1800">
                  <a:latin typeface="Symbol" pitchFamily="18" charset="2"/>
                </a:rPr>
                <a:t>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23" name="Line 82"/>
            <p:cNvSpPr>
              <a:spLocks noChangeShapeType="1"/>
            </p:cNvSpPr>
            <p:nvPr/>
          </p:nvSpPr>
          <p:spPr bwMode="auto">
            <a:xfrm>
              <a:off x="1227" y="3828"/>
              <a:ext cx="32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7424" name="Group 83"/>
            <p:cNvGrpSpPr>
              <a:grpSpLocks/>
            </p:cNvGrpSpPr>
            <p:nvPr/>
          </p:nvGrpSpPr>
          <p:grpSpPr bwMode="auto">
            <a:xfrm>
              <a:off x="1696" y="3642"/>
              <a:ext cx="288" cy="182"/>
              <a:chOff x="2048" y="2502"/>
              <a:chExt cx="2654" cy="560"/>
            </a:xfrm>
          </p:grpSpPr>
          <p:sp>
            <p:nvSpPr>
              <p:cNvPr id="17450" name="Freeform 84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51" name="Freeform 85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5" name="Group 86"/>
            <p:cNvGrpSpPr>
              <a:grpSpLocks/>
            </p:cNvGrpSpPr>
            <p:nvPr/>
          </p:nvGrpSpPr>
          <p:grpSpPr bwMode="auto">
            <a:xfrm>
              <a:off x="2156" y="3378"/>
              <a:ext cx="288" cy="446"/>
              <a:chOff x="2048" y="2502"/>
              <a:chExt cx="2654" cy="560"/>
            </a:xfrm>
          </p:grpSpPr>
          <p:sp>
            <p:nvSpPr>
              <p:cNvPr id="17448" name="Freeform 87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49" name="Freeform 88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6" name="Group 89"/>
            <p:cNvGrpSpPr>
              <a:grpSpLocks/>
            </p:cNvGrpSpPr>
            <p:nvPr/>
          </p:nvGrpSpPr>
          <p:grpSpPr bwMode="auto">
            <a:xfrm>
              <a:off x="2618" y="3156"/>
              <a:ext cx="286" cy="668"/>
              <a:chOff x="2048" y="2502"/>
              <a:chExt cx="2654" cy="560"/>
            </a:xfrm>
          </p:grpSpPr>
          <p:sp>
            <p:nvSpPr>
              <p:cNvPr id="17446" name="Freeform 90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47" name="Freeform 91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7" name="Group 92"/>
            <p:cNvGrpSpPr>
              <a:grpSpLocks/>
            </p:cNvGrpSpPr>
            <p:nvPr/>
          </p:nvGrpSpPr>
          <p:grpSpPr bwMode="auto">
            <a:xfrm>
              <a:off x="3078" y="3366"/>
              <a:ext cx="287" cy="458"/>
              <a:chOff x="2048" y="2502"/>
              <a:chExt cx="2654" cy="560"/>
            </a:xfrm>
          </p:grpSpPr>
          <p:sp>
            <p:nvSpPr>
              <p:cNvPr id="17444" name="Freeform 93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45" name="Freeform 94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8" name="Group 95"/>
            <p:cNvGrpSpPr>
              <a:grpSpLocks/>
            </p:cNvGrpSpPr>
            <p:nvPr/>
          </p:nvGrpSpPr>
          <p:grpSpPr bwMode="auto">
            <a:xfrm>
              <a:off x="3537" y="3660"/>
              <a:ext cx="288" cy="164"/>
              <a:chOff x="2048" y="2502"/>
              <a:chExt cx="2654" cy="560"/>
            </a:xfrm>
          </p:grpSpPr>
          <p:sp>
            <p:nvSpPr>
              <p:cNvPr id="17442" name="Freeform 96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43" name="Freeform 97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7429" name="Group 101"/>
            <p:cNvGrpSpPr>
              <a:grpSpLocks/>
            </p:cNvGrpSpPr>
            <p:nvPr/>
          </p:nvGrpSpPr>
          <p:grpSpPr bwMode="auto">
            <a:xfrm>
              <a:off x="3997" y="3768"/>
              <a:ext cx="288" cy="56"/>
              <a:chOff x="2048" y="2502"/>
              <a:chExt cx="2654" cy="560"/>
            </a:xfrm>
          </p:grpSpPr>
          <p:sp>
            <p:nvSpPr>
              <p:cNvPr id="17440" name="Freeform 102"/>
              <p:cNvSpPr>
                <a:spLocks/>
              </p:cNvSpPr>
              <p:nvPr/>
            </p:nvSpPr>
            <p:spPr bwMode="auto">
              <a:xfrm>
                <a:off x="2048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441" name="Freeform 103"/>
              <p:cNvSpPr>
                <a:spLocks/>
              </p:cNvSpPr>
              <p:nvPr/>
            </p:nvSpPr>
            <p:spPr bwMode="auto">
              <a:xfrm flipH="1">
                <a:off x="3376" y="2502"/>
                <a:ext cx="1326" cy="560"/>
              </a:xfrm>
              <a:custGeom>
                <a:avLst/>
                <a:gdLst>
                  <a:gd name="T0" fmla="*/ 0 w 1326"/>
                  <a:gd name="T1" fmla="*/ 558 h 560"/>
                  <a:gd name="T2" fmla="*/ 294 w 1326"/>
                  <a:gd name="T3" fmla="*/ 558 h 560"/>
                  <a:gd name="T4" fmla="*/ 555 w 1326"/>
                  <a:gd name="T5" fmla="*/ 545 h 560"/>
                  <a:gd name="T6" fmla="*/ 714 w 1326"/>
                  <a:gd name="T7" fmla="*/ 501 h 560"/>
                  <a:gd name="T8" fmla="*/ 824 w 1326"/>
                  <a:gd name="T9" fmla="*/ 441 h 560"/>
                  <a:gd name="T10" fmla="*/ 984 w 1326"/>
                  <a:gd name="T11" fmla="*/ 296 h 560"/>
                  <a:gd name="T12" fmla="*/ 1043 w 1326"/>
                  <a:gd name="T13" fmla="*/ 224 h 560"/>
                  <a:gd name="T14" fmla="*/ 1121 w 1326"/>
                  <a:gd name="T15" fmla="*/ 135 h 560"/>
                  <a:gd name="T16" fmla="*/ 1224 w 1326"/>
                  <a:gd name="T17" fmla="*/ 36 h 560"/>
                  <a:gd name="T18" fmla="*/ 1326 w 1326"/>
                  <a:gd name="T19" fmla="*/ 0 h 5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26"/>
                  <a:gd name="T31" fmla="*/ 0 h 560"/>
                  <a:gd name="T32" fmla="*/ 1326 w 1326"/>
                  <a:gd name="T33" fmla="*/ 560 h 5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26" h="560">
                    <a:moveTo>
                      <a:pt x="0" y="558"/>
                    </a:moveTo>
                    <a:cubicBezTo>
                      <a:pt x="101" y="558"/>
                      <a:pt x="202" y="560"/>
                      <a:pt x="294" y="558"/>
                    </a:cubicBezTo>
                    <a:cubicBezTo>
                      <a:pt x="386" y="556"/>
                      <a:pt x="485" y="555"/>
                      <a:pt x="555" y="545"/>
                    </a:cubicBezTo>
                    <a:cubicBezTo>
                      <a:pt x="625" y="535"/>
                      <a:pt x="669" y="518"/>
                      <a:pt x="714" y="501"/>
                    </a:cubicBezTo>
                    <a:cubicBezTo>
                      <a:pt x="759" y="484"/>
                      <a:pt x="779" y="475"/>
                      <a:pt x="824" y="441"/>
                    </a:cubicBezTo>
                    <a:cubicBezTo>
                      <a:pt x="869" y="407"/>
                      <a:pt x="948" y="332"/>
                      <a:pt x="984" y="296"/>
                    </a:cubicBezTo>
                    <a:cubicBezTo>
                      <a:pt x="1020" y="260"/>
                      <a:pt x="1020" y="251"/>
                      <a:pt x="1043" y="224"/>
                    </a:cubicBezTo>
                    <a:cubicBezTo>
                      <a:pt x="1066" y="197"/>
                      <a:pt x="1091" y="166"/>
                      <a:pt x="1121" y="135"/>
                    </a:cubicBezTo>
                    <a:cubicBezTo>
                      <a:pt x="1151" y="104"/>
                      <a:pt x="1190" y="58"/>
                      <a:pt x="1224" y="36"/>
                    </a:cubicBezTo>
                    <a:cubicBezTo>
                      <a:pt x="1258" y="14"/>
                      <a:pt x="1292" y="6"/>
                      <a:pt x="1326" y="0"/>
                    </a:cubicBezTo>
                  </a:path>
                </a:pathLst>
              </a:custGeom>
              <a:noFill/>
              <a:ln w="3810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430" name="Text Box 104"/>
            <p:cNvSpPr txBox="1">
              <a:spLocks noChangeArrowheads="1"/>
            </p:cNvSpPr>
            <p:nvPr/>
          </p:nvSpPr>
          <p:spPr bwMode="auto">
            <a:xfrm>
              <a:off x="4453" y="3672"/>
              <a:ext cx="2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7431" name="Text Box 107"/>
            <p:cNvSpPr txBox="1">
              <a:spLocks noChangeArrowheads="1"/>
            </p:cNvSpPr>
            <p:nvPr/>
          </p:nvSpPr>
          <p:spPr bwMode="auto">
            <a:xfrm>
              <a:off x="2670" y="3792"/>
              <a:ext cx="2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0</a:t>
              </a:r>
              <a:endParaRPr lang="en-US" sz="1800" i="1">
                <a:latin typeface="Times New Roman" pitchFamily="18" charset="0"/>
              </a:endParaRPr>
            </a:p>
          </p:txBody>
        </p:sp>
        <p:sp>
          <p:nvSpPr>
            <p:cNvPr id="17432" name="Text Box 108"/>
            <p:cNvSpPr txBox="1">
              <a:spLocks noChangeArrowheads="1"/>
            </p:cNvSpPr>
            <p:nvPr/>
          </p:nvSpPr>
          <p:spPr bwMode="auto">
            <a:xfrm>
              <a:off x="3043" y="3792"/>
              <a:ext cx="4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Symbol" pitchFamily="18" charset="2"/>
                </a:rPr>
                <a:t>2p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33" name="Text Box 109"/>
            <p:cNvSpPr txBox="1">
              <a:spLocks noChangeArrowheads="1"/>
            </p:cNvSpPr>
            <p:nvPr/>
          </p:nvSpPr>
          <p:spPr bwMode="auto">
            <a:xfrm>
              <a:off x="3514" y="3792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Symbol" pitchFamily="18" charset="2"/>
                </a:rPr>
                <a:t>4p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34" name="Text Box 110"/>
            <p:cNvSpPr txBox="1">
              <a:spLocks noChangeArrowheads="1"/>
            </p:cNvSpPr>
            <p:nvPr/>
          </p:nvSpPr>
          <p:spPr bwMode="auto">
            <a:xfrm>
              <a:off x="3972" y="3792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Symbol" pitchFamily="18" charset="2"/>
                </a:rPr>
                <a:t>6p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35" name="Text Box 111"/>
            <p:cNvSpPr txBox="1">
              <a:spLocks noChangeArrowheads="1"/>
            </p:cNvSpPr>
            <p:nvPr/>
          </p:nvSpPr>
          <p:spPr bwMode="auto">
            <a:xfrm>
              <a:off x="2088" y="3792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Times New Roman" pitchFamily="18" charset="0"/>
                </a:rPr>
                <a:t>-2</a:t>
              </a:r>
              <a:r>
                <a:rPr lang="en-US" sz="1800">
                  <a:latin typeface="Symbol" pitchFamily="18" charset="2"/>
                </a:rPr>
                <a:t>p</a:t>
              </a:r>
              <a:r>
                <a:rPr lang="en-US" sz="1800">
                  <a:latin typeface="Times New Roman" pitchFamily="18" charset="0"/>
                </a:rPr>
                <a:t>/</a:t>
              </a:r>
              <a:r>
                <a:rPr lang="en-US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7436" name="Text Box 112"/>
            <p:cNvSpPr txBox="1">
              <a:spLocks noChangeArrowheads="1"/>
            </p:cNvSpPr>
            <p:nvPr/>
          </p:nvSpPr>
          <p:spPr bwMode="auto">
            <a:xfrm>
              <a:off x="3986" y="3090"/>
              <a:ext cx="6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Edwardian Script ITC" pitchFamily="66" charset="0"/>
                </a:rPr>
                <a:t>F  </a:t>
              </a:r>
              <a:r>
                <a:rPr lang="en-US" sz="2000">
                  <a:latin typeface="Times New Roman" pitchFamily="18" charset="0"/>
                </a:rPr>
                <a:t>{</a:t>
              </a:r>
              <a:r>
                <a:rPr lang="en-US" sz="2000" i="1">
                  <a:latin typeface="Times New Roman" pitchFamily="18" charset="0"/>
                </a:rPr>
                <a:t>E</a:t>
              </a:r>
              <a:r>
                <a:rPr lang="en-US" sz="2000">
                  <a:latin typeface="Times New Roman" pitchFamily="18" charset="0"/>
                </a:rPr>
                <a:t>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)}</a:t>
              </a:r>
            </a:p>
          </p:txBody>
        </p:sp>
        <p:sp>
          <p:nvSpPr>
            <p:cNvPr id="17437" name="Text Box 113"/>
            <p:cNvSpPr txBox="1">
              <a:spLocks noChangeArrowheads="1"/>
            </p:cNvSpPr>
            <p:nvPr/>
          </p:nvSpPr>
          <p:spPr bwMode="auto">
            <a:xfrm>
              <a:off x="1443" y="3210"/>
              <a:ext cx="5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CC0000"/>
                  </a:solidFill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en-US" sz="1800">
                  <a:solidFill>
                    <a:srgbClr val="CC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7438" name="Text Box 119"/>
            <p:cNvSpPr txBox="1">
              <a:spLocks noChangeArrowheads="1"/>
            </p:cNvSpPr>
            <p:nvPr/>
          </p:nvSpPr>
          <p:spPr bwMode="auto">
            <a:xfrm>
              <a:off x="2305" y="3306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800" i="1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1800" i="1">
                  <a:solidFill>
                    <a:srgbClr val="008000"/>
                  </a:solidFill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en-US" sz="1800">
                  <a:solidFill>
                    <a:srgbClr val="008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7439" name="Line 120"/>
            <p:cNvSpPr>
              <a:spLocks noChangeShapeType="1"/>
            </p:cNvSpPr>
            <p:nvPr/>
          </p:nvSpPr>
          <p:spPr bwMode="auto">
            <a:xfrm>
              <a:off x="1828" y="3402"/>
              <a:ext cx="185" cy="12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417" name="Line 123"/>
          <p:cNvSpPr>
            <a:spLocks noChangeShapeType="1"/>
          </p:cNvSpPr>
          <p:nvPr/>
        </p:nvSpPr>
        <p:spPr bwMode="auto">
          <a:xfrm>
            <a:off x="4332157" y="5581650"/>
            <a:ext cx="266567" cy="1905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9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918370" y="1350966"/>
            <a:ext cx="8270479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 laser’s frequencies are often called</a:t>
            </a:r>
            <a:r>
              <a:rPr lang="en-US" sz="2000">
                <a:solidFill>
                  <a:srgbClr val="FF99FF"/>
                </a:solidFill>
              </a:rPr>
              <a:t> </a:t>
            </a:r>
            <a:r>
              <a:rPr lang="en-US" sz="2000" b="1">
                <a:solidFill>
                  <a:srgbClr val="FF99FF"/>
                </a:solidFill>
              </a:rPr>
              <a:t>longitudinal modes</a:t>
            </a:r>
            <a:r>
              <a:rPr lang="en-US" sz="2000"/>
              <a:t>.</a:t>
            </a:r>
          </a:p>
          <a:p>
            <a:pPr eaLnBrk="1" hangingPunct="1"/>
            <a:r>
              <a:rPr lang="en-US" sz="2000"/>
              <a:t>They’re separated by </a:t>
            </a:r>
            <a:r>
              <a:rPr lang="en-US" sz="2000">
                <a:latin typeface="Times New Roman" pitchFamily="18" charset="0"/>
              </a:rPr>
              <a:t>1/</a:t>
            </a:r>
            <a:r>
              <a:rPr lang="en-US" sz="2000" i="1">
                <a:latin typeface="Times New Roman" pitchFamily="18" charset="0"/>
              </a:rPr>
              <a:t>T</a:t>
            </a:r>
            <a:r>
              <a:rPr lang="en-US" sz="2000"/>
              <a:t> </a:t>
            </a:r>
            <a:r>
              <a:rPr lang="en-US" sz="2000">
                <a:latin typeface="Times New Roman" pitchFamily="18" charset="0"/>
              </a:rPr>
              <a:t>= </a:t>
            </a:r>
            <a:r>
              <a:rPr lang="en-US" sz="2000" i="1">
                <a:latin typeface="Times New Roman" pitchFamily="18" charset="0"/>
              </a:rPr>
              <a:t>c</a:t>
            </a:r>
            <a:r>
              <a:rPr lang="en-US" sz="2000">
                <a:latin typeface="Times New Roman" pitchFamily="18" charset="0"/>
              </a:rPr>
              <a:t>/2</a:t>
            </a:r>
            <a:r>
              <a:rPr lang="en-US" sz="2000" i="1">
                <a:latin typeface="Times New Roman" pitchFamily="18" charset="0"/>
              </a:rPr>
              <a:t>L</a:t>
            </a:r>
            <a:r>
              <a:rPr lang="en-US" sz="2000"/>
              <a:t>, where </a:t>
            </a:r>
            <a:r>
              <a:rPr lang="en-US" sz="2000" i="1">
                <a:latin typeface="Times New Roman" pitchFamily="18" charset="0"/>
              </a:rPr>
              <a:t>L</a:t>
            </a:r>
            <a:r>
              <a:rPr lang="en-US" sz="2000"/>
              <a:t> is the length of the laser.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Which modes lase depends on the gain and loss profiles.</a:t>
            </a:r>
          </a:p>
        </p:txBody>
      </p:sp>
      <p:grpSp>
        <p:nvGrpSpPr>
          <p:cNvPr id="28675" name="Group 17"/>
          <p:cNvGrpSpPr>
            <a:grpSpLocks/>
          </p:cNvGrpSpPr>
          <p:nvPr/>
        </p:nvGrpSpPr>
        <p:grpSpPr bwMode="auto">
          <a:xfrm>
            <a:off x="5049309" y="3105150"/>
            <a:ext cx="2213372" cy="2641600"/>
            <a:chOff x="2990" y="2231"/>
            <a:chExt cx="1287" cy="1664"/>
          </a:xfrm>
        </p:grpSpPr>
        <p:sp>
          <p:nvSpPr>
            <p:cNvPr id="28687" name="Rectangle 14"/>
            <p:cNvSpPr>
              <a:spLocks noChangeArrowheads="1"/>
            </p:cNvSpPr>
            <p:nvPr/>
          </p:nvSpPr>
          <p:spPr bwMode="auto">
            <a:xfrm>
              <a:off x="2990" y="2231"/>
              <a:ext cx="1271" cy="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2868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37" t="69667"/>
            <a:stretch>
              <a:fillRect/>
            </a:stretch>
          </p:blipFill>
          <p:spPr bwMode="auto">
            <a:xfrm>
              <a:off x="3042" y="2237"/>
              <a:ext cx="1235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3762904" y="5826126"/>
            <a:ext cx="1274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Frequency</a:t>
            </a:r>
          </a:p>
        </p:txBody>
      </p:sp>
      <p:sp>
        <p:nvSpPr>
          <p:cNvPr id="28677" name="Line 8"/>
          <p:cNvSpPr>
            <a:spLocks noChangeShapeType="1"/>
          </p:cNvSpPr>
          <p:nvPr/>
        </p:nvSpPr>
        <p:spPr bwMode="auto">
          <a:xfrm>
            <a:off x="5124979" y="6019800"/>
            <a:ext cx="5658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678" name="Text Box 9"/>
          <p:cNvSpPr txBox="1">
            <a:spLocks noChangeArrowheads="1"/>
          </p:cNvSpPr>
          <p:nvPr/>
        </p:nvSpPr>
        <p:spPr bwMode="auto">
          <a:xfrm rot="16200000">
            <a:off x="1307061" y="4461947"/>
            <a:ext cx="1043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Intensity</a:t>
            </a:r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7536129" y="3762375"/>
            <a:ext cx="1745589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/>
              <a:t>Here, additional narrowband filtering has yielded a single mode.</a:t>
            </a:r>
          </a:p>
        </p:txBody>
      </p:sp>
      <p:sp>
        <p:nvSpPr>
          <p:cNvPr id="28680" name="Line 11"/>
          <p:cNvSpPr>
            <a:spLocks noChangeShapeType="1"/>
          </p:cNvSpPr>
          <p:nvPr/>
        </p:nvSpPr>
        <p:spPr bwMode="auto">
          <a:xfrm flipH="1">
            <a:off x="7111340" y="4316413"/>
            <a:ext cx="44026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8681" name="Group 19"/>
          <p:cNvGrpSpPr>
            <a:grpSpLocks/>
          </p:cNvGrpSpPr>
          <p:nvPr/>
        </p:nvGrpSpPr>
        <p:grpSpPr bwMode="auto">
          <a:xfrm>
            <a:off x="2227132" y="3105150"/>
            <a:ext cx="2185855" cy="2641600"/>
            <a:chOff x="1367" y="1848"/>
            <a:chExt cx="1271" cy="1664"/>
          </a:xfrm>
        </p:grpSpPr>
        <p:sp>
          <p:nvSpPr>
            <p:cNvPr id="28685" name="Rectangle 15"/>
            <p:cNvSpPr>
              <a:spLocks noChangeArrowheads="1"/>
            </p:cNvSpPr>
            <p:nvPr/>
          </p:nvSpPr>
          <p:spPr bwMode="auto">
            <a:xfrm>
              <a:off x="1367" y="1848"/>
              <a:ext cx="1271" cy="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2868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67" r="66667"/>
            <a:stretch>
              <a:fillRect/>
            </a:stretch>
          </p:blipFill>
          <p:spPr bwMode="auto">
            <a:xfrm>
              <a:off x="1383" y="1854"/>
              <a:ext cx="1198" cy="1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82" name="Line 20"/>
          <p:cNvSpPr>
            <a:spLocks noChangeShapeType="1"/>
          </p:cNvSpPr>
          <p:nvPr/>
        </p:nvSpPr>
        <p:spPr bwMode="auto">
          <a:xfrm rot="16200000">
            <a:off x="1601393" y="3834607"/>
            <a:ext cx="522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683" name="Text Box 21"/>
          <p:cNvSpPr txBox="1">
            <a:spLocks noChangeArrowheads="1"/>
          </p:cNvSpPr>
          <p:nvPr/>
        </p:nvSpPr>
        <p:spPr bwMode="auto">
          <a:xfrm>
            <a:off x="818621" y="363541"/>
            <a:ext cx="454369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 sz="3200" b="1">
              <a:solidFill>
                <a:srgbClr val="FF99FF"/>
              </a:solidFill>
            </a:endParaRPr>
          </a:p>
        </p:txBody>
      </p:sp>
      <p:sp>
        <p:nvSpPr>
          <p:cNvPr id="28684" name="Rectangle 22"/>
          <p:cNvSpPr>
            <a:spLocks noGrp="1" noChangeArrowheads="1"/>
          </p:cNvSpPr>
          <p:nvPr>
            <p:ph type="title"/>
          </p:nvPr>
        </p:nvSpPr>
        <p:spPr>
          <a:xfrm>
            <a:off x="908051" y="495300"/>
            <a:ext cx="4402667" cy="4953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99FF"/>
                </a:solidFill>
              </a:rPr>
              <a:t>Laser modes</a:t>
            </a:r>
          </a:p>
        </p:txBody>
      </p:sp>
    </p:spTree>
    <p:extLst>
      <p:ext uri="{BB962C8B-B14F-4D97-AF65-F5344CB8AC3E}">
        <p14:creationId xmlns:p14="http://schemas.microsoft.com/office/powerpoint/2010/main" val="32594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1367236" y="1685925"/>
            <a:ext cx="7138855" cy="35512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505619" y="223838"/>
            <a:ext cx="9245600" cy="1143000"/>
          </a:xfrm>
        </p:spPr>
        <p:txBody>
          <a:bodyPr/>
          <a:lstStyle/>
          <a:p>
            <a:pPr eaLnBrk="1" hangingPunct="1"/>
            <a:r>
              <a:rPr lang="en-US" sz="3000" smtClean="0">
                <a:solidFill>
                  <a:srgbClr val="FF99CC"/>
                </a:solidFill>
              </a:rPr>
              <a:t>The 2D generalization of the Shah function:  </a:t>
            </a:r>
            <a:r>
              <a:rPr lang="en-US" sz="3000" smtClean="0">
                <a:solidFill>
                  <a:srgbClr val="66FFFF"/>
                </a:solidFill>
              </a:rPr>
              <a:t>The Bed of Nails</a:t>
            </a:r>
            <a:r>
              <a:rPr lang="en-US" sz="3000" smtClean="0">
                <a:solidFill>
                  <a:srgbClr val="FF99CC"/>
                </a:solidFill>
              </a:rPr>
              <a:t> function</a:t>
            </a: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660400" y="5640391"/>
            <a:ext cx="8537046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</a:rPr>
              <a:t>We won’t do anything with this function, but I thought you might like this colorful image…  Can you guess what its Fourier transform is?</a:t>
            </a:r>
          </a:p>
        </p:txBody>
      </p:sp>
      <p:sp>
        <p:nvSpPr>
          <p:cNvPr id="29701" name="Line 9"/>
          <p:cNvSpPr>
            <a:spLocks noChangeShapeType="1"/>
          </p:cNvSpPr>
          <p:nvPr/>
        </p:nvSpPr>
        <p:spPr bwMode="auto">
          <a:xfrm flipV="1">
            <a:off x="2325158" y="3327400"/>
            <a:ext cx="0" cy="4381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2" name="Line 10"/>
          <p:cNvSpPr>
            <a:spLocks noChangeShapeType="1"/>
          </p:cNvSpPr>
          <p:nvPr/>
        </p:nvSpPr>
        <p:spPr bwMode="auto">
          <a:xfrm flipV="1">
            <a:off x="2971800" y="3695700"/>
            <a:ext cx="0" cy="4826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3" name="Line 11"/>
          <p:cNvSpPr>
            <a:spLocks noChangeShapeType="1"/>
          </p:cNvSpPr>
          <p:nvPr/>
        </p:nvSpPr>
        <p:spPr bwMode="auto">
          <a:xfrm flipV="1">
            <a:off x="3721629" y="4070350"/>
            <a:ext cx="0" cy="5905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4" name="Line 12"/>
          <p:cNvSpPr>
            <a:spLocks noChangeShapeType="1"/>
          </p:cNvSpPr>
          <p:nvPr/>
        </p:nvSpPr>
        <p:spPr bwMode="auto">
          <a:xfrm flipV="1">
            <a:off x="5640917" y="4140200"/>
            <a:ext cx="0" cy="5905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5" name="Line 13"/>
          <p:cNvSpPr>
            <a:spLocks noChangeShapeType="1"/>
          </p:cNvSpPr>
          <p:nvPr/>
        </p:nvSpPr>
        <p:spPr bwMode="auto">
          <a:xfrm flipV="1">
            <a:off x="4760383" y="3765550"/>
            <a:ext cx="0" cy="546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6" name="Line 14"/>
          <p:cNvSpPr>
            <a:spLocks noChangeShapeType="1"/>
          </p:cNvSpPr>
          <p:nvPr/>
        </p:nvSpPr>
        <p:spPr bwMode="auto">
          <a:xfrm flipV="1">
            <a:off x="6617758" y="3784600"/>
            <a:ext cx="0" cy="546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7" name="Oval 15"/>
          <p:cNvSpPr>
            <a:spLocks noChangeArrowheads="1"/>
          </p:cNvSpPr>
          <p:nvPr/>
        </p:nvSpPr>
        <p:spPr bwMode="auto">
          <a:xfrm>
            <a:off x="1822979" y="2159000"/>
            <a:ext cx="6129338" cy="26606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9708" name="Line 16"/>
          <p:cNvSpPr>
            <a:spLocks noChangeShapeType="1"/>
          </p:cNvSpPr>
          <p:nvPr/>
        </p:nvSpPr>
        <p:spPr bwMode="auto">
          <a:xfrm flipV="1">
            <a:off x="3969279" y="3435350"/>
            <a:ext cx="0" cy="4699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09" name="Line 17"/>
          <p:cNvSpPr>
            <a:spLocks noChangeShapeType="1"/>
          </p:cNvSpPr>
          <p:nvPr/>
        </p:nvSpPr>
        <p:spPr bwMode="auto">
          <a:xfrm flipV="1">
            <a:off x="5737225" y="3486150"/>
            <a:ext cx="0" cy="4699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0" name="Line 18"/>
          <p:cNvSpPr>
            <a:spLocks noChangeShapeType="1"/>
          </p:cNvSpPr>
          <p:nvPr/>
        </p:nvSpPr>
        <p:spPr bwMode="auto">
          <a:xfrm flipV="1">
            <a:off x="4918604" y="3181350"/>
            <a:ext cx="0" cy="4572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1" name="Line 19"/>
          <p:cNvSpPr>
            <a:spLocks noChangeShapeType="1"/>
          </p:cNvSpPr>
          <p:nvPr/>
        </p:nvSpPr>
        <p:spPr bwMode="auto">
          <a:xfrm flipV="1">
            <a:off x="3253846" y="3111500"/>
            <a:ext cx="0" cy="4572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2" name="Line 20"/>
          <p:cNvSpPr>
            <a:spLocks noChangeShapeType="1"/>
          </p:cNvSpPr>
          <p:nvPr/>
        </p:nvSpPr>
        <p:spPr bwMode="auto">
          <a:xfrm flipV="1">
            <a:off x="1974321" y="2552700"/>
            <a:ext cx="5462058" cy="1301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3" name="Line 21"/>
          <p:cNvSpPr>
            <a:spLocks noChangeShapeType="1"/>
          </p:cNvSpPr>
          <p:nvPr/>
        </p:nvSpPr>
        <p:spPr bwMode="auto">
          <a:xfrm flipH="1" flipV="1">
            <a:off x="2641600" y="2355850"/>
            <a:ext cx="5290079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4" name="Line 22"/>
          <p:cNvSpPr>
            <a:spLocks noChangeShapeType="1"/>
          </p:cNvSpPr>
          <p:nvPr/>
        </p:nvSpPr>
        <p:spPr bwMode="auto">
          <a:xfrm flipV="1">
            <a:off x="7532688" y="3479800"/>
            <a:ext cx="0" cy="4572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5" name="Line 23"/>
          <p:cNvSpPr>
            <a:spLocks noChangeShapeType="1"/>
          </p:cNvSpPr>
          <p:nvPr/>
        </p:nvSpPr>
        <p:spPr bwMode="auto">
          <a:xfrm flipV="1">
            <a:off x="6638396" y="3200400"/>
            <a:ext cx="0" cy="4572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6" name="Line 24"/>
          <p:cNvSpPr>
            <a:spLocks noChangeShapeType="1"/>
          </p:cNvSpPr>
          <p:nvPr/>
        </p:nvSpPr>
        <p:spPr bwMode="auto">
          <a:xfrm flipV="1">
            <a:off x="7484533" y="2978150"/>
            <a:ext cx="0" cy="3937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7" name="Line 25"/>
          <p:cNvSpPr>
            <a:spLocks noChangeShapeType="1"/>
          </p:cNvSpPr>
          <p:nvPr/>
        </p:nvSpPr>
        <p:spPr bwMode="auto">
          <a:xfrm flipV="1">
            <a:off x="5792258" y="2990850"/>
            <a:ext cx="0" cy="3937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8" name="Line 26"/>
          <p:cNvSpPr>
            <a:spLocks noChangeShapeType="1"/>
          </p:cNvSpPr>
          <p:nvPr/>
        </p:nvSpPr>
        <p:spPr bwMode="auto">
          <a:xfrm flipV="1">
            <a:off x="4155017" y="2933700"/>
            <a:ext cx="0" cy="3937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19" name="Line 27"/>
          <p:cNvSpPr>
            <a:spLocks noChangeShapeType="1"/>
          </p:cNvSpPr>
          <p:nvPr/>
        </p:nvSpPr>
        <p:spPr bwMode="auto">
          <a:xfrm flipV="1">
            <a:off x="2614083" y="2851150"/>
            <a:ext cx="0" cy="3937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0" name="Line 28"/>
          <p:cNvSpPr>
            <a:spLocks noChangeShapeType="1"/>
          </p:cNvSpPr>
          <p:nvPr/>
        </p:nvSpPr>
        <p:spPr bwMode="auto">
          <a:xfrm flipV="1">
            <a:off x="3460221" y="2724150"/>
            <a:ext cx="0" cy="3492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1" name="Line 29"/>
          <p:cNvSpPr>
            <a:spLocks noChangeShapeType="1"/>
          </p:cNvSpPr>
          <p:nvPr/>
        </p:nvSpPr>
        <p:spPr bwMode="auto">
          <a:xfrm flipV="1">
            <a:off x="2799821" y="2495550"/>
            <a:ext cx="0" cy="3175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2" name="Line 30"/>
          <p:cNvSpPr>
            <a:spLocks noChangeShapeType="1"/>
          </p:cNvSpPr>
          <p:nvPr/>
        </p:nvSpPr>
        <p:spPr bwMode="auto">
          <a:xfrm flipV="1">
            <a:off x="5014913" y="2774950"/>
            <a:ext cx="0" cy="3429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3" name="Line 31"/>
          <p:cNvSpPr>
            <a:spLocks noChangeShapeType="1"/>
          </p:cNvSpPr>
          <p:nvPr/>
        </p:nvSpPr>
        <p:spPr bwMode="auto">
          <a:xfrm flipV="1">
            <a:off x="4285721" y="2565400"/>
            <a:ext cx="0" cy="3111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4" name="Line 32"/>
          <p:cNvSpPr>
            <a:spLocks noChangeShapeType="1"/>
          </p:cNvSpPr>
          <p:nvPr/>
        </p:nvSpPr>
        <p:spPr bwMode="auto">
          <a:xfrm flipV="1">
            <a:off x="3584046" y="2381250"/>
            <a:ext cx="0" cy="2730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5" name="Line 33"/>
          <p:cNvSpPr>
            <a:spLocks noChangeShapeType="1"/>
          </p:cNvSpPr>
          <p:nvPr/>
        </p:nvSpPr>
        <p:spPr bwMode="auto">
          <a:xfrm flipV="1">
            <a:off x="5111221" y="2432050"/>
            <a:ext cx="0" cy="292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6" name="Line 34"/>
          <p:cNvSpPr>
            <a:spLocks noChangeShapeType="1"/>
          </p:cNvSpPr>
          <p:nvPr/>
        </p:nvSpPr>
        <p:spPr bwMode="auto">
          <a:xfrm flipV="1">
            <a:off x="5861050" y="2616200"/>
            <a:ext cx="0" cy="292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7" name="Line 35"/>
          <p:cNvSpPr>
            <a:spLocks noChangeShapeType="1"/>
          </p:cNvSpPr>
          <p:nvPr/>
        </p:nvSpPr>
        <p:spPr bwMode="auto">
          <a:xfrm flipV="1">
            <a:off x="6665913" y="2444750"/>
            <a:ext cx="0" cy="292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8" name="Line 36"/>
          <p:cNvSpPr>
            <a:spLocks noChangeShapeType="1"/>
          </p:cNvSpPr>
          <p:nvPr/>
        </p:nvSpPr>
        <p:spPr bwMode="auto">
          <a:xfrm flipV="1">
            <a:off x="7457017" y="2609850"/>
            <a:ext cx="0" cy="2921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29" name="Line 37"/>
          <p:cNvSpPr>
            <a:spLocks noChangeShapeType="1"/>
          </p:cNvSpPr>
          <p:nvPr/>
        </p:nvSpPr>
        <p:spPr bwMode="auto">
          <a:xfrm flipV="1">
            <a:off x="6659033" y="2819400"/>
            <a:ext cx="0" cy="3238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30" name="Line 38"/>
          <p:cNvSpPr>
            <a:spLocks noChangeShapeType="1"/>
          </p:cNvSpPr>
          <p:nvPr/>
        </p:nvSpPr>
        <p:spPr bwMode="auto">
          <a:xfrm flipV="1">
            <a:off x="4388908" y="2247900"/>
            <a:ext cx="0" cy="2857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31" name="Line 39"/>
          <p:cNvSpPr>
            <a:spLocks noChangeShapeType="1"/>
          </p:cNvSpPr>
          <p:nvPr/>
        </p:nvSpPr>
        <p:spPr bwMode="auto">
          <a:xfrm flipV="1">
            <a:off x="5916083" y="2279650"/>
            <a:ext cx="0" cy="2857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32" name="Line 40"/>
          <p:cNvSpPr>
            <a:spLocks noChangeShapeType="1"/>
          </p:cNvSpPr>
          <p:nvPr/>
        </p:nvSpPr>
        <p:spPr bwMode="auto">
          <a:xfrm flipV="1">
            <a:off x="5186892" y="2152650"/>
            <a:ext cx="0" cy="2540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9733" name="Text Box 42"/>
          <p:cNvSpPr txBox="1">
            <a:spLocks noChangeArrowheads="1"/>
          </p:cNvSpPr>
          <p:nvPr/>
        </p:nvSpPr>
        <p:spPr bwMode="auto">
          <a:xfrm>
            <a:off x="7319433" y="2133600"/>
            <a:ext cx="39899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29734" name="Text Box 43"/>
          <p:cNvSpPr txBox="1">
            <a:spLocks noChangeArrowheads="1"/>
          </p:cNvSpPr>
          <p:nvPr/>
        </p:nvSpPr>
        <p:spPr bwMode="auto">
          <a:xfrm>
            <a:off x="2311400" y="2006600"/>
            <a:ext cx="39899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005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6575" y="298450"/>
            <a:ext cx="6397625" cy="590550"/>
          </a:xfrm>
        </p:spPr>
        <p:txBody>
          <a:bodyPr/>
          <a:lstStyle/>
          <a:p>
            <a:pPr eaLnBrk="1" hangingPunct="1"/>
            <a:r>
              <a:rPr lang="en-US" smtClean="0"/>
              <a:t>The Central Limit Theorem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123950"/>
            <a:ext cx="9080500" cy="5424488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The Central Limit Theorem says: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b="1" i="1" smtClean="0">
                <a:solidFill>
                  <a:srgbClr val="008000"/>
                </a:solidFill>
              </a:rPr>
              <a:t>     The convolution of the convolution of the convolution etc.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b="1" i="1" smtClean="0">
                <a:solidFill>
                  <a:srgbClr val="008000"/>
                </a:solidFill>
              </a:rPr>
              <a:t>     approaches a Gaussian.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i="1" smtClean="0">
              <a:solidFill>
                <a:srgbClr val="008000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i="1" smtClean="0">
              <a:solidFill>
                <a:srgbClr val="008000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Mathematically,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baseline="-1500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baseline="-1500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baseline="-1500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baseline="-1500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... </a:t>
            </a:r>
            <a:r>
              <a:rPr lang="en-US" sz="3600" i="1" baseline="-1500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smtClean="0"/>
              <a:t> </a:t>
            </a:r>
            <a:r>
              <a:rPr lang="en-US" sz="2400" smtClean="0">
                <a:latin typeface="Symbol" pitchFamily="18" charset="2"/>
              </a:rPr>
              <a:t>®</a:t>
            </a:r>
            <a:r>
              <a:rPr lang="en-US" sz="2400" smtClean="0"/>
              <a:t> 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exp[(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-x/a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240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or: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		   </a:t>
            </a:r>
            <a:r>
              <a:rPr lang="en-US" sz="2400" smtClean="0"/>
              <a:t>      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2400" i="1" baseline="30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smtClean="0"/>
              <a:t>  </a:t>
            </a:r>
            <a:r>
              <a:rPr lang="en-US" sz="2400" smtClean="0">
                <a:latin typeface="Symbol" pitchFamily="18" charset="2"/>
              </a:rPr>
              <a:t>®</a:t>
            </a:r>
            <a:r>
              <a:rPr lang="en-US" sz="2400" smtClean="0"/>
              <a:t>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 exp[(</a:t>
            </a:r>
            <a:r>
              <a:rPr lang="en-US" sz="2400" i="1" smtClean="0">
                <a:latin typeface="Times New Roman" pitchFamily="18" charset="0"/>
                <a:cs typeface="Times New Roman" pitchFamily="18" charset="0"/>
              </a:rPr>
              <a:t>-x/a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i="1" smtClean="0"/>
          </a:p>
          <a:p>
            <a:pPr marL="0" indent="0" eaLnBrk="1" hangingPunct="1">
              <a:buFontTx/>
              <a:buNone/>
            </a:pPr>
            <a:r>
              <a:rPr lang="en-US" smtClean="0"/>
              <a:t>The Central Limit Theorem is why nearly everything has a Gaussian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314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49118" y="157163"/>
            <a:ext cx="9238721" cy="78105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66FF66"/>
                </a:solidFill>
              </a:rPr>
              <a:t>The Central Limit Theorem for a square function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9097" y="6084888"/>
            <a:ext cx="6246283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Note that</a:t>
            </a:r>
            <a:r>
              <a:rPr lang="en-US" smtClean="0">
                <a:latin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rect(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)*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mtClean="0"/>
              <a:t> already looks like a Gaussian!</a:t>
            </a:r>
          </a:p>
        </p:txBody>
      </p:sp>
      <p:grpSp>
        <p:nvGrpSpPr>
          <p:cNvPr id="31748" name="Group 122"/>
          <p:cNvGrpSpPr>
            <a:grpSpLocks/>
          </p:cNvGrpSpPr>
          <p:nvPr/>
        </p:nvGrpSpPr>
        <p:grpSpPr bwMode="auto">
          <a:xfrm>
            <a:off x="1931327" y="1174750"/>
            <a:ext cx="5926402" cy="4814888"/>
            <a:chOff x="1123" y="740"/>
            <a:chExt cx="3446" cy="3033"/>
          </a:xfrm>
        </p:grpSpPr>
        <p:sp>
          <p:nvSpPr>
            <p:cNvPr id="31749" name="Rectangle 9"/>
            <p:cNvSpPr>
              <a:spLocks noChangeArrowheads="1"/>
            </p:cNvSpPr>
            <p:nvPr/>
          </p:nvSpPr>
          <p:spPr bwMode="auto">
            <a:xfrm>
              <a:off x="1123" y="740"/>
              <a:ext cx="3446" cy="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750" name="Text Box 10"/>
            <p:cNvSpPr txBox="1">
              <a:spLocks noChangeArrowheads="1"/>
            </p:cNvSpPr>
            <p:nvPr/>
          </p:nvSpPr>
          <p:spPr bwMode="auto">
            <a:xfrm>
              <a:off x="2228" y="848"/>
              <a:ext cx="9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rect(</a:t>
              </a:r>
              <a:r>
                <a:rPr lang="en-US" i="1">
                  <a:latin typeface="Times New Roman" pitchFamily="18" charset="0"/>
                </a:rPr>
                <a:t>t</a:t>
              </a:r>
              <a:r>
                <a:rPr lang="en-US">
                  <a:latin typeface="Times New Roman" pitchFamily="18" charset="0"/>
                </a:rPr>
                <a:t>)</a:t>
              </a:r>
              <a:r>
                <a:rPr lang="en-US" baseline="30000">
                  <a:latin typeface="Times New Roman" pitchFamily="18" charset="0"/>
                </a:rPr>
                <a:t>*</a:t>
              </a:r>
              <a:r>
                <a:rPr lang="en-US" i="1" baseline="30000">
                  <a:latin typeface="Times New Roman" pitchFamily="18" charset="0"/>
                </a:rPr>
                <a:t>n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31751" name="Text Box 11"/>
            <p:cNvSpPr txBox="1">
              <a:spLocks noChangeArrowheads="1"/>
            </p:cNvSpPr>
            <p:nvPr/>
          </p:nvSpPr>
          <p:spPr bwMode="auto">
            <a:xfrm>
              <a:off x="3302" y="848"/>
              <a:ext cx="9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sinc(</a:t>
              </a:r>
              <a:r>
                <a:rPr lang="en-US" i="1">
                  <a:latin typeface="Symbol" pitchFamily="18" charset="2"/>
                </a:rPr>
                <a:t>w</a:t>
              </a:r>
              <a:r>
                <a:rPr lang="en-US">
                  <a:latin typeface="Symbol" pitchFamily="18" charset="2"/>
                </a:rPr>
                <a:t>/2</a:t>
              </a:r>
              <a:r>
                <a:rPr lang="en-US">
                  <a:latin typeface="Times New Roman" pitchFamily="18" charset="0"/>
                </a:rPr>
                <a:t>)</a:t>
              </a:r>
              <a:r>
                <a:rPr lang="en-US" i="1" baseline="30000">
                  <a:latin typeface="Times New Roman" pitchFamily="18" charset="0"/>
                </a:rPr>
                <a:t>n</a:t>
              </a:r>
              <a:endParaRPr lang="en-US" i="1">
                <a:latin typeface="Times New Roman" pitchFamily="18" charset="0"/>
              </a:endParaRPr>
            </a:p>
          </p:txBody>
        </p:sp>
        <p:grpSp>
          <p:nvGrpSpPr>
            <p:cNvPr id="31752" name="Group 34"/>
            <p:cNvGrpSpPr>
              <a:grpSpLocks/>
            </p:cNvGrpSpPr>
            <p:nvPr/>
          </p:nvGrpSpPr>
          <p:grpSpPr bwMode="auto">
            <a:xfrm>
              <a:off x="2364" y="1399"/>
              <a:ext cx="428" cy="385"/>
              <a:chOff x="-2384" y="917"/>
              <a:chExt cx="620" cy="251"/>
            </a:xfrm>
          </p:grpSpPr>
          <p:sp>
            <p:nvSpPr>
              <p:cNvPr id="31795" name="Line 35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6" name="Line 36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7" name="Line 37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8" name="Line 38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9" name="Line 39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3" name="Group 99"/>
            <p:cNvGrpSpPr>
              <a:grpSpLocks/>
            </p:cNvGrpSpPr>
            <p:nvPr/>
          </p:nvGrpSpPr>
          <p:grpSpPr bwMode="auto">
            <a:xfrm>
              <a:off x="2215" y="1220"/>
              <a:ext cx="802" cy="736"/>
              <a:chOff x="2026" y="1124"/>
              <a:chExt cx="802" cy="736"/>
            </a:xfrm>
          </p:grpSpPr>
          <p:sp>
            <p:nvSpPr>
              <p:cNvPr id="31792" name="Line 24"/>
              <p:cNvSpPr>
                <a:spLocks noChangeShapeType="1"/>
              </p:cNvSpPr>
              <p:nvPr/>
            </p:nvSpPr>
            <p:spPr bwMode="auto">
              <a:xfrm>
                <a:off x="2026" y="1688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3" name="Line 27"/>
              <p:cNvSpPr>
                <a:spLocks noChangeShapeType="1"/>
              </p:cNvSpPr>
              <p:nvPr/>
            </p:nvSpPr>
            <p:spPr bwMode="auto">
              <a:xfrm flipV="1">
                <a:off x="2392" y="1124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4" name="Text Box 41"/>
              <p:cNvSpPr txBox="1">
                <a:spLocks noChangeArrowheads="1"/>
              </p:cNvSpPr>
              <p:nvPr/>
            </p:nvSpPr>
            <p:spPr bwMode="auto">
              <a:xfrm>
                <a:off x="2662" y="1648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Times New Roman" pitchFamily="18" charset="0"/>
                  </a:rPr>
                  <a:t>t</a:t>
                </a:r>
              </a:p>
            </p:txBody>
          </p:sp>
        </p:grpSp>
        <p:grpSp>
          <p:nvGrpSpPr>
            <p:cNvPr id="31754" name="Group 120"/>
            <p:cNvGrpSpPr>
              <a:grpSpLocks/>
            </p:cNvGrpSpPr>
            <p:nvPr/>
          </p:nvGrpSpPr>
          <p:grpSpPr bwMode="auto">
            <a:xfrm>
              <a:off x="2215" y="2060"/>
              <a:ext cx="802" cy="736"/>
              <a:chOff x="2035" y="2030"/>
              <a:chExt cx="802" cy="736"/>
            </a:xfrm>
          </p:grpSpPr>
          <p:sp>
            <p:nvSpPr>
              <p:cNvPr id="31789" name="Line 44"/>
              <p:cNvSpPr>
                <a:spLocks noChangeShapeType="1"/>
              </p:cNvSpPr>
              <p:nvPr/>
            </p:nvSpPr>
            <p:spPr bwMode="auto">
              <a:xfrm>
                <a:off x="2035" y="2594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0" name="Line 53"/>
              <p:cNvSpPr>
                <a:spLocks noChangeShapeType="1"/>
              </p:cNvSpPr>
              <p:nvPr/>
            </p:nvSpPr>
            <p:spPr bwMode="auto">
              <a:xfrm flipV="1">
                <a:off x="2401" y="2030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91" name="Text Box 59"/>
              <p:cNvSpPr txBox="1">
                <a:spLocks noChangeArrowheads="1"/>
              </p:cNvSpPr>
              <p:nvPr/>
            </p:nvSpPr>
            <p:spPr bwMode="auto">
              <a:xfrm>
                <a:off x="2671" y="2554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Times New Roman" pitchFamily="18" charset="0"/>
                  </a:rPr>
                  <a:t>t</a:t>
                </a:r>
              </a:p>
            </p:txBody>
          </p:sp>
        </p:grpSp>
        <p:grpSp>
          <p:nvGrpSpPr>
            <p:cNvPr id="31755" name="Group 88"/>
            <p:cNvGrpSpPr>
              <a:grpSpLocks/>
            </p:cNvGrpSpPr>
            <p:nvPr/>
          </p:nvGrpSpPr>
          <p:grpSpPr bwMode="auto">
            <a:xfrm>
              <a:off x="2162" y="3170"/>
              <a:ext cx="832" cy="280"/>
              <a:chOff x="1748" y="2552"/>
              <a:chExt cx="1300" cy="280"/>
            </a:xfrm>
          </p:grpSpPr>
          <p:sp>
            <p:nvSpPr>
              <p:cNvPr id="31787" name="Freeform 86"/>
              <p:cNvSpPr>
                <a:spLocks/>
              </p:cNvSpPr>
              <p:nvPr/>
            </p:nvSpPr>
            <p:spPr bwMode="auto">
              <a:xfrm>
                <a:off x="1748" y="2552"/>
                <a:ext cx="650" cy="280"/>
              </a:xfrm>
              <a:custGeom>
                <a:avLst/>
                <a:gdLst>
                  <a:gd name="T0" fmla="*/ 0 w 650"/>
                  <a:gd name="T1" fmla="*/ 280 h 280"/>
                  <a:gd name="T2" fmla="*/ 70 w 650"/>
                  <a:gd name="T3" fmla="*/ 272 h 280"/>
                  <a:gd name="T4" fmla="*/ 170 w 650"/>
                  <a:gd name="T5" fmla="*/ 236 h 280"/>
                  <a:gd name="T6" fmla="*/ 244 w 650"/>
                  <a:gd name="T7" fmla="*/ 192 h 280"/>
                  <a:gd name="T8" fmla="*/ 326 w 650"/>
                  <a:gd name="T9" fmla="*/ 142 h 280"/>
                  <a:gd name="T10" fmla="*/ 414 w 650"/>
                  <a:gd name="T11" fmla="*/ 86 h 280"/>
                  <a:gd name="T12" fmla="*/ 486 w 650"/>
                  <a:gd name="T13" fmla="*/ 48 h 280"/>
                  <a:gd name="T14" fmla="*/ 548 w 650"/>
                  <a:gd name="T15" fmla="*/ 22 h 280"/>
                  <a:gd name="T16" fmla="*/ 602 w 650"/>
                  <a:gd name="T17" fmla="*/ 6 h 280"/>
                  <a:gd name="T18" fmla="*/ 650 w 650"/>
                  <a:gd name="T19" fmla="*/ 0 h 2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0"/>
                  <a:gd name="T31" fmla="*/ 0 h 280"/>
                  <a:gd name="T32" fmla="*/ 650 w 650"/>
                  <a:gd name="T33" fmla="*/ 280 h 2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0" h="280">
                    <a:moveTo>
                      <a:pt x="0" y="280"/>
                    </a:moveTo>
                    <a:cubicBezTo>
                      <a:pt x="21" y="279"/>
                      <a:pt x="42" y="279"/>
                      <a:pt x="70" y="272"/>
                    </a:cubicBezTo>
                    <a:cubicBezTo>
                      <a:pt x="98" y="265"/>
                      <a:pt x="141" y="249"/>
                      <a:pt x="170" y="236"/>
                    </a:cubicBezTo>
                    <a:cubicBezTo>
                      <a:pt x="199" y="223"/>
                      <a:pt x="218" y="208"/>
                      <a:pt x="244" y="192"/>
                    </a:cubicBezTo>
                    <a:cubicBezTo>
                      <a:pt x="270" y="176"/>
                      <a:pt x="298" y="160"/>
                      <a:pt x="326" y="142"/>
                    </a:cubicBezTo>
                    <a:cubicBezTo>
                      <a:pt x="354" y="124"/>
                      <a:pt x="387" y="102"/>
                      <a:pt x="414" y="86"/>
                    </a:cubicBezTo>
                    <a:cubicBezTo>
                      <a:pt x="441" y="70"/>
                      <a:pt x="464" y="59"/>
                      <a:pt x="486" y="48"/>
                    </a:cubicBezTo>
                    <a:cubicBezTo>
                      <a:pt x="508" y="37"/>
                      <a:pt x="529" y="29"/>
                      <a:pt x="548" y="22"/>
                    </a:cubicBezTo>
                    <a:cubicBezTo>
                      <a:pt x="567" y="15"/>
                      <a:pt x="585" y="10"/>
                      <a:pt x="602" y="6"/>
                    </a:cubicBezTo>
                    <a:cubicBezTo>
                      <a:pt x="619" y="2"/>
                      <a:pt x="634" y="1"/>
                      <a:pt x="650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88" name="Freeform 87"/>
              <p:cNvSpPr>
                <a:spLocks/>
              </p:cNvSpPr>
              <p:nvPr/>
            </p:nvSpPr>
            <p:spPr bwMode="auto">
              <a:xfrm flipH="1">
                <a:off x="2398" y="2552"/>
                <a:ext cx="650" cy="280"/>
              </a:xfrm>
              <a:custGeom>
                <a:avLst/>
                <a:gdLst>
                  <a:gd name="T0" fmla="*/ 0 w 650"/>
                  <a:gd name="T1" fmla="*/ 280 h 280"/>
                  <a:gd name="T2" fmla="*/ 70 w 650"/>
                  <a:gd name="T3" fmla="*/ 272 h 280"/>
                  <a:gd name="T4" fmla="*/ 170 w 650"/>
                  <a:gd name="T5" fmla="*/ 236 h 280"/>
                  <a:gd name="T6" fmla="*/ 244 w 650"/>
                  <a:gd name="T7" fmla="*/ 192 h 280"/>
                  <a:gd name="T8" fmla="*/ 326 w 650"/>
                  <a:gd name="T9" fmla="*/ 142 h 280"/>
                  <a:gd name="T10" fmla="*/ 414 w 650"/>
                  <a:gd name="T11" fmla="*/ 86 h 280"/>
                  <a:gd name="T12" fmla="*/ 486 w 650"/>
                  <a:gd name="T13" fmla="*/ 48 h 280"/>
                  <a:gd name="T14" fmla="*/ 548 w 650"/>
                  <a:gd name="T15" fmla="*/ 22 h 280"/>
                  <a:gd name="T16" fmla="*/ 602 w 650"/>
                  <a:gd name="T17" fmla="*/ 6 h 280"/>
                  <a:gd name="T18" fmla="*/ 650 w 650"/>
                  <a:gd name="T19" fmla="*/ 0 h 2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0"/>
                  <a:gd name="T31" fmla="*/ 0 h 280"/>
                  <a:gd name="T32" fmla="*/ 650 w 650"/>
                  <a:gd name="T33" fmla="*/ 280 h 2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0" h="280">
                    <a:moveTo>
                      <a:pt x="0" y="280"/>
                    </a:moveTo>
                    <a:cubicBezTo>
                      <a:pt x="21" y="279"/>
                      <a:pt x="42" y="279"/>
                      <a:pt x="70" y="272"/>
                    </a:cubicBezTo>
                    <a:cubicBezTo>
                      <a:pt x="98" y="265"/>
                      <a:pt x="141" y="249"/>
                      <a:pt x="170" y="236"/>
                    </a:cubicBezTo>
                    <a:cubicBezTo>
                      <a:pt x="199" y="223"/>
                      <a:pt x="218" y="208"/>
                      <a:pt x="244" y="192"/>
                    </a:cubicBezTo>
                    <a:cubicBezTo>
                      <a:pt x="270" y="176"/>
                      <a:pt x="298" y="160"/>
                      <a:pt x="326" y="142"/>
                    </a:cubicBezTo>
                    <a:cubicBezTo>
                      <a:pt x="354" y="124"/>
                      <a:pt x="387" y="102"/>
                      <a:pt x="414" y="86"/>
                    </a:cubicBezTo>
                    <a:cubicBezTo>
                      <a:pt x="441" y="70"/>
                      <a:pt x="464" y="59"/>
                      <a:pt x="486" y="48"/>
                    </a:cubicBezTo>
                    <a:cubicBezTo>
                      <a:pt x="508" y="37"/>
                      <a:pt x="529" y="29"/>
                      <a:pt x="548" y="22"/>
                    </a:cubicBezTo>
                    <a:cubicBezTo>
                      <a:pt x="567" y="15"/>
                      <a:pt x="585" y="10"/>
                      <a:pt x="602" y="6"/>
                    </a:cubicBezTo>
                    <a:cubicBezTo>
                      <a:pt x="619" y="2"/>
                      <a:pt x="634" y="1"/>
                      <a:pt x="650" y="0"/>
                    </a:cubicBezTo>
                  </a:path>
                </a:pathLst>
              </a:custGeom>
              <a:noFill/>
              <a:ln w="38100" cmpd="sng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6" name="Group 91"/>
            <p:cNvGrpSpPr>
              <a:grpSpLocks/>
            </p:cNvGrpSpPr>
            <p:nvPr/>
          </p:nvGrpSpPr>
          <p:grpSpPr bwMode="auto">
            <a:xfrm>
              <a:off x="3472" y="1390"/>
              <a:ext cx="579" cy="484"/>
              <a:chOff x="3790" y="1102"/>
              <a:chExt cx="922" cy="484"/>
            </a:xfrm>
          </p:grpSpPr>
          <p:sp>
            <p:nvSpPr>
              <p:cNvPr id="31785" name="Freeform 89"/>
              <p:cNvSpPr>
                <a:spLocks/>
              </p:cNvSpPr>
              <p:nvPr/>
            </p:nvSpPr>
            <p:spPr bwMode="auto">
              <a:xfrm>
                <a:off x="3790" y="1102"/>
                <a:ext cx="460" cy="484"/>
              </a:xfrm>
              <a:custGeom>
                <a:avLst/>
                <a:gdLst>
                  <a:gd name="T0" fmla="*/ 0 w 460"/>
                  <a:gd name="T1" fmla="*/ 484 h 484"/>
                  <a:gd name="T2" fmla="*/ 66 w 460"/>
                  <a:gd name="T3" fmla="*/ 434 h 484"/>
                  <a:gd name="T4" fmla="*/ 124 w 460"/>
                  <a:gd name="T5" fmla="*/ 346 h 484"/>
                  <a:gd name="T6" fmla="*/ 166 w 460"/>
                  <a:gd name="T7" fmla="*/ 272 h 484"/>
                  <a:gd name="T8" fmla="*/ 210 w 460"/>
                  <a:gd name="T9" fmla="*/ 194 h 484"/>
                  <a:gd name="T10" fmla="*/ 266 w 460"/>
                  <a:gd name="T11" fmla="*/ 112 h 484"/>
                  <a:gd name="T12" fmla="*/ 306 w 460"/>
                  <a:gd name="T13" fmla="*/ 62 h 484"/>
                  <a:gd name="T14" fmla="*/ 360 w 460"/>
                  <a:gd name="T15" fmla="*/ 24 h 484"/>
                  <a:gd name="T16" fmla="*/ 418 w 460"/>
                  <a:gd name="T17" fmla="*/ 4 h 484"/>
                  <a:gd name="T18" fmla="*/ 460 w 460"/>
                  <a:gd name="T19" fmla="*/ 0 h 4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60"/>
                  <a:gd name="T31" fmla="*/ 0 h 484"/>
                  <a:gd name="T32" fmla="*/ 460 w 460"/>
                  <a:gd name="T33" fmla="*/ 484 h 4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60" h="484">
                    <a:moveTo>
                      <a:pt x="0" y="484"/>
                    </a:moveTo>
                    <a:cubicBezTo>
                      <a:pt x="23" y="470"/>
                      <a:pt x="45" y="457"/>
                      <a:pt x="66" y="434"/>
                    </a:cubicBezTo>
                    <a:cubicBezTo>
                      <a:pt x="87" y="411"/>
                      <a:pt x="107" y="373"/>
                      <a:pt x="124" y="346"/>
                    </a:cubicBezTo>
                    <a:cubicBezTo>
                      <a:pt x="141" y="319"/>
                      <a:pt x="152" y="297"/>
                      <a:pt x="166" y="272"/>
                    </a:cubicBezTo>
                    <a:cubicBezTo>
                      <a:pt x="180" y="247"/>
                      <a:pt x="193" y="221"/>
                      <a:pt x="210" y="194"/>
                    </a:cubicBezTo>
                    <a:cubicBezTo>
                      <a:pt x="227" y="167"/>
                      <a:pt x="250" y="134"/>
                      <a:pt x="266" y="112"/>
                    </a:cubicBezTo>
                    <a:cubicBezTo>
                      <a:pt x="282" y="90"/>
                      <a:pt x="291" y="76"/>
                      <a:pt x="306" y="62"/>
                    </a:cubicBezTo>
                    <a:cubicBezTo>
                      <a:pt x="321" y="48"/>
                      <a:pt x="341" y="34"/>
                      <a:pt x="360" y="24"/>
                    </a:cubicBezTo>
                    <a:cubicBezTo>
                      <a:pt x="379" y="14"/>
                      <a:pt x="401" y="8"/>
                      <a:pt x="418" y="4"/>
                    </a:cubicBezTo>
                    <a:cubicBezTo>
                      <a:pt x="435" y="0"/>
                      <a:pt x="447" y="0"/>
                      <a:pt x="460" y="0"/>
                    </a:cubicBezTo>
                  </a:path>
                </a:pathLst>
              </a:custGeom>
              <a:noFill/>
              <a:ln w="38100" cmpd="sng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86" name="Freeform 90"/>
              <p:cNvSpPr>
                <a:spLocks/>
              </p:cNvSpPr>
              <p:nvPr/>
            </p:nvSpPr>
            <p:spPr bwMode="auto">
              <a:xfrm flipH="1">
                <a:off x="4252" y="1102"/>
                <a:ext cx="460" cy="484"/>
              </a:xfrm>
              <a:custGeom>
                <a:avLst/>
                <a:gdLst>
                  <a:gd name="T0" fmla="*/ 0 w 460"/>
                  <a:gd name="T1" fmla="*/ 484 h 484"/>
                  <a:gd name="T2" fmla="*/ 66 w 460"/>
                  <a:gd name="T3" fmla="*/ 434 h 484"/>
                  <a:gd name="T4" fmla="*/ 124 w 460"/>
                  <a:gd name="T5" fmla="*/ 346 h 484"/>
                  <a:gd name="T6" fmla="*/ 166 w 460"/>
                  <a:gd name="T7" fmla="*/ 272 h 484"/>
                  <a:gd name="T8" fmla="*/ 210 w 460"/>
                  <a:gd name="T9" fmla="*/ 194 h 484"/>
                  <a:gd name="T10" fmla="*/ 266 w 460"/>
                  <a:gd name="T11" fmla="*/ 112 h 484"/>
                  <a:gd name="T12" fmla="*/ 306 w 460"/>
                  <a:gd name="T13" fmla="*/ 62 h 484"/>
                  <a:gd name="T14" fmla="*/ 360 w 460"/>
                  <a:gd name="T15" fmla="*/ 24 h 484"/>
                  <a:gd name="T16" fmla="*/ 418 w 460"/>
                  <a:gd name="T17" fmla="*/ 4 h 484"/>
                  <a:gd name="T18" fmla="*/ 460 w 460"/>
                  <a:gd name="T19" fmla="*/ 0 h 4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60"/>
                  <a:gd name="T31" fmla="*/ 0 h 484"/>
                  <a:gd name="T32" fmla="*/ 460 w 460"/>
                  <a:gd name="T33" fmla="*/ 484 h 48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60" h="484">
                    <a:moveTo>
                      <a:pt x="0" y="484"/>
                    </a:moveTo>
                    <a:cubicBezTo>
                      <a:pt x="23" y="470"/>
                      <a:pt x="45" y="457"/>
                      <a:pt x="66" y="434"/>
                    </a:cubicBezTo>
                    <a:cubicBezTo>
                      <a:pt x="87" y="411"/>
                      <a:pt x="107" y="373"/>
                      <a:pt x="124" y="346"/>
                    </a:cubicBezTo>
                    <a:cubicBezTo>
                      <a:pt x="141" y="319"/>
                      <a:pt x="152" y="297"/>
                      <a:pt x="166" y="272"/>
                    </a:cubicBezTo>
                    <a:cubicBezTo>
                      <a:pt x="180" y="247"/>
                      <a:pt x="193" y="221"/>
                      <a:pt x="210" y="194"/>
                    </a:cubicBezTo>
                    <a:cubicBezTo>
                      <a:pt x="227" y="167"/>
                      <a:pt x="250" y="134"/>
                      <a:pt x="266" y="112"/>
                    </a:cubicBezTo>
                    <a:cubicBezTo>
                      <a:pt x="282" y="90"/>
                      <a:pt x="291" y="76"/>
                      <a:pt x="306" y="62"/>
                    </a:cubicBezTo>
                    <a:cubicBezTo>
                      <a:pt x="321" y="48"/>
                      <a:pt x="341" y="34"/>
                      <a:pt x="360" y="24"/>
                    </a:cubicBezTo>
                    <a:cubicBezTo>
                      <a:pt x="379" y="14"/>
                      <a:pt x="401" y="8"/>
                      <a:pt x="418" y="4"/>
                    </a:cubicBezTo>
                    <a:cubicBezTo>
                      <a:pt x="435" y="0"/>
                      <a:pt x="447" y="0"/>
                      <a:pt x="460" y="0"/>
                    </a:cubicBezTo>
                  </a:path>
                </a:pathLst>
              </a:custGeom>
              <a:noFill/>
              <a:ln w="38100" cmpd="sng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7" name="Group 94"/>
            <p:cNvGrpSpPr>
              <a:grpSpLocks/>
            </p:cNvGrpSpPr>
            <p:nvPr/>
          </p:nvGrpSpPr>
          <p:grpSpPr bwMode="auto">
            <a:xfrm>
              <a:off x="3472" y="2186"/>
              <a:ext cx="582" cy="432"/>
              <a:chOff x="3784" y="1754"/>
              <a:chExt cx="926" cy="432"/>
            </a:xfrm>
          </p:grpSpPr>
          <p:sp>
            <p:nvSpPr>
              <p:cNvPr id="31783" name="Freeform 92"/>
              <p:cNvSpPr>
                <a:spLocks/>
              </p:cNvSpPr>
              <p:nvPr/>
            </p:nvSpPr>
            <p:spPr bwMode="auto">
              <a:xfrm>
                <a:off x="3784" y="1754"/>
                <a:ext cx="464" cy="432"/>
              </a:xfrm>
              <a:custGeom>
                <a:avLst/>
                <a:gdLst>
                  <a:gd name="T0" fmla="*/ 0 w 464"/>
                  <a:gd name="T1" fmla="*/ 406 h 432"/>
                  <a:gd name="T2" fmla="*/ 48 w 464"/>
                  <a:gd name="T3" fmla="*/ 428 h 432"/>
                  <a:gd name="T4" fmla="*/ 82 w 464"/>
                  <a:gd name="T5" fmla="*/ 428 h 432"/>
                  <a:gd name="T6" fmla="*/ 130 w 464"/>
                  <a:gd name="T7" fmla="*/ 406 h 432"/>
                  <a:gd name="T8" fmla="*/ 170 w 464"/>
                  <a:gd name="T9" fmla="*/ 348 h 432"/>
                  <a:gd name="T10" fmla="*/ 212 w 464"/>
                  <a:gd name="T11" fmla="*/ 270 h 432"/>
                  <a:gd name="T12" fmla="*/ 254 w 464"/>
                  <a:gd name="T13" fmla="*/ 182 h 432"/>
                  <a:gd name="T14" fmla="*/ 296 w 464"/>
                  <a:gd name="T15" fmla="*/ 112 h 432"/>
                  <a:gd name="T16" fmla="*/ 324 w 464"/>
                  <a:gd name="T17" fmla="*/ 72 h 432"/>
                  <a:gd name="T18" fmla="*/ 376 w 464"/>
                  <a:gd name="T19" fmla="*/ 28 h 432"/>
                  <a:gd name="T20" fmla="*/ 414 w 464"/>
                  <a:gd name="T21" fmla="*/ 10 h 432"/>
                  <a:gd name="T22" fmla="*/ 464 w 464"/>
                  <a:gd name="T23" fmla="*/ 0 h 4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64"/>
                  <a:gd name="T37" fmla="*/ 0 h 432"/>
                  <a:gd name="T38" fmla="*/ 464 w 464"/>
                  <a:gd name="T39" fmla="*/ 432 h 43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64" h="432">
                    <a:moveTo>
                      <a:pt x="0" y="406"/>
                    </a:moveTo>
                    <a:cubicBezTo>
                      <a:pt x="17" y="415"/>
                      <a:pt x="34" y="424"/>
                      <a:pt x="48" y="428"/>
                    </a:cubicBezTo>
                    <a:cubicBezTo>
                      <a:pt x="62" y="432"/>
                      <a:pt x="68" y="432"/>
                      <a:pt x="82" y="428"/>
                    </a:cubicBezTo>
                    <a:cubicBezTo>
                      <a:pt x="96" y="424"/>
                      <a:pt x="115" y="419"/>
                      <a:pt x="130" y="406"/>
                    </a:cubicBezTo>
                    <a:cubicBezTo>
                      <a:pt x="145" y="393"/>
                      <a:pt x="156" y="371"/>
                      <a:pt x="170" y="348"/>
                    </a:cubicBezTo>
                    <a:cubicBezTo>
                      <a:pt x="184" y="325"/>
                      <a:pt x="198" y="298"/>
                      <a:pt x="212" y="270"/>
                    </a:cubicBezTo>
                    <a:cubicBezTo>
                      <a:pt x="226" y="242"/>
                      <a:pt x="240" y="208"/>
                      <a:pt x="254" y="182"/>
                    </a:cubicBezTo>
                    <a:cubicBezTo>
                      <a:pt x="268" y="156"/>
                      <a:pt x="284" y="130"/>
                      <a:pt x="296" y="112"/>
                    </a:cubicBezTo>
                    <a:cubicBezTo>
                      <a:pt x="308" y="94"/>
                      <a:pt x="311" y="86"/>
                      <a:pt x="324" y="72"/>
                    </a:cubicBezTo>
                    <a:cubicBezTo>
                      <a:pt x="337" y="58"/>
                      <a:pt x="361" y="38"/>
                      <a:pt x="376" y="28"/>
                    </a:cubicBezTo>
                    <a:cubicBezTo>
                      <a:pt x="391" y="18"/>
                      <a:pt x="399" y="15"/>
                      <a:pt x="414" y="10"/>
                    </a:cubicBezTo>
                    <a:cubicBezTo>
                      <a:pt x="429" y="5"/>
                      <a:pt x="446" y="2"/>
                      <a:pt x="464" y="0"/>
                    </a:cubicBezTo>
                  </a:path>
                </a:pathLst>
              </a:custGeom>
              <a:noFill/>
              <a:ln w="38100" cmpd="sng">
                <a:solidFill>
                  <a:srgbClr val="00CC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84" name="Freeform 93"/>
              <p:cNvSpPr>
                <a:spLocks/>
              </p:cNvSpPr>
              <p:nvPr/>
            </p:nvSpPr>
            <p:spPr bwMode="auto">
              <a:xfrm flipH="1">
                <a:off x="4246" y="1754"/>
                <a:ext cx="464" cy="432"/>
              </a:xfrm>
              <a:custGeom>
                <a:avLst/>
                <a:gdLst>
                  <a:gd name="T0" fmla="*/ 0 w 464"/>
                  <a:gd name="T1" fmla="*/ 406 h 432"/>
                  <a:gd name="T2" fmla="*/ 48 w 464"/>
                  <a:gd name="T3" fmla="*/ 428 h 432"/>
                  <a:gd name="T4" fmla="*/ 82 w 464"/>
                  <a:gd name="T5" fmla="*/ 428 h 432"/>
                  <a:gd name="T6" fmla="*/ 130 w 464"/>
                  <a:gd name="T7" fmla="*/ 406 h 432"/>
                  <a:gd name="T8" fmla="*/ 170 w 464"/>
                  <a:gd name="T9" fmla="*/ 348 h 432"/>
                  <a:gd name="T10" fmla="*/ 212 w 464"/>
                  <a:gd name="T11" fmla="*/ 270 h 432"/>
                  <a:gd name="T12" fmla="*/ 254 w 464"/>
                  <a:gd name="T13" fmla="*/ 182 h 432"/>
                  <a:gd name="T14" fmla="*/ 296 w 464"/>
                  <a:gd name="T15" fmla="*/ 112 h 432"/>
                  <a:gd name="T16" fmla="*/ 324 w 464"/>
                  <a:gd name="T17" fmla="*/ 72 h 432"/>
                  <a:gd name="T18" fmla="*/ 376 w 464"/>
                  <a:gd name="T19" fmla="*/ 28 h 432"/>
                  <a:gd name="T20" fmla="*/ 414 w 464"/>
                  <a:gd name="T21" fmla="*/ 10 h 432"/>
                  <a:gd name="T22" fmla="*/ 464 w 464"/>
                  <a:gd name="T23" fmla="*/ 0 h 4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64"/>
                  <a:gd name="T37" fmla="*/ 0 h 432"/>
                  <a:gd name="T38" fmla="*/ 464 w 464"/>
                  <a:gd name="T39" fmla="*/ 432 h 43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64" h="432">
                    <a:moveTo>
                      <a:pt x="0" y="406"/>
                    </a:moveTo>
                    <a:cubicBezTo>
                      <a:pt x="17" y="415"/>
                      <a:pt x="34" y="424"/>
                      <a:pt x="48" y="428"/>
                    </a:cubicBezTo>
                    <a:cubicBezTo>
                      <a:pt x="62" y="432"/>
                      <a:pt x="68" y="432"/>
                      <a:pt x="82" y="428"/>
                    </a:cubicBezTo>
                    <a:cubicBezTo>
                      <a:pt x="96" y="424"/>
                      <a:pt x="115" y="419"/>
                      <a:pt x="130" y="406"/>
                    </a:cubicBezTo>
                    <a:cubicBezTo>
                      <a:pt x="145" y="393"/>
                      <a:pt x="156" y="371"/>
                      <a:pt x="170" y="348"/>
                    </a:cubicBezTo>
                    <a:cubicBezTo>
                      <a:pt x="184" y="325"/>
                      <a:pt x="198" y="298"/>
                      <a:pt x="212" y="270"/>
                    </a:cubicBezTo>
                    <a:cubicBezTo>
                      <a:pt x="226" y="242"/>
                      <a:pt x="240" y="208"/>
                      <a:pt x="254" y="182"/>
                    </a:cubicBezTo>
                    <a:cubicBezTo>
                      <a:pt x="268" y="156"/>
                      <a:pt x="284" y="130"/>
                      <a:pt x="296" y="112"/>
                    </a:cubicBezTo>
                    <a:cubicBezTo>
                      <a:pt x="308" y="94"/>
                      <a:pt x="311" y="86"/>
                      <a:pt x="324" y="72"/>
                    </a:cubicBezTo>
                    <a:cubicBezTo>
                      <a:pt x="337" y="58"/>
                      <a:pt x="361" y="38"/>
                      <a:pt x="376" y="28"/>
                    </a:cubicBezTo>
                    <a:cubicBezTo>
                      <a:pt x="391" y="18"/>
                      <a:pt x="399" y="15"/>
                      <a:pt x="414" y="10"/>
                    </a:cubicBezTo>
                    <a:cubicBezTo>
                      <a:pt x="429" y="5"/>
                      <a:pt x="446" y="2"/>
                      <a:pt x="464" y="0"/>
                    </a:cubicBezTo>
                  </a:path>
                </a:pathLst>
              </a:custGeom>
              <a:noFill/>
              <a:ln w="38100" cmpd="sng">
                <a:solidFill>
                  <a:srgbClr val="00CC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8" name="Group 98"/>
            <p:cNvGrpSpPr>
              <a:grpSpLocks/>
            </p:cNvGrpSpPr>
            <p:nvPr/>
          </p:nvGrpSpPr>
          <p:grpSpPr bwMode="auto">
            <a:xfrm>
              <a:off x="3480" y="3062"/>
              <a:ext cx="568" cy="442"/>
              <a:chOff x="3792" y="2408"/>
              <a:chExt cx="904" cy="442"/>
            </a:xfrm>
          </p:grpSpPr>
          <p:sp>
            <p:nvSpPr>
              <p:cNvPr id="31781" name="Freeform 95"/>
              <p:cNvSpPr>
                <a:spLocks/>
              </p:cNvSpPr>
              <p:nvPr/>
            </p:nvSpPr>
            <p:spPr bwMode="auto">
              <a:xfrm>
                <a:off x="3792" y="2408"/>
                <a:ext cx="454" cy="442"/>
              </a:xfrm>
              <a:custGeom>
                <a:avLst/>
                <a:gdLst>
                  <a:gd name="T0" fmla="*/ 0 w 454"/>
                  <a:gd name="T1" fmla="*/ 442 h 442"/>
                  <a:gd name="T2" fmla="*/ 76 w 454"/>
                  <a:gd name="T3" fmla="*/ 436 h 442"/>
                  <a:gd name="T4" fmla="*/ 140 w 454"/>
                  <a:gd name="T5" fmla="*/ 416 h 442"/>
                  <a:gd name="T6" fmla="*/ 186 w 454"/>
                  <a:gd name="T7" fmla="*/ 378 h 442"/>
                  <a:gd name="T8" fmla="*/ 222 w 454"/>
                  <a:gd name="T9" fmla="*/ 326 h 442"/>
                  <a:gd name="T10" fmla="*/ 256 w 454"/>
                  <a:gd name="T11" fmla="*/ 252 h 442"/>
                  <a:gd name="T12" fmla="*/ 288 w 454"/>
                  <a:gd name="T13" fmla="*/ 174 h 442"/>
                  <a:gd name="T14" fmla="*/ 326 w 454"/>
                  <a:gd name="T15" fmla="*/ 96 h 442"/>
                  <a:gd name="T16" fmla="*/ 364 w 454"/>
                  <a:gd name="T17" fmla="*/ 44 h 442"/>
                  <a:gd name="T18" fmla="*/ 394 w 454"/>
                  <a:gd name="T19" fmla="*/ 14 h 442"/>
                  <a:gd name="T20" fmla="*/ 426 w 454"/>
                  <a:gd name="T21" fmla="*/ 6 h 442"/>
                  <a:gd name="T22" fmla="*/ 454 w 454"/>
                  <a:gd name="T23" fmla="*/ 0 h 44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4"/>
                  <a:gd name="T37" fmla="*/ 0 h 442"/>
                  <a:gd name="T38" fmla="*/ 454 w 454"/>
                  <a:gd name="T39" fmla="*/ 442 h 44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4" h="442">
                    <a:moveTo>
                      <a:pt x="0" y="442"/>
                    </a:moveTo>
                    <a:cubicBezTo>
                      <a:pt x="26" y="441"/>
                      <a:pt x="53" y="440"/>
                      <a:pt x="76" y="436"/>
                    </a:cubicBezTo>
                    <a:cubicBezTo>
                      <a:pt x="99" y="432"/>
                      <a:pt x="122" y="426"/>
                      <a:pt x="140" y="416"/>
                    </a:cubicBezTo>
                    <a:cubicBezTo>
                      <a:pt x="158" y="406"/>
                      <a:pt x="172" y="393"/>
                      <a:pt x="186" y="378"/>
                    </a:cubicBezTo>
                    <a:cubicBezTo>
                      <a:pt x="200" y="363"/>
                      <a:pt x="210" y="347"/>
                      <a:pt x="222" y="326"/>
                    </a:cubicBezTo>
                    <a:cubicBezTo>
                      <a:pt x="234" y="305"/>
                      <a:pt x="245" y="277"/>
                      <a:pt x="256" y="252"/>
                    </a:cubicBezTo>
                    <a:cubicBezTo>
                      <a:pt x="267" y="227"/>
                      <a:pt x="276" y="200"/>
                      <a:pt x="288" y="174"/>
                    </a:cubicBezTo>
                    <a:cubicBezTo>
                      <a:pt x="300" y="148"/>
                      <a:pt x="313" y="118"/>
                      <a:pt x="326" y="96"/>
                    </a:cubicBezTo>
                    <a:cubicBezTo>
                      <a:pt x="339" y="74"/>
                      <a:pt x="353" y="58"/>
                      <a:pt x="364" y="44"/>
                    </a:cubicBezTo>
                    <a:cubicBezTo>
                      <a:pt x="375" y="30"/>
                      <a:pt x="384" y="20"/>
                      <a:pt x="394" y="14"/>
                    </a:cubicBezTo>
                    <a:cubicBezTo>
                      <a:pt x="404" y="8"/>
                      <a:pt x="416" y="8"/>
                      <a:pt x="426" y="6"/>
                    </a:cubicBezTo>
                    <a:cubicBezTo>
                      <a:pt x="436" y="4"/>
                      <a:pt x="445" y="2"/>
                      <a:pt x="454" y="0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82" name="Freeform 96"/>
              <p:cNvSpPr>
                <a:spLocks/>
              </p:cNvSpPr>
              <p:nvPr/>
            </p:nvSpPr>
            <p:spPr bwMode="auto">
              <a:xfrm flipH="1">
                <a:off x="4242" y="2408"/>
                <a:ext cx="454" cy="442"/>
              </a:xfrm>
              <a:custGeom>
                <a:avLst/>
                <a:gdLst>
                  <a:gd name="T0" fmla="*/ 0 w 454"/>
                  <a:gd name="T1" fmla="*/ 442 h 442"/>
                  <a:gd name="T2" fmla="*/ 76 w 454"/>
                  <a:gd name="T3" fmla="*/ 436 h 442"/>
                  <a:gd name="T4" fmla="*/ 140 w 454"/>
                  <a:gd name="T5" fmla="*/ 416 h 442"/>
                  <a:gd name="T6" fmla="*/ 186 w 454"/>
                  <a:gd name="T7" fmla="*/ 378 h 442"/>
                  <a:gd name="T8" fmla="*/ 222 w 454"/>
                  <a:gd name="T9" fmla="*/ 326 h 442"/>
                  <a:gd name="T10" fmla="*/ 256 w 454"/>
                  <a:gd name="T11" fmla="*/ 252 h 442"/>
                  <a:gd name="T12" fmla="*/ 288 w 454"/>
                  <a:gd name="T13" fmla="*/ 174 h 442"/>
                  <a:gd name="T14" fmla="*/ 326 w 454"/>
                  <a:gd name="T15" fmla="*/ 96 h 442"/>
                  <a:gd name="T16" fmla="*/ 364 w 454"/>
                  <a:gd name="T17" fmla="*/ 44 h 442"/>
                  <a:gd name="T18" fmla="*/ 394 w 454"/>
                  <a:gd name="T19" fmla="*/ 14 h 442"/>
                  <a:gd name="T20" fmla="*/ 426 w 454"/>
                  <a:gd name="T21" fmla="*/ 6 h 442"/>
                  <a:gd name="T22" fmla="*/ 454 w 454"/>
                  <a:gd name="T23" fmla="*/ 0 h 44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4"/>
                  <a:gd name="T37" fmla="*/ 0 h 442"/>
                  <a:gd name="T38" fmla="*/ 454 w 454"/>
                  <a:gd name="T39" fmla="*/ 442 h 44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4" h="442">
                    <a:moveTo>
                      <a:pt x="0" y="442"/>
                    </a:moveTo>
                    <a:cubicBezTo>
                      <a:pt x="26" y="441"/>
                      <a:pt x="53" y="440"/>
                      <a:pt x="76" y="436"/>
                    </a:cubicBezTo>
                    <a:cubicBezTo>
                      <a:pt x="99" y="432"/>
                      <a:pt x="122" y="426"/>
                      <a:pt x="140" y="416"/>
                    </a:cubicBezTo>
                    <a:cubicBezTo>
                      <a:pt x="158" y="406"/>
                      <a:pt x="172" y="393"/>
                      <a:pt x="186" y="378"/>
                    </a:cubicBezTo>
                    <a:cubicBezTo>
                      <a:pt x="200" y="363"/>
                      <a:pt x="210" y="347"/>
                      <a:pt x="222" y="326"/>
                    </a:cubicBezTo>
                    <a:cubicBezTo>
                      <a:pt x="234" y="305"/>
                      <a:pt x="245" y="277"/>
                      <a:pt x="256" y="252"/>
                    </a:cubicBezTo>
                    <a:cubicBezTo>
                      <a:pt x="267" y="227"/>
                      <a:pt x="276" y="200"/>
                      <a:pt x="288" y="174"/>
                    </a:cubicBezTo>
                    <a:cubicBezTo>
                      <a:pt x="300" y="148"/>
                      <a:pt x="313" y="118"/>
                      <a:pt x="326" y="96"/>
                    </a:cubicBezTo>
                    <a:cubicBezTo>
                      <a:pt x="339" y="74"/>
                      <a:pt x="353" y="58"/>
                      <a:pt x="364" y="44"/>
                    </a:cubicBezTo>
                    <a:cubicBezTo>
                      <a:pt x="375" y="30"/>
                      <a:pt x="384" y="20"/>
                      <a:pt x="394" y="14"/>
                    </a:cubicBezTo>
                    <a:cubicBezTo>
                      <a:pt x="404" y="8"/>
                      <a:pt x="416" y="8"/>
                      <a:pt x="426" y="6"/>
                    </a:cubicBezTo>
                    <a:cubicBezTo>
                      <a:pt x="436" y="4"/>
                      <a:pt x="445" y="2"/>
                      <a:pt x="454" y="0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1759" name="Group 100"/>
            <p:cNvGrpSpPr>
              <a:grpSpLocks/>
            </p:cNvGrpSpPr>
            <p:nvPr/>
          </p:nvGrpSpPr>
          <p:grpSpPr bwMode="auto">
            <a:xfrm>
              <a:off x="2215" y="2924"/>
              <a:ext cx="802" cy="736"/>
              <a:chOff x="2026" y="1124"/>
              <a:chExt cx="802" cy="736"/>
            </a:xfrm>
          </p:grpSpPr>
          <p:sp>
            <p:nvSpPr>
              <p:cNvPr id="31778" name="Line 101"/>
              <p:cNvSpPr>
                <a:spLocks noChangeShapeType="1"/>
              </p:cNvSpPr>
              <p:nvPr/>
            </p:nvSpPr>
            <p:spPr bwMode="auto">
              <a:xfrm>
                <a:off x="2026" y="1688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9" name="Line 102"/>
              <p:cNvSpPr>
                <a:spLocks noChangeShapeType="1"/>
              </p:cNvSpPr>
              <p:nvPr/>
            </p:nvSpPr>
            <p:spPr bwMode="auto">
              <a:xfrm flipV="1">
                <a:off x="2392" y="1124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80" name="Text Box 103"/>
              <p:cNvSpPr txBox="1">
                <a:spLocks noChangeArrowheads="1"/>
              </p:cNvSpPr>
              <p:nvPr/>
            </p:nvSpPr>
            <p:spPr bwMode="auto">
              <a:xfrm>
                <a:off x="2662" y="1648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Times New Roman" pitchFamily="18" charset="0"/>
                  </a:rPr>
                  <a:t>t</a:t>
                </a:r>
              </a:p>
            </p:txBody>
          </p:sp>
        </p:grpSp>
        <p:grpSp>
          <p:nvGrpSpPr>
            <p:cNvPr id="31760" name="Group 104"/>
            <p:cNvGrpSpPr>
              <a:grpSpLocks/>
            </p:cNvGrpSpPr>
            <p:nvPr/>
          </p:nvGrpSpPr>
          <p:grpSpPr bwMode="auto">
            <a:xfrm>
              <a:off x="3397" y="1220"/>
              <a:ext cx="802" cy="736"/>
              <a:chOff x="2026" y="1124"/>
              <a:chExt cx="802" cy="736"/>
            </a:xfrm>
          </p:grpSpPr>
          <p:sp>
            <p:nvSpPr>
              <p:cNvPr id="31775" name="Line 105"/>
              <p:cNvSpPr>
                <a:spLocks noChangeShapeType="1"/>
              </p:cNvSpPr>
              <p:nvPr/>
            </p:nvSpPr>
            <p:spPr bwMode="auto">
              <a:xfrm>
                <a:off x="2026" y="1688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6" name="Line 106"/>
              <p:cNvSpPr>
                <a:spLocks noChangeShapeType="1"/>
              </p:cNvSpPr>
              <p:nvPr/>
            </p:nvSpPr>
            <p:spPr bwMode="auto">
              <a:xfrm flipV="1">
                <a:off x="2392" y="1124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7" name="Text Box 107"/>
              <p:cNvSpPr txBox="1">
                <a:spLocks noChangeArrowheads="1"/>
              </p:cNvSpPr>
              <p:nvPr/>
            </p:nvSpPr>
            <p:spPr bwMode="auto">
              <a:xfrm>
                <a:off x="2662" y="1648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Symbol" pitchFamily="18" charset="2"/>
                  </a:rPr>
                  <a:t>w</a:t>
                </a:r>
              </a:p>
            </p:txBody>
          </p:sp>
        </p:grpSp>
        <p:grpSp>
          <p:nvGrpSpPr>
            <p:cNvPr id="31761" name="Group 108"/>
            <p:cNvGrpSpPr>
              <a:grpSpLocks/>
            </p:cNvGrpSpPr>
            <p:nvPr/>
          </p:nvGrpSpPr>
          <p:grpSpPr bwMode="auto">
            <a:xfrm>
              <a:off x="3397" y="2060"/>
              <a:ext cx="802" cy="736"/>
              <a:chOff x="2026" y="1124"/>
              <a:chExt cx="802" cy="736"/>
            </a:xfrm>
          </p:grpSpPr>
          <p:sp>
            <p:nvSpPr>
              <p:cNvPr id="31772" name="Line 109"/>
              <p:cNvSpPr>
                <a:spLocks noChangeShapeType="1"/>
              </p:cNvSpPr>
              <p:nvPr/>
            </p:nvSpPr>
            <p:spPr bwMode="auto">
              <a:xfrm>
                <a:off x="2026" y="1688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3" name="Line 110"/>
              <p:cNvSpPr>
                <a:spLocks noChangeShapeType="1"/>
              </p:cNvSpPr>
              <p:nvPr/>
            </p:nvSpPr>
            <p:spPr bwMode="auto">
              <a:xfrm flipV="1">
                <a:off x="2392" y="1124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4" name="Text Box 111"/>
              <p:cNvSpPr txBox="1">
                <a:spLocks noChangeArrowheads="1"/>
              </p:cNvSpPr>
              <p:nvPr/>
            </p:nvSpPr>
            <p:spPr bwMode="auto">
              <a:xfrm>
                <a:off x="2662" y="1648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Symbol" pitchFamily="18" charset="2"/>
                  </a:rPr>
                  <a:t>w</a:t>
                </a:r>
              </a:p>
            </p:txBody>
          </p:sp>
        </p:grpSp>
        <p:grpSp>
          <p:nvGrpSpPr>
            <p:cNvPr id="31762" name="Group 112"/>
            <p:cNvGrpSpPr>
              <a:grpSpLocks/>
            </p:cNvGrpSpPr>
            <p:nvPr/>
          </p:nvGrpSpPr>
          <p:grpSpPr bwMode="auto">
            <a:xfrm>
              <a:off x="3397" y="2924"/>
              <a:ext cx="802" cy="736"/>
              <a:chOff x="2026" y="1124"/>
              <a:chExt cx="802" cy="736"/>
            </a:xfrm>
          </p:grpSpPr>
          <p:sp>
            <p:nvSpPr>
              <p:cNvPr id="31769" name="Line 113"/>
              <p:cNvSpPr>
                <a:spLocks noChangeShapeType="1"/>
              </p:cNvSpPr>
              <p:nvPr/>
            </p:nvSpPr>
            <p:spPr bwMode="auto">
              <a:xfrm>
                <a:off x="2026" y="1688"/>
                <a:ext cx="71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0" name="Line 114"/>
              <p:cNvSpPr>
                <a:spLocks noChangeShapeType="1"/>
              </p:cNvSpPr>
              <p:nvPr/>
            </p:nvSpPr>
            <p:spPr bwMode="auto">
              <a:xfrm flipV="1">
                <a:off x="2392" y="1124"/>
                <a:ext cx="0" cy="6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71" name="Text Box 115"/>
              <p:cNvSpPr txBox="1">
                <a:spLocks noChangeArrowheads="1"/>
              </p:cNvSpPr>
              <p:nvPr/>
            </p:nvSpPr>
            <p:spPr bwMode="auto">
              <a:xfrm>
                <a:off x="2662" y="1648"/>
                <a:ext cx="16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 i="1">
                    <a:latin typeface="Symbol" pitchFamily="18" charset="2"/>
                  </a:rPr>
                  <a:t>w</a:t>
                </a:r>
              </a:p>
            </p:txBody>
          </p:sp>
        </p:grpSp>
        <p:sp>
          <p:nvSpPr>
            <p:cNvPr id="31763" name="Text Box 117"/>
            <p:cNvSpPr txBox="1">
              <a:spLocks noChangeArrowheads="1"/>
            </p:cNvSpPr>
            <p:nvPr/>
          </p:nvSpPr>
          <p:spPr bwMode="auto">
            <a:xfrm>
              <a:off x="1350" y="1422"/>
              <a:ext cx="6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n</a:t>
              </a:r>
              <a:r>
                <a:rPr lang="en-US">
                  <a:latin typeface="Times New Roman" pitchFamily="18" charset="0"/>
                </a:rPr>
                <a:t> = 1</a:t>
              </a:r>
            </a:p>
          </p:txBody>
        </p:sp>
        <p:sp>
          <p:nvSpPr>
            <p:cNvPr id="31764" name="Text Box 118"/>
            <p:cNvSpPr txBox="1">
              <a:spLocks noChangeArrowheads="1"/>
            </p:cNvSpPr>
            <p:nvPr/>
          </p:nvSpPr>
          <p:spPr bwMode="auto">
            <a:xfrm>
              <a:off x="1350" y="2250"/>
              <a:ext cx="6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n</a:t>
              </a:r>
              <a:r>
                <a:rPr lang="en-US">
                  <a:latin typeface="Times New Roman" pitchFamily="18" charset="0"/>
                </a:rPr>
                <a:t> = 2</a:t>
              </a:r>
            </a:p>
          </p:txBody>
        </p:sp>
        <p:sp>
          <p:nvSpPr>
            <p:cNvPr id="31765" name="Text Box 119"/>
            <p:cNvSpPr txBox="1">
              <a:spLocks noChangeArrowheads="1"/>
            </p:cNvSpPr>
            <p:nvPr/>
          </p:nvSpPr>
          <p:spPr bwMode="auto">
            <a:xfrm>
              <a:off x="1350" y="3072"/>
              <a:ext cx="6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n</a:t>
              </a:r>
              <a:r>
                <a:rPr lang="en-US">
                  <a:latin typeface="Times New Roman" pitchFamily="18" charset="0"/>
                </a:rPr>
                <a:t> = 3</a:t>
              </a:r>
            </a:p>
          </p:txBody>
        </p:sp>
        <p:grpSp>
          <p:nvGrpSpPr>
            <p:cNvPr id="31766" name="Group 48"/>
            <p:cNvGrpSpPr>
              <a:grpSpLocks/>
            </p:cNvGrpSpPr>
            <p:nvPr/>
          </p:nvGrpSpPr>
          <p:grpSpPr bwMode="auto">
            <a:xfrm>
              <a:off x="2300" y="2177"/>
              <a:ext cx="562" cy="441"/>
              <a:chOff x="1417" y="1938"/>
              <a:chExt cx="696" cy="723"/>
            </a:xfrm>
          </p:grpSpPr>
          <p:sp>
            <p:nvSpPr>
              <p:cNvPr id="31767" name="Line 49"/>
              <p:cNvSpPr>
                <a:spLocks noChangeShapeType="1"/>
              </p:cNvSpPr>
              <p:nvPr/>
            </p:nvSpPr>
            <p:spPr bwMode="auto">
              <a:xfrm flipV="1">
                <a:off x="1417" y="1938"/>
                <a:ext cx="348" cy="723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768" name="Line 50"/>
              <p:cNvSpPr>
                <a:spLocks noChangeShapeType="1"/>
              </p:cNvSpPr>
              <p:nvPr/>
            </p:nvSpPr>
            <p:spPr bwMode="auto">
              <a:xfrm flipH="1" flipV="1">
                <a:off x="1765" y="1938"/>
                <a:ext cx="348" cy="723"/>
              </a:xfrm>
              <a:prstGeom prst="line">
                <a:avLst/>
              </a:prstGeom>
              <a:noFill/>
              <a:ln w="38100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1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98489" y="276228"/>
            <a:ext cx="8279077" cy="669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The central limit theorem for dice</a:t>
            </a:r>
          </a:p>
        </p:txBody>
      </p:sp>
      <p:sp>
        <p:nvSpPr>
          <p:cNvPr id="32771" name="Text Box 7"/>
          <p:cNvSpPr txBox="1">
            <a:spLocks noChangeArrowheads="1"/>
          </p:cNvSpPr>
          <p:nvPr/>
        </p:nvSpPr>
        <p:spPr bwMode="auto">
          <a:xfrm>
            <a:off x="443706" y="1539878"/>
            <a:ext cx="1327679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The average number of dots per roll.</a:t>
            </a:r>
          </a:p>
        </p:txBody>
      </p:sp>
      <p:grpSp>
        <p:nvGrpSpPr>
          <p:cNvPr id="32772" name="Group 135"/>
          <p:cNvGrpSpPr>
            <a:grpSpLocks/>
          </p:cNvGrpSpPr>
          <p:nvPr/>
        </p:nvGrpSpPr>
        <p:grpSpPr bwMode="auto">
          <a:xfrm>
            <a:off x="1712914" y="1162050"/>
            <a:ext cx="7439819" cy="1152525"/>
            <a:chOff x="996" y="732"/>
            <a:chExt cx="4326" cy="726"/>
          </a:xfrm>
        </p:grpSpPr>
        <p:grpSp>
          <p:nvGrpSpPr>
            <p:cNvPr id="32860" name="Group 115"/>
            <p:cNvGrpSpPr>
              <a:grpSpLocks/>
            </p:cNvGrpSpPr>
            <p:nvPr/>
          </p:nvGrpSpPr>
          <p:grpSpPr bwMode="auto">
            <a:xfrm>
              <a:off x="996" y="732"/>
              <a:ext cx="4326" cy="726"/>
              <a:chOff x="702" y="558"/>
              <a:chExt cx="4326" cy="1361"/>
            </a:xfrm>
          </p:grpSpPr>
          <p:grpSp>
            <p:nvGrpSpPr>
              <p:cNvPr id="32862" name="Group 15"/>
              <p:cNvGrpSpPr>
                <a:grpSpLocks/>
              </p:cNvGrpSpPr>
              <p:nvPr/>
            </p:nvGrpSpPr>
            <p:grpSpPr bwMode="auto">
              <a:xfrm>
                <a:off x="1374" y="558"/>
                <a:ext cx="3456" cy="810"/>
                <a:chOff x="1374" y="558"/>
                <a:chExt cx="3426" cy="810"/>
              </a:xfrm>
            </p:grpSpPr>
            <p:sp>
              <p:nvSpPr>
                <p:cNvPr id="32871" name="Line 9"/>
                <p:cNvSpPr>
                  <a:spLocks noChangeShapeType="1"/>
                </p:cNvSpPr>
                <p:nvPr/>
              </p:nvSpPr>
              <p:spPr bwMode="auto">
                <a:xfrm>
                  <a:off x="1374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72" name="Line 10"/>
                <p:cNvSpPr>
                  <a:spLocks noChangeShapeType="1"/>
                </p:cNvSpPr>
                <p:nvPr/>
              </p:nvSpPr>
              <p:spPr bwMode="auto">
                <a:xfrm>
                  <a:off x="2059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73" name="Line 11"/>
                <p:cNvSpPr>
                  <a:spLocks noChangeShapeType="1"/>
                </p:cNvSpPr>
                <p:nvPr/>
              </p:nvSpPr>
              <p:spPr bwMode="auto">
                <a:xfrm>
                  <a:off x="2744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74" name="Line 12"/>
                <p:cNvSpPr>
                  <a:spLocks noChangeShapeType="1"/>
                </p:cNvSpPr>
                <p:nvPr/>
              </p:nvSpPr>
              <p:spPr bwMode="auto">
                <a:xfrm>
                  <a:off x="3429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75" name="Line 13"/>
                <p:cNvSpPr>
                  <a:spLocks noChangeShapeType="1"/>
                </p:cNvSpPr>
                <p:nvPr/>
              </p:nvSpPr>
              <p:spPr bwMode="auto">
                <a:xfrm>
                  <a:off x="4114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76" name="Line 14"/>
                <p:cNvSpPr>
                  <a:spLocks noChangeShapeType="1"/>
                </p:cNvSpPr>
                <p:nvPr/>
              </p:nvSpPr>
              <p:spPr bwMode="auto">
                <a:xfrm>
                  <a:off x="4800" y="558"/>
                  <a:ext cx="0" cy="81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32863" name="Group 91"/>
              <p:cNvGrpSpPr>
                <a:grpSpLocks/>
              </p:cNvGrpSpPr>
              <p:nvPr/>
            </p:nvGrpSpPr>
            <p:grpSpPr bwMode="auto">
              <a:xfrm>
                <a:off x="1254" y="1374"/>
                <a:ext cx="3702" cy="545"/>
                <a:chOff x="1236" y="1374"/>
                <a:chExt cx="3702" cy="545"/>
              </a:xfrm>
            </p:grpSpPr>
            <p:sp>
              <p:nvSpPr>
                <p:cNvPr id="3286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236" y="1374"/>
                  <a:ext cx="228" cy="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3286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30" y="1374"/>
                  <a:ext cx="228" cy="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3286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625" y="1374"/>
                  <a:ext cx="228" cy="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3286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320" y="1374"/>
                  <a:ext cx="228" cy="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4</a:t>
                  </a:r>
                </a:p>
              </p:txBody>
            </p:sp>
            <p:sp>
              <p:nvSpPr>
                <p:cNvPr id="3286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015" y="1374"/>
                  <a:ext cx="228" cy="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5</a:t>
                  </a:r>
                </a:p>
              </p:txBody>
            </p:sp>
            <p:sp>
              <p:nvSpPr>
                <p:cNvPr id="32870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710" y="1374"/>
                  <a:ext cx="228" cy="5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6</a:t>
                  </a:r>
                </a:p>
              </p:txBody>
            </p:sp>
          </p:grpSp>
          <p:sp>
            <p:nvSpPr>
              <p:cNvPr id="32864" name="Line 8"/>
              <p:cNvSpPr>
                <a:spLocks noChangeShapeType="1"/>
              </p:cNvSpPr>
              <p:nvPr/>
            </p:nvSpPr>
            <p:spPr bwMode="auto">
              <a:xfrm>
                <a:off x="702" y="1362"/>
                <a:ext cx="432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2861" name="Text Box 121"/>
            <p:cNvSpPr txBox="1">
              <a:spLocks noChangeArrowheads="1"/>
            </p:cNvSpPr>
            <p:nvPr/>
          </p:nvSpPr>
          <p:spPr bwMode="auto">
            <a:xfrm>
              <a:off x="1002" y="768"/>
              <a:ext cx="6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 die</a:t>
              </a:r>
            </a:p>
          </p:txBody>
        </p:sp>
      </p:grpSp>
      <p:grpSp>
        <p:nvGrpSpPr>
          <p:cNvPr id="6" name="Group 136"/>
          <p:cNvGrpSpPr>
            <a:grpSpLocks/>
          </p:cNvGrpSpPr>
          <p:nvPr/>
        </p:nvGrpSpPr>
        <p:grpSpPr bwMode="auto">
          <a:xfrm>
            <a:off x="1712914" y="2543177"/>
            <a:ext cx="7439819" cy="1204913"/>
            <a:chOff x="996" y="1602"/>
            <a:chExt cx="4326" cy="759"/>
          </a:xfrm>
        </p:grpSpPr>
        <p:grpSp>
          <p:nvGrpSpPr>
            <p:cNvPr id="32838" name="Group 119"/>
            <p:cNvGrpSpPr>
              <a:grpSpLocks/>
            </p:cNvGrpSpPr>
            <p:nvPr/>
          </p:nvGrpSpPr>
          <p:grpSpPr bwMode="auto">
            <a:xfrm>
              <a:off x="996" y="1602"/>
              <a:ext cx="4326" cy="759"/>
              <a:chOff x="702" y="1920"/>
              <a:chExt cx="4326" cy="1390"/>
            </a:xfrm>
          </p:grpSpPr>
          <p:grpSp>
            <p:nvGrpSpPr>
              <p:cNvPr id="32840" name="Group 114"/>
              <p:cNvGrpSpPr>
                <a:grpSpLocks/>
              </p:cNvGrpSpPr>
              <p:nvPr/>
            </p:nvGrpSpPr>
            <p:grpSpPr bwMode="auto">
              <a:xfrm>
                <a:off x="1362" y="1920"/>
                <a:ext cx="3456" cy="858"/>
                <a:chOff x="1362" y="1920"/>
                <a:chExt cx="3456" cy="858"/>
              </a:xfrm>
            </p:grpSpPr>
            <p:sp>
              <p:nvSpPr>
                <p:cNvPr id="32849" name="Line 23"/>
                <p:cNvSpPr>
                  <a:spLocks noChangeShapeType="1"/>
                </p:cNvSpPr>
                <p:nvPr/>
              </p:nvSpPr>
              <p:spPr bwMode="auto">
                <a:xfrm>
                  <a:off x="1362" y="2616"/>
                  <a:ext cx="0" cy="162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0" name="Line 24"/>
                <p:cNvSpPr>
                  <a:spLocks noChangeShapeType="1"/>
                </p:cNvSpPr>
                <p:nvPr/>
              </p:nvSpPr>
              <p:spPr bwMode="auto">
                <a:xfrm>
                  <a:off x="2053" y="2334"/>
                  <a:ext cx="0" cy="444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1" name="Line 25"/>
                <p:cNvSpPr>
                  <a:spLocks noChangeShapeType="1"/>
                </p:cNvSpPr>
                <p:nvPr/>
              </p:nvSpPr>
              <p:spPr bwMode="auto">
                <a:xfrm>
                  <a:off x="2744" y="2052"/>
                  <a:ext cx="0" cy="72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2" name="Line 26"/>
                <p:cNvSpPr>
                  <a:spLocks noChangeShapeType="1"/>
                </p:cNvSpPr>
                <p:nvPr/>
              </p:nvSpPr>
              <p:spPr bwMode="auto">
                <a:xfrm>
                  <a:off x="3435" y="2058"/>
                  <a:ext cx="0" cy="720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3" name="Line 27"/>
                <p:cNvSpPr>
                  <a:spLocks noChangeShapeType="1"/>
                </p:cNvSpPr>
                <p:nvPr/>
              </p:nvSpPr>
              <p:spPr bwMode="auto">
                <a:xfrm>
                  <a:off x="4126" y="2340"/>
                  <a:ext cx="0" cy="438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4" name="Line 28"/>
                <p:cNvSpPr>
                  <a:spLocks noChangeShapeType="1"/>
                </p:cNvSpPr>
                <p:nvPr/>
              </p:nvSpPr>
              <p:spPr bwMode="auto">
                <a:xfrm>
                  <a:off x="4818" y="2610"/>
                  <a:ext cx="0" cy="168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5" name="Line 30"/>
                <p:cNvSpPr>
                  <a:spLocks noChangeShapeType="1"/>
                </p:cNvSpPr>
                <p:nvPr/>
              </p:nvSpPr>
              <p:spPr bwMode="auto">
                <a:xfrm>
                  <a:off x="1710" y="2472"/>
                  <a:ext cx="0" cy="30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6" name="Line 31"/>
                <p:cNvSpPr>
                  <a:spLocks noChangeShapeType="1"/>
                </p:cNvSpPr>
                <p:nvPr/>
              </p:nvSpPr>
              <p:spPr bwMode="auto">
                <a:xfrm>
                  <a:off x="2401" y="2196"/>
                  <a:ext cx="0" cy="582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7" name="Line 32"/>
                <p:cNvSpPr>
                  <a:spLocks noChangeShapeType="1"/>
                </p:cNvSpPr>
                <p:nvPr/>
              </p:nvSpPr>
              <p:spPr bwMode="auto">
                <a:xfrm>
                  <a:off x="3092" y="1920"/>
                  <a:ext cx="0" cy="858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8" name="Line 33"/>
                <p:cNvSpPr>
                  <a:spLocks noChangeShapeType="1"/>
                </p:cNvSpPr>
                <p:nvPr/>
              </p:nvSpPr>
              <p:spPr bwMode="auto">
                <a:xfrm>
                  <a:off x="3783" y="2202"/>
                  <a:ext cx="0" cy="57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59" name="Line 34"/>
                <p:cNvSpPr>
                  <a:spLocks noChangeShapeType="1"/>
                </p:cNvSpPr>
                <p:nvPr/>
              </p:nvSpPr>
              <p:spPr bwMode="auto">
                <a:xfrm>
                  <a:off x="4474" y="2484"/>
                  <a:ext cx="0" cy="294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2841" name="Line 36"/>
              <p:cNvSpPr>
                <a:spLocks noChangeShapeType="1"/>
              </p:cNvSpPr>
              <p:nvPr/>
            </p:nvSpPr>
            <p:spPr bwMode="auto">
              <a:xfrm>
                <a:off x="702" y="2772"/>
                <a:ext cx="432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2842" name="Group 92"/>
              <p:cNvGrpSpPr>
                <a:grpSpLocks/>
              </p:cNvGrpSpPr>
              <p:nvPr/>
            </p:nvGrpSpPr>
            <p:grpSpPr bwMode="auto">
              <a:xfrm>
                <a:off x="1248" y="2778"/>
                <a:ext cx="3702" cy="532"/>
                <a:chOff x="1236" y="1374"/>
                <a:chExt cx="3702" cy="532"/>
              </a:xfrm>
            </p:grpSpPr>
            <p:sp>
              <p:nvSpPr>
                <p:cNvPr id="32843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1236" y="1374"/>
                  <a:ext cx="228" cy="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32844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1930" y="1374"/>
                  <a:ext cx="228" cy="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32845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2625" y="1374"/>
                  <a:ext cx="228" cy="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32846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3320" y="1374"/>
                  <a:ext cx="228" cy="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4</a:t>
                  </a:r>
                </a:p>
              </p:txBody>
            </p:sp>
            <p:sp>
              <p:nvSpPr>
                <p:cNvPr id="32847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4015" y="1374"/>
                  <a:ext cx="228" cy="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5</a:t>
                  </a:r>
                </a:p>
              </p:txBody>
            </p:sp>
            <p:sp>
              <p:nvSpPr>
                <p:cNvPr id="32848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4710" y="1374"/>
                  <a:ext cx="228" cy="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6</a:t>
                  </a:r>
                </a:p>
              </p:txBody>
            </p:sp>
          </p:grpSp>
        </p:grpSp>
        <p:sp>
          <p:nvSpPr>
            <p:cNvPr id="32839" name="Text Box 122"/>
            <p:cNvSpPr txBox="1">
              <a:spLocks noChangeArrowheads="1"/>
            </p:cNvSpPr>
            <p:nvPr/>
          </p:nvSpPr>
          <p:spPr bwMode="auto">
            <a:xfrm>
              <a:off x="1002" y="1644"/>
              <a:ext cx="6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2 dice</a:t>
              </a:r>
            </a:p>
          </p:txBody>
        </p:sp>
      </p:grpSp>
      <p:grpSp>
        <p:nvGrpSpPr>
          <p:cNvPr id="10" name="Group 137"/>
          <p:cNvGrpSpPr>
            <a:grpSpLocks/>
          </p:cNvGrpSpPr>
          <p:nvPr/>
        </p:nvGrpSpPr>
        <p:grpSpPr bwMode="auto">
          <a:xfrm>
            <a:off x="1712914" y="4000503"/>
            <a:ext cx="7439819" cy="1165225"/>
            <a:chOff x="996" y="2520"/>
            <a:chExt cx="4326" cy="734"/>
          </a:xfrm>
        </p:grpSpPr>
        <p:grpSp>
          <p:nvGrpSpPr>
            <p:cNvPr id="32811" name="Group 134"/>
            <p:cNvGrpSpPr>
              <a:grpSpLocks/>
            </p:cNvGrpSpPr>
            <p:nvPr/>
          </p:nvGrpSpPr>
          <p:grpSpPr bwMode="auto">
            <a:xfrm>
              <a:off x="996" y="2520"/>
              <a:ext cx="4326" cy="734"/>
              <a:chOff x="996" y="2520"/>
              <a:chExt cx="4326" cy="734"/>
            </a:xfrm>
          </p:grpSpPr>
          <p:grpSp>
            <p:nvGrpSpPr>
              <p:cNvPr id="32813" name="Group 133"/>
              <p:cNvGrpSpPr>
                <a:grpSpLocks/>
              </p:cNvGrpSpPr>
              <p:nvPr/>
            </p:nvGrpSpPr>
            <p:grpSpPr bwMode="auto">
              <a:xfrm>
                <a:off x="1644" y="2520"/>
                <a:ext cx="3458" cy="462"/>
                <a:chOff x="1644" y="2520"/>
                <a:chExt cx="3458" cy="462"/>
              </a:xfrm>
            </p:grpSpPr>
            <p:sp>
              <p:nvSpPr>
                <p:cNvPr id="32822" name="Line 41"/>
                <p:cNvSpPr>
                  <a:spLocks noChangeShapeType="1"/>
                </p:cNvSpPr>
                <p:nvPr/>
              </p:nvSpPr>
              <p:spPr bwMode="auto">
                <a:xfrm>
                  <a:off x="1644" y="2944"/>
                  <a:ext cx="0" cy="38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3" name="Line 42"/>
                <p:cNvSpPr>
                  <a:spLocks noChangeShapeType="1"/>
                </p:cNvSpPr>
                <p:nvPr/>
              </p:nvSpPr>
              <p:spPr bwMode="auto">
                <a:xfrm>
                  <a:off x="2335" y="2819"/>
                  <a:ext cx="0" cy="163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4" name="Line 43"/>
                <p:cNvSpPr>
                  <a:spLocks noChangeShapeType="1"/>
                </p:cNvSpPr>
                <p:nvPr/>
              </p:nvSpPr>
              <p:spPr bwMode="auto">
                <a:xfrm>
                  <a:off x="2796" y="2626"/>
                  <a:ext cx="0" cy="35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5" name="Line 47"/>
                <p:cNvSpPr>
                  <a:spLocks noChangeShapeType="1"/>
                </p:cNvSpPr>
                <p:nvPr/>
              </p:nvSpPr>
              <p:spPr bwMode="auto">
                <a:xfrm>
                  <a:off x="1874" y="2927"/>
                  <a:ext cx="0" cy="55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6" name="Line 48"/>
                <p:cNvSpPr>
                  <a:spLocks noChangeShapeType="1"/>
                </p:cNvSpPr>
                <p:nvPr/>
              </p:nvSpPr>
              <p:spPr bwMode="auto">
                <a:xfrm>
                  <a:off x="2566" y="2726"/>
                  <a:ext cx="0" cy="25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7" name="Line 49"/>
                <p:cNvSpPr>
                  <a:spLocks noChangeShapeType="1"/>
                </p:cNvSpPr>
                <p:nvPr/>
              </p:nvSpPr>
              <p:spPr bwMode="auto">
                <a:xfrm>
                  <a:off x="3257" y="2520"/>
                  <a:ext cx="0" cy="462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8" name="Line 53"/>
                <p:cNvSpPr>
                  <a:spLocks noChangeShapeType="1"/>
                </p:cNvSpPr>
                <p:nvPr/>
              </p:nvSpPr>
              <p:spPr bwMode="auto">
                <a:xfrm>
                  <a:off x="2105" y="2899"/>
                  <a:ext cx="0" cy="83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29" name="Line 54"/>
                <p:cNvSpPr>
                  <a:spLocks noChangeShapeType="1"/>
                </p:cNvSpPr>
                <p:nvPr/>
              </p:nvSpPr>
              <p:spPr bwMode="auto">
                <a:xfrm>
                  <a:off x="3027" y="2557"/>
                  <a:ext cx="0" cy="425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0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5102" y="2946"/>
                  <a:ext cx="0" cy="3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4410" y="2819"/>
                  <a:ext cx="0" cy="163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949" y="2626"/>
                  <a:ext cx="0" cy="35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871" y="2927"/>
                  <a:ext cx="0" cy="55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4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4179" y="2726"/>
                  <a:ext cx="0" cy="256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5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3488" y="2520"/>
                  <a:ext cx="0" cy="462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640" y="2899"/>
                  <a:ext cx="0" cy="83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2837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3718" y="2567"/>
                  <a:ext cx="0" cy="415"/>
                </a:xfrm>
                <a:prstGeom prst="line">
                  <a:avLst/>
                </a:prstGeom>
                <a:noFill/>
                <a:ln w="127000">
                  <a:solidFill>
                    <a:srgbClr val="9900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32814" name="Group 132"/>
              <p:cNvGrpSpPr>
                <a:grpSpLocks/>
              </p:cNvGrpSpPr>
              <p:nvPr/>
            </p:nvGrpSpPr>
            <p:grpSpPr bwMode="auto">
              <a:xfrm>
                <a:off x="1530" y="2966"/>
                <a:ext cx="3702" cy="288"/>
                <a:chOff x="1530" y="2966"/>
                <a:chExt cx="3702" cy="288"/>
              </a:xfrm>
            </p:grpSpPr>
            <p:sp>
              <p:nvSpPr>
                <p:cNvPr id="32816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530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32817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2224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32818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2919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32819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3614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4</a:t>
                  </a:r>
                </a:p>
              </p:txBody>
            </p:sp>
            <p:sp>
              <p:nvSpPr>
                <p:cNvPr id="32820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4309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5</a:t>
                  </a:r>
                </a:p>
              </p:txBody>
            </p:sp>
            <p:sp>
              <p:nvSpPr>
                <p:cNvPr id="3282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5004" y="2966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6</a:t>
                  </a:r>
                </a:p>
              </p:txBody>
            </p:sp>
          </p:grpSp>
          <p:sp>
            <p:nvSpPr>
              <p:cNvPr id="32815" name="Line 52"/>
              <p:cNvSpPr>
                <a:spLocks noChangeShapeType="1"/>
              </p:cNvSpPr>
              <p:nvPr/>
            </p:nvSpPr>
            <p:spPr bwMode="auto">
              <a:xfrm>
                <a:off x="996" y="2976"/>
                <a:ext cx="432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2812" name="Text Box 123"/>
            <p:cNvSpPr txBox="1">
              <a:spLocks noChangeArrowheads="1"/>
            </p:cNvSpPr>
            <p:nvPr/>
          </p:nvSpPr>
          <p:spPr bwMode="auto">
            <a:xfrm>
              <a:off x="1002" y="2544"/>
              <a:ext cx="6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3 dice</a:t>
              </a:r>
            </a:p>
          </p:txBody>
        </p:sp>
      </p:grpSp>
      <p:grpSp>
        <p:nvGrpSpPr>
          <p:cNvPr id="14" name="Group 138"/>
          <p:cNvGrpSpPr>
            <a:grpSpLocks/>
          </p:cNvGrpSpPr>
          <p:nvPr/>
        </p:nvGrpSpPr>
        <p:grpSpPr bwMode="auto">
          <a:xfrm>
            <a:off x="1712914" y="5410200"/>
            <a:ext cx="7439819" cy="1143000"/>
            <a:chOff x="996" y="3408"/>
            <a:chExt cx="4326" cy="720"/>
          </a:xfrm>
        </p:grpSpPr>
        <p:grpSp>
          <p:nvGrpSpPr>
            <p:cNvPr id="32779" name="Group 131"/>
            <p:cNvGrpSpPr>
              <a:grpSpLocks/>
            </p:cNvGrpSpPr>
            <p:nvPr/>
          </p:nvGrpSpPr>
          <p:grpSpPr bwMode="auto">
            <a:xfrm>
              <a:off x="996" y="3408"/>
              <a:ext cx="4326" cy="720"/>
              <a:chOff x="996" y="3408"/>
              <a:chExt cx="4326" cy="720"/>
            </a:xfrm>
          </p:grpSpPr>
          <p:grpSp>
            <p:nvGrpSpPr>
              <p:cNvPr id="32781" name="Group 130"/>
              <p:cNvGrpSpPr>
                <a:grpSpLocks/>
              </p:cNvGrpSpPr>
              <p:nvPr/>
            </p:nvGrpSpPr>
            <p:grpSpPr bwMode="auto">
              <a:xfrm>
                <a:off x="1524" y="3840"/>
                <a:ext cx="3702" cy="288"/>
                <a:chOff x="1524" y="3840"/>
                <a:chExt cx="3702" cy="288"/>
              </a:xfrm>
            </p:grpSpPr>
            <p:sp>
              <p:nvSpPr>
                <p:cNvPr id="32805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524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32806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2218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32807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2913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3</a:t>
                  </a:r>
                </a:p>
              </p:txBody>
            </p:sp>
            <p:sp>
              <p:nvSpPr>
                <p:cNvPr id="32808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3608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4</a:t>
                  </a:r>
                </a:p>
              </p:txBody>
            </p:sp>
            <p:sp>
              <p:nvSpPr>
                <p:cNvPr id="32809" name="Text Box 111"/>
                <p:cNvSpPr txBox="1">
                  <a:spLocks noChangeArrowheads="1"/>
                </p:cNvSpPr>
                <p:nvPr/>
              </p:nvSpPr>
              <p:spPr bwMode="auto">
                <a:xfrm>
                  <a:off x="4303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5</a:t>
                  </a:r>
                </a:p>
              </p:txBody>
            </p:sp>
            <p:sp>
              <p:nvSpPr>
                <p:cNvPr id="32810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4998" y="3840"/>
                  <a:ext cx="22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/>
                    <a:t>6</a:t>
                  </a:r>
                </a:p>
              </p:txBody>
            </p:sp>
          </p:grpSp>
          <p:grpSp>
            <p:nvGrpSpPr>
              <p:cNvPr id="32782" name="Group 129"/>
              <p:cNvGrpSpPr>
                <a:grpSpLocks/>
              </p:cNvGrpSpPr>
              <p:nvPr/>
            </p:nvGrpSpPr>
            <p:grpSpPr bwMode="auto">
              <a:xfrm>
                <a:off x="996" y="3408"/>
                <a:ext cx="4326" cy="444"/>
                <a:chOff x="996" y="3408"/>
                <a:chExt cx="4326" cy="444"/>
              </a:xfrm>
            </p:grpSpPr>
            <p:grpSp>
              <p:nvGrpSpPr>
                <p:cNvPr id="32783" name="Group 128"/>
                <p:cNvGrpSpPr>
                  <a:grpSpLocks/>
                </p:cNvGrpSpPr>
                <p:nvPr/>
              </p:nvGrpSpPr>
              <p:grpSpPr bwMode="auto">
                <a:xfrm>
                  <a:off x="2066" y="3408"/>
                  <a:ext cx="2631" cy="444"/>
                  <a:chOff x="2066" y="3408"/>
                  <a:chExt cx="2631" cy="444"/>
                </a:xfrm>
              </p:grpSpPr>
              <p:sp>
                <p:nvSpPr>
                  <p:cNvPr id="32785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2342" y="3773"/>
                    <a:ext cx="0" cy="79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86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2756" y="3611"/>
                    <a:ext cx="0" cy="241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8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066" y="3829"/>
                    <a:ext cx="0" cy="23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88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2480" y="3734"/>
                    <a:ext cx="0" cy="118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89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3171" y="3430"/>
                    <a:ext cx="0" cy="422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0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204" y="3811"/>
                    <a:ext cx="0" cy="41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1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033" y="3483"/>
                    <a:ext cx="0" cy="369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2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14" y="3761"/>
                    <a:ext cx="0" cy="91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3" name="Line 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2" y="3521"/>
                    <a:ext cx="0" cy="331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4" name="Line 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7" y="3832"/>
                    <a:ext cx="0" cy="20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5" name="Line 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38" y="3658"/>
                    <a:ext cx="0" cy="194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6" name="Line 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7" y="3408"/>
                    <a:ext cx="0" cy="444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7" name="Line 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2" y="3798"/>
                    <a:ext cx="0" cy="54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8" name="Line 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23" y="3480"/>
                    <a:ext cx="0" cy="372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799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2618" y="3676"/>
                    <a:ext cx="0" cy="176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800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3552"/>
                    <a:ext cx="0" cy="300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801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3309" y="3408"/>
                    <a:ext cx="0" cy="444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802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585" y="3439"/>
                    <a:ext cx="0" cy="413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803" name="Line 8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00" y="3592"/>
                    <a:ext cx="0" cy="260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2804" name="Line 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6" y="3708"/>
                    <a:ext cx="0" cy="144"/>
                  </a:xfrm>
                  <a:prstGeom prst="line">
                    <a:avLst/>
                  </a:prstGeom>
                  <a:noFill/>
                  <a:ln w="127000">
                    <a:solidFill>
                      <a:srgbClr val="99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32784" name="Line 83"/>
                <p:cNvSpPr>
                  <a:spLocks noChangeShapeType="1"/>
                </p:cNvSpPr>
                <p:nvPr/>
              </p:nvSpPr>
              <p:spPr bwMode="auto">
                <a:xfrm>
                  <a:off x="996" y="3852"/>
                  <a:ext cx="432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  <p:sp>
          <p:nvSpPr>
            <p:cNvPr id="32780" name="Text Box 124"/>
            <p:cNvSpPr txBox="1">
              <a:spLocks noChangeArrowheads="1"/>
            </p:cNvSpPr>
            <p:nvPr/>
          </p:nvSpPr>
          <p:spPr bwMode="auto">
            <a:xfrm>
              <a:off x="1002" y="3462"/>
              <a:ext cx="6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5 dice</a:t>
              </a:r>
            </a:p>
          </p:txBody>
        </p:sp>
      </p:grpSp>
      <p:grpSp>
        <p:nvGrpSpPr>
          <p:cNvPr id="19" name="Group 125"/>
          <p:cNvGrpSpPr>
            <a:grpSpLocks/>
          </p:cNvGrpSpPr>
          <p:nvPr/>
        </p:nvGrpSpPr>
        <p:grpSpPr bwMode="auto">
          <a:xfrm>
            <a:off x="2990720" y="5413378"/>
            <a:ext cx="5704548" cy="696913"/>
            <a:chOff x="3019" y="766"/>
            <a:chExt cx="1539" cy="545"/>
          </a:xfrm>
        </p:grpSpPr>
        <p:sp>
          <p:nvSpPr>
            <p:cNvPr id="32777" name="Freeform 126"/>
            <p:cNvSpPr>
              <a:spLocks/>
            </p:cNvSpPr>
            <p:nvPr/>
          </p:nvSpPr>
          <p:spPr bwMode="auto">
            <a:xfrm flipH="1">
              <a:off x="3787" y="766"/>
              <a:ext cx="771" cy="545"/>
            </a:xfrm>
            <a:custGeom>
              <a:avLst/>
              <a:gdLst>
                <a:gd name="T0" fmla="*/ 0 w 771"/>
                <a:gd name="T1" fmla="*/ 545 h 545"/>
                <a:gd name="T2" fmla="*/ 159 w 771"/>
                <a:gd name="T3" fmla="*/ 501 h 545"/>
                <a:gd name="T4" fmla="*/ 269 w 771"/>
                <a:gd name="T5" fmla="*/ 441 h 545"/>
                <a:gd name="T6" fmla="*/ 429 w 771"/>
                <a:gd name="T7" fmla="*/ 296 h 545"/>
                <a:gd name="T8" fmla="*/ 488 w 771"/>
                <a:gd name="T9" fmla="*/ 224 h 545"/>
                <a:gd name="T10" fmla="*/ 566 w 771"/>
                <a:gd name="T11" fmla="*/ 135 h 545"/>
                <a:gd name="T12" fmla="*/ 669 w 771"/>
                <a:gd name="T13" fmla="*/ 36 h 545"/>
                <a:gd name="T14" fmla="*/ 771 w 771"/>
                <a:gd name="T15" fmla="*/ 0 h 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71"/>
                <a:gd name="T25" fmla="*/ 0 h 545"/>
                <a:gd name="T26" fmla="*/ 771 w 771"/>
                <a:gd name="T27" fmla="*/ 545 h 5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71" h="545">
                  <a:moveTo>
                    <a:pt x="0" y="545"/>
                  </a:moveTo>
                  <a:cubicBezTo>
                    <a:pt x="26" y="538"/>
                    <a:pt x="114" y="518"/>
                    <a:pt x="159" y="501"/>
                  </a:cubicBezTo>
                  <a:cubicBezTo>
                    <a:pt x="204" y="484"/>
                    <a:pt x="224" y="475"/>
                    <a:pt x="269" y="441"/>
                  </a:cubicBezTo>
                  <a:cubicBezTo>
                    <a:pt x="314" y="407"/>
                    <a:pt x="393" y="332"/>
                    <a:pt x="429" y="296"/>
                  </a:cubicBezTo>
                  <a:cubicBezTo>
                    <a:pt x="465" y="260"/>
                    <a:pt x="465" y="251"/>
                    <a:pt x="488" y="224"/>
                  </a:cubicBezTo>
                  <a:cubicBezTo>
                    <a:pt x="511" y="197"/>
                    <a:pt x="536" y="166"/>
                    <a:pt x="566" y="135"/>
                  </a:cubicBezTo>
                  <a:cubicBezTo>
                    <a:pt x="596" y="104"/>
                    <a:pt x="635" y="58"/>
                    <a:pt x="669" y="36"/>
                  </a:cubicBezTo>
                  <a:cubicBezTo>
                    <a:pt x="703" y="14"/>
                    <a:pt x="737" y="6"/>
                    <a:pt x="771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778" name="Freeform 127"/>
            <p:cNvSpPr>
              <a:spLocks/>
            </p:cNvSpPr>
            <p:nvPr/>
          </p:nvSpPr>
          <p:spPr bwMode="auto">
            <a:xfrm>
              <a:off x="3019" y="766"/>
              <a:ext cx="771" cy="545"/>
            </a:xfrm>
            <a:custGeom>
              <a:avLst/>
              <a:gdLst>
                <a:gd name="T0" fmla="*/ 0 w 771"/>
                <a:gd name="T1" fmla="*/ 545 h 545"/>
                <a:gd name="T2" fmla="*/ 159 w 771"/>
                <a:gd name="T3" fmla="*/ 501 h 545"/>
                <a:gd name="T4" fmla="*/ 269 w 771"/>
                <a:gd name="T5" fmla="*/ 441 h 545"/>
                <a:gd name="T6" fmla="*/ 429 w 771"/>
                <a:gd name="T7" fmla="*/ 296 h 545"/>
                <a:gd name="T8" fmla="*/ 488 w 771"/>
                <a:gd name="T9" fmla="*/ 224 h 545"/>
                <a:gd name="T10" fmla="*/ 566 w 771"/>
                <a:gd name="T11" fmla="*/ 135 h 545"/>
                <a:gd name="T12" fmla="*/ 669 w 771"/>
                <a:gd name="T13" fmla="*/ 36 h 545"/>
                <a:gd name="T14" fmla="*/ 771 w 771"/>
                <a:gd name="T15" fmla="*/ 0 h 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71"/>
                <a:gd name="T25" fmla="*/ 0 h 545"/>
                <a:gd name="T26" fmla="*/ 771 w 771"/>
                <a:gd name="T27" fmla="*/ 545 h 5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71" h="545">
                  <a:moveTo>
                    <a:pt x="0" y="545"/>
                  </a:moveTo>
                  <a:cubicBezTo>
                    <a:pt x="26" y="538"/>
                    <a:pt x="114" y="518"/>
                    <a:pt x="159" y="501"/>
                  </a:cubicBezTo>
                  <a:cubicBezTo>
                    <a:pt x="204" y="484"/>
                    <a:pt x="224" y="475"/>
                    <a:pt x="269" y="441"/>
                  </a:cubicBezTo>
                  <a:cubicBezTo>
                    <a:pt x="314" y="407"/>
                    <a:pt x="393" y="332"/>
                    <a:pt x="429" y="296"/>
                  </a:cubicBezTo>
                  <a:cubicBezTo>
                    <a:pt x="465" y="260"/>
                    <a:pt x="465" y="251"/>
                    <a:pt x="488" y="224"/>
                  </a:cubicBezTo>
                  <a:cubicBezTo>
                    <a:pt x="511" y="197"/>
                    <a:pt x="536" y="166"/>
                    <a:pt x="566" y="135"/>
                  </a:cubicBezTo>
                  <a:cubicBezTo>
                    <a:pt x="596" y="104"/>
                    <a:pt x="635" y="58"/>
                    <a:pt x="669" y="36"/>
                  </a:cubicBezTo>
                  <a:cubicBezTo>
                    <a:pt x="703" y="14"/>
                    <a:pt x="737" y="6"/>
                    <a:pt x="771" y="0"/>
                  </a:cubicBez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212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478104" y="1295403"/>
            <a:ext cx="847857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The convolution of a function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/>
              <a:t> with itself (the </a:t>
            </a:r>
            <a:r>
              <a:rPr lang="en-US" sz="2000" b="1">
                <a:solidFill>
                  <a:srgbClr val="FFFF00"/>
                </a:solidFill>
              </a:rPr>
              <a:t>autoconvolution</a:t>
            </a:r>
            <a:r>
              <a:rPr lang="en-US" sz="2000"/>
              <a:t>) is given by:</a:t>
            </a:r>
            <a:endParaRPr lang="en-US" sz="260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47146" y="165100"/>
            <a:ext cx="4774142" cy="9525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FF00"/>
                </a:solidFill>
              </a:rPr>
              <a:t>The Autocorrelation</a:t>
            </a:r>
          </a:p>
        </p:txBody>
      </p:sp>
      <p:graphicFrame>
        <p:nvGraphicFramePr>
          <p:cNvPr id="18434" name="Object 9"/>
          <p:cNvGraphicFramePr>
            <a:graphicFrameLocks noChangeAspect="1"/>
          </p:cNvGraphicFramePr>
          <p:nvPr/>
        </p:nvGraphicFramePr>
        <p:xfrm>
          <a:off x="2813581" y="1968503"/>
          <a:ext cx="380246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4" name="Equation" r:id="rId3" imgW="1600200" imgH="457200" progId="Equation.DSMT4">
                  <p:embed/>
                </p:oleObj>
              </mc:Choice>
              <mc:Fallback>
                <p:oleObj name="Equation" r:id="rId3" imgW="1600200" imgH="457200" progId="Equation.DSMT4">
                  <p:embed/>
                  <p:pic>
                    <p:nvPicPr>
                      <p:cNvPr id="1843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81" y="1968503"/>
                        <a:ext cx="380246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Text Box 16"/>
          <p:cNvSpPr txBox="1">
            <a:spLocks noChangeArrowheads="1"/>
          </p:cNvSpPr>
          <p:nvPr/>
        </p:nvSpPr>
        <p:spPr bwMode="auto">
          <a:xfrm>
            <a:off x="478102" y="6070603"/>
            <a:ext cx="825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000"/>
              <a:t>The autocorrelation plays an important role in optics.</a:t>
            </a:r>
            <a:endParaRPr lang="en-US"/>
          </a:p>
        </p:txBody>
      </p:sp>
      <p:sp>
        <p:nvSpPr>
          <p:cNvPr id="18439" name="Text Box 17"/>
          <p:cNvSpPr txBox="1">
            <a:spLocks noChangeArrowheads="1"/>
          </p:cNvSpPr>
          <p:nvPr/>
        </p:nvSpPr>
        <p:spPr bwMode="auto">
          <a:xfrm>
            <a:off x="478102" y="3276603"/>
            <a:ext cx="917680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Suppose that we don’t negate any of the arguments, and we complex-conjugate the 2</a:t>
            </a:r>
            <a:r>
              <a:rPr lang="en-US" sz="2000" baseline="30000"/>
              <a:t>nd</a:t>
            </a:r>
            <a:r>
              <a:rPr lang="en-US" sz="2000"/>
              <a:t> factor. Then we have the </a:t>
            </a:r>
            <a:r>
              <a:rPr lang="en-US" sz="2000" b="1">
                <a:solidFill>
                  <a:srgbClr val="FFFF00"/>
                </a:solidFill>
              </a:rPr>
              <a:t>autocorrelation</a:t>
            </a:r>
            <a:r>
              <a:rPr lang="en-US" sz="2000"/>
              <a:t>:</a:t>
            </a:r>
          </a:p>
        </p:txBody>
      </p:sp>
      <p:graphicFrame>
        <p:nvGraphicFramePr>
          <p:cNvPr id="18435" name="Object 11"/>
          <p:cNvGraphicFramePr>
            <a:graphicFrameLocks noChangeAspect="1"/>
          </p:cNvGraphicFramePr>
          <p:nvPr/>
        </p:nvGraphicFramePr>
        <p:xfrm>
          <a:off x="2428347" y="4394203"/>
          <a:ext cx="4849813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5" name="Equation" r:id="rId5" imgW="1714320" imgH="457200" progId="Equation.DSMT4">
                  <p:embed/>
                </p:oleObj>
              </mc:Choice>
              <mc:Fallback>
                <p:oleObj name="Equation" r:id="rId5" imgW="1714320" imgH="457200" progId="Equation.DSMT4">
                  <p:embed/>
                  <p:pic>
                    <p:nvPicPr>
                      <p:cNvPr id="18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347" y="4394203"/>
                        <a:ext cx="4849813" cy="1192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AutoShape 22"/>
          <p:cNvSpPr>
            <a:spLocks noChangeArrowheads="1"/>
          </p:cNvSpPr>
          <p:nvPr/>
        </p:nvSpPr>
        <p:spPr bwMode="auto">
          <a:xfrm>
            <a:off x="2908168" y="4906963"/>
            <a:ext cx="178858" cy="165100"/>
          </a:xfrm>
          <a:prstGeom prst="star5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36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74664" y="215900"/>
            <a:ext cx="4612481" cy="8763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8000"/>
                </a:solidFill>
              </a:rPr>
              <a:t>The Autocorrelation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629445" y="5664203"/>
            <a:ext cx="86402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Like the convolution, the autocorrelation also broadens the function in time. For real functions, the autocorrelation is symmetrical (even). </a:t>
            </a:r>
          </a:p>
        </p:txBody>
      </p:sp>
      <p:sp>
        <p:nvSpPr>
          <p:cNvPr id="19461" name="Text Box 12"/>
          <p:cNvSpPr txBox="1">
            <a:spLocks noChangeArrowheads="1"/>
          </p:cNvSpPr>
          <p:nvPr/>
        </p:nvSpPr>
        <p:spPr bwMode="auto">
          <a:xfrm>
            <a:off x="629445" y="1320803"/>
            <a:ext cx="864023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/>
              <a:t>As with the convolution, we can also perform the autocorrelation graphically.  It’s similar to the convolution, but without the inversion.</a:t>
            </a:r>
          </a:p>
        </p:txBody>
      </p:sp>
      <p:sp>
        <p:nvSpPr>
          <p:cNvPr id="19462" name="Text Box 37"/>
          <p:cNvSpPr txBox="1">
            <a:spLocks noChangeArrowheads="1"/>
          </p:cNvSpPr>
          <p:nvPr/>
        </p:nvSpPr>
        <p:spPr bwMode="auto">
          <a:xfrm>
            <a:off x="1372395" y="2916238"/>
            <a:ext cx="392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f</a:t>
            </a:r>
          </a:p>
        </p:txBody>
      </p:sp>
      <p:grpSp>
        <p:nvGrpSpPr>
          <p:cNvPr id="19463" name="Group 38"/>
          <p:cNvGrpSpPr>
            <a:grpSpLocks/>
          </p:cNvGrpSpPr>
          <p:nvPr/>
        </p:nvGrpSpPr>
        <p:grpSpPr bwMode="auto">
          <a:xfrm>
            <a:off x="1011239" y="2895600"/>
            <a:ext cx="1248569" cy="1638300"/>
            <a:chOff x="1602" y="2472"/>
            <a:chExt cx="1620" cy="852"/>
          </a:xfrm>
        </p:grpSpPr>
        <p:sp>
          <p:nvSpPr>
            <p:cNvPr id="19496" name="Line 39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97" name="Line 40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464" name="Group 41"/>
          <p:cNvGrpSpPr>
            <a:grpSpLocks/>
          </p:cNvGrpSpPr>
          <p:nvPr/>
        </p:nvGrpSpPr>
        <p:grpSpPr bwMode="auto">
          <a:xfrm>
            <a:off x="1093789" y="2898777"/>
            <a:ext cx="985441" cy="1546225"/>
            <a:chOff x="1692" y="2128"/>
            <a:chExt cx="1431" cy="1134"/>
          </a:xfrm>
        </p:grpSpPr>
        <p:sp>
          <p:nvSpPr>
            <p:cNvPr id="19493" name="Arc 42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91 w 19774"/>
                <a:gd name="T1" fmla="*/ 0 h 21546"/>
                <a:gd name="T2" fmla="*/ 1179 w 19774"/>
                <a:gd name="T3" fmla="*/ 662 h 21546"/>
                <a:gd name="T4" fmla="*/ 0 w 19774"/>
                <a:gd name="T5" fmla="*/ 111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494" name="Line 43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95" name="Line 44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465" name="Text Box 53"/>
          <p:cNvSpPr txBox="1">
            <a:spLocks noChangeArrowheads="1"/>
          </p:cNvSpPr>
          <p:nvPr/>
        </p:nvSpPr>
        <p:spPr bwMode="auto">
          <a:xfrm>
            <a:off x="1898650" y="4343400"/>
            <a:ext cx="54689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</a:p>
        </p:txBody>
      </p:sp>
      <p:sp>
        <p:nvSpPr>
          <p:cNvPr id="44088" name="AutoShape 56"/>
          <p:cNvSpPr>
            <a:spLocks noChangeArrowheads="1"/>
          </p:cNvSpPr>
          <p:nvPr/>
        </p:nvSpPr>
        <p:spPr bwMode="auto">
          <a:xfrm>
            <a:off x="2185856" y="3535363"/>
            <a:ext cx="178858" cy="165100"/>
          </a:xfrm>
          <a:prstGeom prst="star5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3600">
              <a:latin typeface="Arial" pitchFamily="34" charset="0"/>
            </a:endParaRPr>
          </a:p>
        </p:txBody>
      </p:sp>
      <p:grpSp>
        <p:nvGrpSpPr>
          <p:cNvPr id="4" name="Group 71"/>
          <p:cNvGrpSpPr>
            <a:grpSpLocks/>
          </p:cNvGrpSpPr>
          <p:nvPr/>
        </p:nvGrpSpPr>
        <p:grpSpPr bwMode="auto">
          <a:xfrm>
            <a:off x="3054350" y="2879726"/>
            <a:ext cx="2445544" cy="1920875"/>
            <a:chOff x="1776" y="1814"/>
            <a:chExt cx="1422" cy="1210"/>
          </a:xfrm>
        </p:grpSpPr>
        <p:grpSp>
          <p:nvGrpSpPr>
            <p:cNvPr id="19484" name="Group 29"/>
            <p:cNvGrpSpPr>
              <a:grpSpLocks/>
            </p:cNvGrpSpPr>
            <p:nvPr/>
          </p:nvGrpSpPr>
          <p:grpSpPr bwMode="auto">
            <a:xfrm>
              <a:off x="1776" y="1824"/>
              <a:ext cx="1344" cy="1032"/>
              <a:chOff x="1602" y="2472"/>
              <a:chExt cx="1620" cy="852"/>
            </a:xfrm>
          </p:grpSpPr>
          <p:sp>
            <p:nvSpPr>
              <p:cNvPr id="19491" name="Line 30"/>
              <p:cNvSpPr>
                <a:spLocks noChangeShapeType="1"/>
              </p:cNvSpPr>
              <p:nvPr/>
            </p:nvSpPr>
            <p:spPr bwMode="auto">
              <a:xfrm>
                <a:off x="1602" y="3264"/>
                <a:ext cx="16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492" name="Line 31"/>
              <p:cNvSpPr>
                <a:spLocks noChangeShapeType="1"/>
              </p:cNvSpPr>
              <p:nvPr/>
            </p:nvSpPr>
            <p:spPr bwMode="auto">
              <a:xfrm rot="-5400000">
                <a:off x="1530" y="2898"/>
                <a:ext cx="85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9485" name="Text Box 32"/>
            <p:cNvSpPr txBox="1">
              <a:spLocks noChangeArrowheads="1"/>
            </p:cNvSpPr>
            <p:nvPr/>
          </p:nvSpPr>
          <p:spPr bwMode="auto">
            <a:xfrm>
              <a:off x="2106" y="1837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9486" name="Text Box 55"/>
            <p:cNvSpPr txBox="1">
              <a:spLocks noChangeArrowheads="1"/>
            </p:cNvSpPr>
            <p:nvPr/>
          </p:nvSpPr>
          <p:spPr bwMode="auto">
            <a:xfrm>
              <a:off x="2880" y="2736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x</a:t>
              </a:r>
            </a:p>
          </p:txBody>
        </p:sp>
        <p:grpSp>
          <p:nvGrpSpPr>
            <p:cNvPr id="19487" name="Group 60"/>
            <p:cNvGrpSpPr>
              <a:grpSpLocks/>
            </p:cNvGrpSpPr>
            <p:nvPr/>
          </p:nvGrpSpPr>
          <p:grpSpPr bwMode="auto">
            <a:xfrm>
              <a:off x="1986" y="1814"/>
              <a:ext cx="573" cy="974"/>
              <a:chOff x="1692" y="2128"/>
              <a:chExt cx="1431" cy="1134"/>
            </a:xfrm>
          </p:grpSpPr>
          <p:sp>
            <p:nvSpPr>
              <p:cNvPr id="19488" name="Arc 61"/>
              <p:cNvSpPr>
                <a:spLocks/>
              </p:cNvSpPr>
              <p:nvPr/>
            </p:nvSpPr>
            <p:spPr bwMode="auto">
              <a:xfrm flipH="1" flipV="1">
                <a:off x="1944" y="2128"/>
                <a:ext cx="1179" cy="1110"/>
              </a:xfrm>
              <a:custGeom>
                <a:avLst/>
                <a:gdLst>
                  <a:gd name="T0" fmla="*/ 91 w 19774"/>
                  <a:gd name="T1" fmla="*/ 0 h 21546"/>
                  <a:gd name="T2" fmla="*/ 1179 w 19774"/>
                  <a:gd name="T3" fmla="*/ 662 h 21546"/>
                  <a:gd name="T4" fmla="*/ 0 w 19774"/>
                  <a:gd name="T5" fmla="*/ 1110 h 21546"/>
                  <a:gd name="T6" fmla="*/ 0 60000 65536"/>
                  <a:gd name="T7" fmla="*/ 0 60000 65536"/>
                  <a:gd name="T8" fmla="*/ 0 60000 65536"/>
                  <a:gd name="T9" fmla="*/ 0 w 19774"/>
                  <a:gd name="T10" fmla="*/ 0 h 21546"/>
                  <a:gd name="T11" fmla="*/ 19774 w 19774"/>
                  <a:gd name="T12" fmla="*/ 21546 h 215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74" h="21546" fill="none" extrusionOk="0">
                    <a:moveTo>
                      <a:pt x="1522" y="-1"/>
                    </a:moveTo>
                    <a:cubicBezTo>
                      <a:pt x="9520" y="564"/>
                      <a:pt x="16547" y="5513"/>
                      <a:pt x="19773" y="12854"/>
                    </a:cubicBezTo>
                  </a:path>
                  <a:path w="19774" h="21546" stroke="0" extrusionOk="0">
                    <a:moveTo>
                      <a:pt x="1522" y="-1"/>
                    </a:moveTo>
                    <a:cubicBezTo>
                      <a:pt x="9520" y="564"/>
                      <a:pt x="16547" y="5513"/>
                      <a:pt x="19773" y="12854"/>
                    </a:cubicBezTo>
                    <a:lnTo>
                      <a:pt x="0" y="21546"/>
                    </a:lnTo>
                    <a:close/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9" name="Line 62"/>
              <p:cNvSpPr>
                <a:spLocks noChangeShapeType="1"/>
              </p:cNvSpPr>
              <p:nvPr/>
            </p:nvSpPr>
            <p:spPr bwMode="auto">
              <a:xfrm>
                <a:off x="1948" y="2586"/>
                <a:ext cx="0" cy="6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490" name="Line 63"/>
              <p:cNvSpPr>
                <a:spLocks noChangeShapeType="1"/>
              </p:cNvSpPr>
              <p:nvPr/>
            </p:nvSpPr>
            <p:spPr bwMode="auto">
              <a:xfrm rot="5400000">
                <a:off x="1812" y="3124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5613401" y="2787650"/>
            <a:ext cx="3529013" cy="2012950"/>
            <a:chOff x="3264" y="1756"/>
            <a:chExt cx="2052" cy="1268"/>
          </a:xfrm>
        </p:grpSpPr>
        <p:sp>
          <p:nvSpPr>
            <p:cNvPr id="19473" name="Line 35"/>
            <p:cNvSpPr>
              <a:spLocks noChangeShapeType="1"/>
            </p:cNvSpPr>
            <p:nvPr/>
          </p:nvSpPr>
          <p:spPr bwMode="auto">
            <a:xfrm>
              <a:off x="3522" y="2783"/>
              <a:ext cx="179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74" name="Line 36"/>
            <p:cNvSpPr>
              <a:spLocks noChangeShapeType="1"/>
            </p:cNvSpPr>
            <p:nvPr/>
          </p:nvSpPr>
          <p:spPr bwMode="auto">
            <a:xfrm rot="-5400000">
              <a:off x="3869" y="2340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75" name="Text Box 48"/>
            <p:cNvSpPr txBox="1">
              <a:spLocks noChangeArrowheads="1"/>
            </p:cNvSpPr>
            <p:nvPr/>
          </p:nvSpPr>
          <p:spPr bwMode="auto">
            <a:xfrm>
              <a:off x="3264" y="2131"/>
              <a:ext cx="3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800"/>
                <a:t>=</a:t>
              </a:r>
            </a:p>
          </p:txBody>
        </p:sp>
        <p:sp>
          <p:nvSpPr>
            <p:cNvPr id="19476" name="Text Box 54"/>
            <p:cNvSpPr txBox="1">
              <a:spLocks noChangeArrowheads="1"/>
            </p:cNvSpPr>
            <p:nvPr/>
          </p:nvSpPr>
          <p:spPr bwMode="auto">
            <a:xfrm>
              <a:off x="4926" y="2736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   t</a:t>
              </a:r>
            </a:p>
          </p:txBody>
        </p:sp>
        <p:grpSp>
          <p:nvGrpSpPr>
            <p:cNvPr id="19477" name="Group 65"/>
            <p:cNvGrpSpPr>
              <a:grpSpLocks/>
            </p:cNvGrpSpPr>
            <p:nvPr/>
          </p:nvGrpSpPr>
          <p:grpSpPr bwMode="auto">
            <a:xfrm>
              <a:off x="4385" y="1825"/>
              <a:ext cx="465" cy="266"/>
              <a:chOff x="4271" y="1825"/>
              <a:chExt cx="465" cy="266"/>
            </a:xfrm>
          </p:grpSpPr>
          <p:graphicFrame>
            <p:nvGraphicFramePr>
              <p:cNvPr id="19458" name="Object 33"/>
              <p:cNvGraphicFramePr>
                <a:graphicFrameLocks noChangeAspect="1"/>
              </p:cNvGraphicFramePr>
              <p:nvPr/>
            </p:nvGraphicFramePr>
            <p:xfrm>
              <a:off x="4271" y="1825"/>
              <a:ext cx="465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6436" name="Equation" r:id="rId3" imgW="431640" imgH="203040" progId="Equation.DSMT4">
                      <p:embed/>
                    </p:oleObj>
                  </mc:Choice>
                  <mc:Fallback>
                    <p:oleObj name="Equation" r:id="rId3" imgW="431640" imgH="203040" progId="Equation.DSMT4">
                      <p:embed/>
                      <p:pic>
                        <p:nvPicPr>
                          <p:cNvPr id="19458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1" y="1825"/>
                            <a:ext cx="465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66FF66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91" name="AutoShape 59"/>
              <p:cNvSpPr>
                <a:spLocks noChangeArrowheads="1"/>
              </p:cNvSpPr>
              <p:nvPr/>
            </p:nvSpPr>
            <p:spPr bwMode="auto">
              <a:xfrm>
                <a:off x="4451" y="1903"/>
                <a:ext cx="104" cy="104"/>
              </a:xfrm>
              <a:prstGeom prst="star5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pt-BR" sz="3600">
                  <a:latin typeface="Arial" pitchFamily="34" charset="0"/>
                </a:endParaRPr>
              </a:p>
            </p:txBody>
          </p:sp>
        </p:grpSp>
        <p:grpSp>
          <p:nvGrpSpPr>
            <p:cNvPr id="19478" name="Group 69"/>
            <p:cNvGrpSpPr>
              <a:grpSpLocks/>
            </p:cNvGrpSpPr>
            <p:nvPr/>
          </p:nvGrpSpPr>
          <p:grpSpPr bwMode="auto">
            <a:xfrm>
              <a:off x="3767" y="1756"/>
              <a:ext cx="1238" cy="1012"/>
              <a:chOff x="3521" y="1756"/>
              <a:chExt cx="1730" cy="1012"/>
            </a:xfrm>
          </p:grpSpPr>
          <p:sp>
            <p:nvSpPr>
              <p:cNvPr id="19479" name="Arc 57"/>
              <p:cNvSpPr>
                <a:spLocks/>
              </p:cNvSpPr>
              <p:nvPr/>
            </p:nvSpPr>
            <p:spPr bwMode="auto">
              <a:xfrm flipH="1" flipV="1">
                <a:off x="4437" y="1756"/>
                <a:ext cx="814" cy="1012"/>
              </a:xfrm>
              <a:custGeom>
                <a:avLst/>
                <a:gdLst>
                  <a:gd name="T0" fmla="*/ 64 w 19456"/>
                  <a:gd name="T1" fmla="*/ 0 h 21546"/>
                  <a:gd name="T2" fmla="*/ 814 w 19456"/>
                  <a:gd name="T3" fmla="*/ 571 h 21546"/>
                  <a:gd name="T4" fmla="*/ 0 w 19456"/>
                  <a:gd name="T5" fmla="*/ 1012 h 21546"/>
                  <a:gd name="T6" fmla="*/ 0 60000 65536"/>
                  <a:gd name="T7" fmla="*/ 0 60000 65536"/>
                  <a:gd name="T8" fmla="*/ 0 60000 65536"/>
                  <a:gd name="T9" fmla="*/ 0 w 19456"/>
                  <a:gd name="T10" fmla="*/ 0 h 21546"/>
                  <a:gd name="T11" fmla="*/ 19456 w 19456"/>
                  <a:gd name="T12" fmla="*/ 21546 h 215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456" h="21546" fill="none" extrusionOk="0">
                    <a:moveTo>
                      <a:pt x="1522" y="-1"/>
                    </a:moveTo>
                    <a:cubicBezTo>
                      <a:pt x="9248" y="545"/>
                      <a:pt x="16091" y="5186"/>
                      <a:pt x="19455" y="12163"/>
                    </a:cubicBezTo>
                  </a:path>
                  <a:path w="19456" h="21546" stroke="0" extrusionOk="0">
                    <a:moveTo>
                      <a:pt x="1522" y="-1"/>
                    </a:moveTo>
                    <a:cubicBezTo>
                      <a:pt x="9248" y="545"/>
                      <a:pt x="16091" y="5186"/>
                      <a:pt x="19455" y="12163"/>
                    </a:cubicBezTo>
                    <a:lnTo>
                      <a:pt x="0" y="21546"/>
                    </a:lnTo>
                    <a:close/>
                  </a:path>
                </a:pathLst>
              </a:custGeom>
              <a:noFill/>
              <a:ln w="571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0" name="Arc 66"/>
              <p:cNvSpPr>
                <a:spLocks/>
              </p:cNvSpPr>
              <p:nvPr/>
            </p:nvSpPr>
            <p:spPr bwMode="auto">
              <a:xfrm flipV="1">
                <a:off x="3521" y="1756"/>
                <a:ext cx="814" cy="1012"/>
              </a:xfrm>
              <a:custGeom>
                <a:avLst/>
                <a:gdLst>
                  <a:gd name="T0" fmla="*/ 64 w 19456"/>
                  <a:gd name="T1" fmla="*/ 0 h 21546"/>
                  <a:gd name="T2" fmla="*/ 814 w 19456"/>
                  <a:gd name="T3" fmla="*/ 571 h 21546"/>
                  <a:gd name="T4" fmla="*/ 0 w 19456"/>
                  <a:gd name="T5" fmla="*/ 1012 h 21546"/>
                  <a:gd name="T6" fmla="*/ 0 60000 65536"/>
                  <a:gd name="T7" fmla="*/ 0 60000 65536"/>
                  <a:gd name="T8" fmla="*/ 0 60000 65536"/>
                  <a:gd name="T9" fmla="*/ 0 w 19456"/>
                  <a:gd name="T10" fmla="*/ 0 h 21546"/>
                  <a:gd name="T11" fmla="*/ 19456 w 19456"/>
                  <a:gd name="T12" fmla="*/ 21546 h 215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456" h="21546" fill="none" extrusionOk="0">
                    <a:moveTo>
                      <a:pt x="1522" y="-1"/>
                    </a:moveTo>
                    <a:cubicBezTo>
                      <a:pt x="9248" y="545"/>
                      <a:pt x="16091" y="5186"/>
                      <a:pt x="19455" y="12163"/>
                    </a:cubicBezTo>
                  </a:path>
                  <a:path w="19456" h="21546" stroke="0" extrusionOk="0">
                    <a:moveTo>
                      <a:pt x="1522" y="-1"/>
                    </a:moveTo>
                    <a:cubicBezTo>
                      <a:pt x="9248" y="545"/>
                      <a:pt x="16091" y="5186"/>
                      <a:pt x="19455" y="12163"/>
                    </a:cubicBezTo>
                    <a:lnTo>
                      <a:pt x="0" y="21546"/>
                    </a:lnTo>
                    <a:close/>
                  </a:path>
                </a:pathLst>
              </a:custGeom>
              <a:noFill/>
              <a:ln w="5715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1" name="Freeform 67"/>
              <p:cNvSpPr>
                <a:spLocks/>
              </p:cNvSpPr>
              <p:nvPr/>
            </p:nvSpPr>
            <p:spPr bwMode="auto">
              <a:xfrm>
                <a:off x="4331" y="2156"/>
                <a:ext cx="58" cy="51"/>
              </a:xfrm>
              <a:custGeom>
                <a:avLst/>
                <a:gdLst>
                  <a:gd name="T0" fmla="*/ 0 w 58"/>
                  <a:gd name="T1" fmla="*/ 51 h 51"/>
                  <a:gd name="T2" fmla="*/ 22 w 58"/>
                  <a:gd name="T3" fmla="*/ 13 h 51"/>
                  <a:gd name="T4" fmla="*/ 58 w 58"/>
                  <a:gd name="T5" fmla="*/ 0 h 51"/>
                  <a:gd name="T6" fmla="*/ 0 60000 65536"/>
                  <a:gd name="T7" fmla="*/ 0 60000 65536"/>
                  <a:gd name="T8" fmla="*/ 0 60000 65536"/>
                  <a:gd name="T9" fmla="*/ 0 w 58"/>
                  <a:gd name="T10" fmla="*/ 0 h 51"/>
                  <a:gd name="T11" fmla="*/ 58 w 58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" h="51">
                    <a:moveTo>
                      <a:pt x="0" y="51"/>
                    </a:moveTo>
                    <a:cubicBezTo>
                      <a:pt x="6" y="36"/>
                      <a:pt x="12" y="22"/>
                      <a:pt x="22" y="13"/>
                    </a:cubicBezTo>
                    <a:cubicBezTo>
                      <a:pt x="32" y="4"/>
                      <a:pt x="45" y="2"/>
                      <a:pt x="58" y="0"/>
                    </a:cubicBezTo>
                  </a:path>
                </a:pathLst>
              </a:custGeom>
              <a:noFill/>
              <a:ln w="5715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482" name="Freeform 68"/>
              <p:cNvSpPr>
                <a:spLocks/>
              </p:cNvSpPr>
              <p:nvPr/>
            </p:nvSpPr>
            <p:spPr bwMode="auto">
              <a:xfrm flipH="1">
                <a:off x="4384" y="2156"/>
                <a:ext cx="58" cy="51"/>
              </a:xfrm>
              <a:custGeom>
                <a:avLst/>
                <a:gdLst>
                  <a:gd name="T0" fmla="*/ 0 w 58"/>
                  <a:gd name="T1" fmla="*/ 51 h 51"/>
                  <a:gd name="T2" fmla="*/ 22 w 58"/>
                  <a:gd name="T3" fmla="*/ 13 h 51"/>
                  <a:gd name="T4" fmla="*/ 58 w 58"/>
                  <a:gd name="T5" fmla="*/ 0 h 51"/>
                  <a:gd name="T6" fmla="*/ 0 60000 65536"/>
                  <a:gd name="T7" fmla="*/ 0 60000 65536"/>
                  <a:gd name="T8" fmla="*/ 0 60000 65536"/>
                  <a:gd name="T9" fmla="*/ 0 w 58"/>
                  <a:gd name="T10" fmla="*/ 0 h 51"/>
                  <a:gd name="T11" fmla="*/ 58 w 58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8" h="51">
                    <a:moveTo>
                      <a:pt x="0" y="51"/>
                    </a:moveTo>
                    <a:cubicBezTo>
                      <a:pt x="6" y="36"/>
                      <a:pt x="12" y="22"/>
                      <a:pt x="22" y="13"/>
                    </a:cubicBezTo>
                    <a:cubicBezTo>
                      <a:pt x="32" y="4"/>
                      <a:pt x="45" y="2"/>
                      <a:pt x="58" y="0"/>
                    </a:cubicBezTo>
                  </a:path>
                </a:pathLst>
              </a:custGeom>
              <a:noFill/>
              <a:ln w="57150" cmpd="sng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2548731" y="2889252"/>
            <a:ext cx="985441" cy="1546225"/>
            <a:chOff x="1692" y="2128"/>
            <a:chExt cx="1431" cy="1134"/>
          </a:xfrm>
        </p:grpSpPr>
        <p:sp>
          <p:nvSpPr>
            <p:cNvPr id="19470" name="Arc 50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91 w 19774"/>
                <a:gd name="T1" fmla="*/ 0 h 21546"/>
                <a:gd name="T2" fmla="*/ 1179 w 19774"/>
                <a:gd name="T3" fmla="*/ 662 h 21546"/>
                <a:gd name="T4" fmla="*/ 0 w 19774"/>
                <a:gd name="T5" fmla="*/ 111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471" name="Line 51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72" name="Line 52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1410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0.17292 2.22222E-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(s+3)/(s</a:t>
            </a:r>
            <a:r>
              <a:rPr lang="pt-BR" baseline="30000" dirty="0" smtClean="0"/>
              <a:t>3</a:t>
            </a:r>
            <a:r>
              <a:rPr lang="pt-BR" dirty="0" smtClean="0"/>
              <a:t>+ 3s</a:t>
            </a:r>
            <a:r>
              <a:rPr lang="pt-BR" baseline="30000" dirty="0" smtClean="0"/>
              <a:t>2</a:t>
            </a:r>
            <a:r>
              <a:rPr lang="pt-BR" dirty="0" smtClean="0"/>
              <a:t>+ 6s+4)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28005" name="Object 2"/>
          <p:cNvGraphicFramePr>
            <a:graphicFrameLocks noChangeAspect="1"/>
          </p:cNvGraphicFramePr>
          <p:nvPr/>
        </p:nvGraphicFramePr>
        <p:xfrm>
          <a:off x="57150" y="2898775"/>
          <a:ext cx="37734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Equation" r:id="rId3" imgW="1854000" imgH="419040" progId="Equation.3">
                  <p:embed/>
                </p:oleObj>
              </mc:Choice>
              <mc:Fallback>
                <p:oleObj name="Equation" r:id="rId3" imgW="185400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2898775"/>
                        <a:ext cx="3773488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Object 3"/>
          <p:cNvGraphicFramePr>
            <a:graphicFrameLocks noChangeAspect="1"/>
          </p:cNvGraphicFramePr>
          <p:nvPr/>
        </p:nvGraphicFramePr>
        <p:xfrm>
          <a:off x="57159" y="3897331"/>
          <a:ext cx="38766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Equation" r:id="rId5" imgW="1904760" imgH="419040" progId="Equation.3">
                  <p:embed/>
                </p:oleObj>
              </mc:Choice>
              <mc:Fallback>
                <p:oleObj name="Equation" r:id="rId5" imgW="19047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9" y="3897331"/>
                        <a:ext cx="38766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5"/>
          <p:cNvGraphicFramePr>
            <a:graphicFrameLocks noChangeAspect="1"/>
          </p:cNvGraphicFramePr>
          <p:nvPr/>
        </p:nvGraphicFramePr>
        <p:xfrm>
          <a:off x="4160838" y="2924175"/>
          <a:ext cx="35417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Equation" r:id="rId7" imgW="1739880" imgH="419040" progId="Equation.3">
                  <p:embed/>
                </p:oleObj>
              </mc:Choice>
              <mc:Fallback>
                <p:oleObj name="Equation" r:id="rId7" imgW="17398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2924175"/>
                        <a:ext cx="35417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9" name="Object 6"/>
          <p:cNvGraphicFramePr>
            <a:graphicFrameLocks noChangeAspect="1"/>
          </p:cNvGraphicFramePr>
          <p:nvPr/>
        </p:nvGraphicFramePr>
        <p:xfrm>
          <a:off x="4160838" y="3860800"/>
          <a:ext cx="56896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Equation" r:id="rId9" imgW="2793960" imgH="419040" progId="Equation.3">
                  <p:embed/>
                </p:oleObj>
              </mc:Choice>
              <mc:Fallback>
                <p:oleObj name="Equation" r:id="rId9" imgW="279396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860800"/>
                        <a:ext cx="56896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0" name="Object 7"/>
          <p:cNvGraphicFramePr>
            <a:graphicFrameLocks noChangeAspect="1"/>
          </p:cNvGraphicFramePr>
          <p:nvPr/>
        </p:nvGraphicFramePr>
        <p:xfrm>
          <a:off x="4376738" y="5049856"/>
          <a:ext cx="51435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Equation" r:id="rId11" imgW="2527200" imgH="241200" progId="Equation.3">
                  <p:embed/>
                </p:oleObj>
              </mc:Choice>
              <mc:Fallback>
                <p:oleObj name="Equation" r:id="rId11" imgW="252720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8" y="5049856"/>
                        <a:ext cx="51435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368573"/>
              </p:ext>
            </p:extLst>
          </p:nvPr>
        </p:nvGraphicFramePr>
        <p:xfrm>
          <a:off x="78377" y="4941168"/>
          <a:ext cx="395389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Equação" r:id="rId13" imgW="1917360" imgH="419040" progId="Equation.3">
                  <p:embed/>
                </p:oleObj>
              </mc:Choice>
              <mc:Fallback>
                <p:oleObj name="Equação" r:id="rId13" imgW="1917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377" y="4941168"/>
                        <a:ext cx="3953894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443706" y="215903"/>
            <a:ext cx="8420100" cy="6191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C0066"/>
                </a:solidFill>
                <a:cs typeface="Arial" charset="0"/>
              </a:rPr>
              <a:t>The Autocorrelation Theorem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6258" y="904878"/>
            <a:ext cx="2961481" cy="16303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cs typeface="Arial" charset="0"/>
              </a:rPr>
              <a:t>The Fourier Transform of the autocorrelation is the spectrum!</a:t>
            </a:r>
          </a:p>
          <a:p>
            <a:pPr marL="0" indent="0" eaLnBrk="1" hangingPunct="1">
              <a:spcBef>
                <a:spcPct val="50000"/>
              </a:spcBef>
              <a:buFontTx/>
              <a:buNone/>
            </a:pPr>
            <a:r>
              <a:rPr lang="en-US" smtClean="0">
                <a:solidFill>
                  <a:srgbClr val="000000"/>
                </a:solidFill>
                <a:cs typeface="Arial" charset="0"/>
              </a:rPr>
              <a:t>Proof:</a:t>
            </a:r>
            <a:endParaRPr lang="en-US" smtClean="0"/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3931444" y="1068388"/>
          <a:ext cx="5317596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2" name="Equation" r:id="rId3" imgW="2755800" imgH="482400" progId="Equation.DSMT4">
                  <p:embed/>
                </p:oleObj>
              </mc:Choice>
              <mc:Fallback>
                <p:oleObj name="Equation" r:id="rId3" imgW="2755800" imgH="482400" progId="Equation.DSMT4">
                  <p:embed/>
                  <p:pic>
                    <p:nvPicPr>
                      <p:cNvPr id="204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1444" y="1068388"/>
                        <a:ext cx="5317596" cy="1008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CC00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7"/>
          <p:cNvGraphicFramePr>
            <a:graphicFrameLocks noChangeAspect="1"/>
          </p:cNvGraphicFramePr>
          <p:nvPr/>
        </p:nvGraphicFramePr>
        <p:xfrm>
          <a:off x="450587" y="2406650"/>
          <a:ext cx="9004829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3" name="Equation" r:id="rId5" imgW="4267080" imgH="2082600" progId="Equation.DSMT4">
                  <p:embed/>
                </p:oleObj>
              </mc:Choice>
              <mc:Fallback>
                <p:oleObj name="Equation" r:id="rId5" imgW="4267080" imgH="2082600" progId="Equation.DSMT4">
                  <p:embed/>
                  <p:pic>
                    <p:nvPicPr>
                      <p:cNvPr id="204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87" y="2406650"/>
                        <a:ext cx="9004829" cy="429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5536010" y="4079875"/>
            <a:ext cx="116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t</a:t>
            </a:r>
            <a:r>
              <a:rPr lang="en-US" i="1">
                <a:latin typeface="Verdana" pitchFamily="34" charset="0"/>
              </a:rPr>
              <a:t>’</a:t>
            </a:r>
            <a:r>
              <a:rPr lang="en-US" i="1">
                <a:latin typeface="Times New Roman" pitchFamily="18" charset="0"/>
              </a:rPr>
              <a:t> = </a:t>
            </a:r>
            <a:r>
              <a:rPr lang="en-US" i="1">
                <a:latin typeface="Symbol" pitchFamily="18" charset="2"/>
              </a:rPr>
              <a:t>- </a:t>
            </a:r>
            <a:r>
              <a:rPr lang="en-US" i="1">
                <a:latin typeface="Times New Roman" pitchFamily="18" charset="0"/>
              </a:rPr>
              <a:t>t</a:t>
            </a:r>
          </a:p>
        </p:txBody>
      </p:sp>
      <p:grpSp>
        <p:nvGrpSpPr>
          <p:cNvPr id="20488" name="Group 12"/>
          <p:cNvGrpSpPr>
            <a:grpSpLocks/>
          </p:cNvGrpSpPr>
          <p:nvPr/>
        </p:nvGrpSpPr>
        <p:grpSpPr bwMode="auto">
          <a:xfrm>
            <a:off x="4072468" y="4357691"/>
            <a:ext cx="1492779" cy="708025"/>
            <a:chOff x="2368" y="2745"/>
            <a:chExt cx="868" cy="446"/>
          </a:xfrm>
        </p:grpSpPr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 flipH="1">
              <a:off x="2368" y="2862"/>
              <a:ext cx="512" cy="3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90" name="Line 11"/>
            <p:cNvSpPr>
              <a:spLocks noChangeShapeType="1"/>
            </p:cNvSpPr>
            <p:nvPr/>
          </p:nvSpPr>
          <p:spPr bwMode="auto">
            <a:xfrm flipV="1">
              <a:off x="2880" y="2745"/>
              <a:ext cx="356" cy="1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1139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4201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66FFFF"/>
                </a:solidFill>
              </a:rPr>
              <a:t>The Autocorrelation Theorem in action</a:t>
            </a:r>
          </a:p>
        </p:txBody>
      </p:sp>
      <p:graphicFrame>
        <p:nvGraphicFramePr>
          <p:cNvPr id="21506" name="Object 10"/>
          <p:cNvGraphicFramePr>
            <a:graphicFrameLocks noChangeAspect="1"/>
          </p:cNvGraphicFramePr>
          <p:nvPr/>
        </p:nvGraphicFramePr>
        <p:xfrm>
          <a:off x="3472262" y="5881688"/>
          <a:ext cx="322804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6" name="Equation" r:id="rId3" imgW="1473120" imgH="253800" progId="Equation.DSMT4">
                  <p:embed/>
                </p:oleObj>
              </mc:Choice>
              <mc:Fallback>
                <p:oleObj name="Equation" r:id="rId3" imgW="1473120" imgH="253800" progId="Equation.DSMT4">
                  <p:embed/>
                  <p:pic>
                    <p:nvPicPr>
                      <p:cNvPr id="21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262" y="5881688"/>
                        <a:ext cx="322804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11"/>
          <p:cNvGraphicFramePr>
            <a:graphicFrameLocks noChangeAspect="1"/>
          </p:cNvGraphicFramePr>
          <p:nvPr/>
        </p:nvGraphicFramePr>
        <p:xfrm>
          <a:off x="3379393" y="1133475"/>
          <a:ext cx="320053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7" name="Equation" r:id="rId5" imgW="1536480" imgH="253800" progId="Equation.DSMT4">
                  <p:embed/>
                </p:oleObj>
              </mc:Choice>
              <mc:Fallback>
                <p:oleObj name="Equation" r:id="rId5" imgW="1536480" imgH="253800" progId="Equation.DSMT4">
                  <p:embed/>
                  <p:pic>
                    <p:nvPicPr>
                      <p:cNvPr id="2150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393" y="1133475"/>
                        <a:ext cx="320053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3"/>
          <p:cNvGraphicFramePr>
            <a:graphicFrameLocks noChangeAspect="1"/>
          </p:cNvGraphicFramePr>
          <p:nvPr/>
        </p:nvGraphicFramePr>
        <p:xfrm>
          <a:off x="7594600" y="3033714"/>
          <a:ext cx="1442906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8" name="Equation" r:id="rId7" imgW="787320" imgH="685800" progId="Equation.DSMT4">
                  <p:embed/>
                </p:oleObj>
              </mc:Choice>
              <mc:Fallback>
                <p:oleObj name="Equation" r:id="rId7" imgW="787320" imgH="685800" progId="Equation.DSMT4">
                  <p:embed/>
                  <p:pic>
                    <p:nvPicPr>
                      <p:cNvPr id="2150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600" y="3033714"/>
                        <a:ext cx="1442906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ChangeAspect="1"/>
          </p:cNvGraphicFramePr>
          <p:nvPr/>
        </p:nvGraphicFramePr>
        <p:xfrm>
          <a:off x="515937" y="3219450"/>
          <a:ext cx="1955404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9" name="Equation" r:id="rId9" imgW="1066680" imgH="431640" progId="Equation.DSMT4">
                  <p:embed/>
                </p:oleObj>
              </mc:Choice>
              <mc:Fallback>
                <p:oleObj name="Equation" r:id="rId9" imgW="1066680" imgH="431640" progId="Equation.DSMT4">
                  <p:embed/>
                  <p:pic>
                    <p:nvPicPr>
                      <p:cNvPr id="2150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" y="3219450"/>
                        <a:ext cx="1955404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AutoShape 18"/>
          <p:cNvSpPr>
            <a:spLocks noChangeArrowheads="1"/>
          </p:cNvSpPr>
          <p:nvPr/>
        </p:nvSpPr>
        <p:spPr bwMode="auto">
          <a:xfrm>
            <a:off x="1325960" y="3362325"/>
            <a:ext cx="96308" cy="88900"/>
          </a:xfrm>
          <a:prstGeom prst="star5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>
              <a:latin typeface="Arial" pitchFamily="34" charset="0"/>
            </a:endParaRPr>
          </a:p>
        </p:txBody>
      </p:sp>
      <p:grpSp>
        <p:nvGrpSpPr>
          <p:cNvPr id="21515" name="Group 107"/>
          <p:cNvGrpSpPr>
            <a:grpSpLocks/>
          </p:cNvGrpSpPr>
          <p:nvPr/>
        </p:nvGrpSpPr>
        <p:grpSpPr bwMode="auto">
          <a:xfrm>
            <a:off x="2681156" y="1644650"/>
            <a:ext cx="2123942" cy="1944688"/>
            <a:chOff x="1559" y="1036"/>
            <a:chExt cx="1235" cy="1225"/>
          </a:xfrm>
        </p:grpSpPr>
        <p:sp>
          <p:nvSpPr>
            <p:cNvPr id="21557" name="Rectangle 38"/>
            <p:cNvSpPr>
              <a:spLocks noChangeArrowheads="1"/>
            </p:cNvSpPr>
            <p:nvPr/>
          </p:nvSpPr>
          <p:spPr bwMode="auto">
            <a:xfrm>
              <a:off x="1559" y="1087"/>
              <a:ext cx="1235" cy="1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8" name="Line 39"/>
            <p:cNvSpPr>
              <a:spLocks noChangeShapeType="1"/>
            </p:cNvSpPr>
            <p:nvPr/>
          </p:nvSpPr>
          <p:spPr bwMode="auto">
            <a:xfrm>
              <a:off x="1670" y="2041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59" name="Line 40"/>
            <p:cNvSpPr>
              <a:spLocks noChangeShapeType="1"/>
            </p:cNvSpPr>
            <p:nvPr/>
          </p:nvSpPr>
          <p:spPr bwMode="auto">
            <a:xfrm>
              <a:off x="2176" y="1984"/>
              <a:ext cx="0" cy="1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0" name="Text Box 41"/>
            <p:cNvSpPr txBox="1">
              <a:spLocks noChangeArrowheads="1"/>
            </p:cNvSpPr>
            <p:nvPr/>
          </p:nvSpPr>
          <p:spPr bwMode="auto">
            <a:xfrm>
              <a:off x="2094" y="2052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sp>
          <p:nvSpPr>
            <p:cNvPr id="21561" name="Line 42"/>
            <p:cNvSpPr>
              <a:spLocks noChangeShapeType="1"/>
            </p:cNvSpPr>
            <p:nvPr/>
          </p:nvSpPr>
          <p:spPr bwMode="auto">
            <a:xfrm flipV="1">
              <a:off x="2183" y="1318"/>
              <a:ext cx="0" cy="7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2" name="Line 43"/>
            <p:cNvSpPr>
              <a:spLocks noChangeShapeType="1"/>
            </p:cNvSpPr>
            <p:nvPr/>
          </p:nvSpPr>
          <p:spPr bwMode="auto">
            <a:xfrm>
              <a:off x="2153" y="1468"/>
              <a:ext cx="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3" name="Text Box 44"/>
            <p:cNvSpPr txBox="1">
              <a:spLocks noChangeArrowheads="1"/>
            </p:cNvSpPr>
            <p:nvPr/>
          </p:nvSpPr>
          <p:spPr bwMode="auto">
            <a:xfrm>
              <a:off x="2216" y="1241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" pitchFamily="18" charset="0"/>
                </a:rPr>
                <a:t>1</a:t>
              </a:r>
            </a:p>
          </p:txBody>
        </p:sp>
        <p:sp>
          <p:nvSpPr>
            <p:cNvPr id="21564" name="Line 45"/>
            <p:cNvSpPr>
              <a:spLocks noChangeShapeType="1"/>
            </p:cNvSpPr>
            <p:nvPr/>
          </p:nvSpPr>
          <p:spPr bwMode="auto">
            <a:xfrm>
              <a:off x="2474" y="2003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5" name="Line 46"/>
            <p:cNvSpPr>
              <a:spLocks noChangeShapeType="1"/>
            </p:cNvSpPr>
            <p:nvPr/>
          </p:nvSpPr>
          <p:spPr bwMode="auto">
            <a:xfrm>
              <a:off x="1890" y="2003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66" name="Text Box 47"/>
            <p:cNvSpPr txBox="1">
              <a:spLocks noChangeArrowheads="1"/>
            </p:cNvSpPr>
            <p:nvPr/>
          </p:nvSpPr>
          <p:spPr bwMode="auto">
            <a:xfrm>
              <a:off x="2382" y="205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1</a:t>
              </a:r>
            </a:p>
          </p:txBody>
        </p:sp>
        <p:sp>
          <p:nvSpPr>
            <p:cNvPr id="21567" name="Text Box 48"/>
            <p:cNvSpPr txBox="1">
              <a:spLocks noChangeArrowheads="1"/>
            </p:cNvSpPr>
            <p:nvPr/>
          </p:nvSpPr>
          <p:spPr bwMode="auto">
            <a:xfrm>
              <a:off x="1773" y="2052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-1</a:t>
              </a:r>
            </a:p>
          </p:txBody>
        </p:sp>
        <p:grpSp>
          <p:nvGrpSpPr>
            <p:cNvPr id="21568" name="Group 49"/>
            <p:cNvGrpSpPr>
              <a:grpSpLocks/>
            </p:cNvGrpSpPr>
            <p:nvPr/>
          </p:nvGrpSpPr>
          <p:grpSpPr bwMode="auto">
            <a:xfrm>
              <a:off x="1910" y="1463"/>
              <a:ext cx="537" cy="578"/>
              <a:chOff x="-2384" y="917"/>
              <a:chExt cx="620" cy="251"/>
            </a:xfrm>
          </p:grpSpPr>
          <p:sp>
            <p:nvSpPr>
              <p:cNvPr id="21571" name="Line 50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72" name="Line 51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73" name="Line 52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74" name="Line 53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75" name="Line 54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1569" name="Rectangle 55"/>
            <p:cNvSpPr>
              <a:spLocks noChangeArrowheads="1"/>
            </p:cNvSpPr>
            <p:nvPr/>
          </p:nvSpPr>
          <p:spPr bwMode="auto">
            <a:xfrm>
              <a:off x="1877" y="1036"/>
              <a:ext cx="917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>
                  <a:latin typeface="Times New Roman" pitchFamily="18" charset="0"/>
                </a:rPr>
                <a:t>rect(</a:t>
              </a:r>
              <a:r>
                <a:rPr lang="en-US" sz="2000" i="1">
                  <a:latin typeface="Times New Roman" pitchFamily="18" charset="0"/>
                </a:rPr>
                <a:t>t</a:t>
              </a:r>
              <a:r>
                <a:rPr lang="en-US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21570" name="Text Box 56"/>
            <p:cNvSpPr txBox="1">
              <a:spLocks noChangeArrowheads="1"/>
            </p:cNvSpPr>
            <p:nvPr/>
          </p:nvSpPr>
          <p:spPr bwMode="auto">
            <a:xfrm>
              <a:off x="2561" y="1989"/>
              <a:ext cx="2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Times New Roman" pitchFamily="18" charset="0"/>
                </a:rPr>
                <a:t>t</a:t>
              </a:r>
            </a:p>
          </p:txBody>
        </p:sp>
      </p:grpSp>
      <p:grpSp>
        <p:nvGrpSpPr>
          <p:cNvPr id="21516" name="Group 106"/>
          <p:cNvGrpSpPr>
            <a:grpSpLocks/>
          </p:cNvGrpSpPr>
          <p:nvPr/>
        </p:nvGrpSpPr>
        <p:grpSpPr bwMode="auto">
          <a:xfrm>
            <a:off x="2681156" y="3884616"/>
            <a:ext cx="2123942" cy="1863725"/>
            <a:chOff x="1559" y="2447"/>
            <a:chExt cx="1235" cy="1174"/>
          </a:xfrm>
        </p:grpSpPr>
        <p:sp>
          <p:nvSpPr>
            <p:cNvPr id="21541" name="Rectangle 58"/>
            <p:cNvSpPr>
              <a:spLocks noChangeArrowheads="1"/>
            </p:cNvSpPr>
            <p:nvPr/>
          </p:nvSpPr>
          <p:spPr bwMode="auto">
            <a:xfrm>
              <a:off x="1559" y="2447"/>
              <a:ext cx="1235" cy="1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42" name="Text Box 73"/>
            <p:cNvSpPr txBox="1">
              <a:spLocks noChangeArrowheads="1"/>
            </p:cNvSpPr>
            <p:nvPr/>
          </p:nvSpPr>
          <p:spPr bwMode="auto">
            <a:xfrm>
              <a:off x="1779" y="340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-1</a:t>
              </a:r>
            </a:p>
          </p:txBody>
        </p:sp>
        <p:sp>
          <p:nvSpPr>
            <p:cNvPr id="21543" name="Line 59"/>
            <p:cNvSpPr>
              <a:spLocks noChangeShapeType="1"/>
            </p:cNvSpPr>
            <p:nvPr/>
          </p:nvSpPr>
          <p:spPr bwMode="auto">
            <a:xfrm>
              <a:off x="1670" y="3401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44" name="Text Box 60"/>
            <p:cNvSpPr txBox="1">
              <a:spLocks noChangeArrowheads="1"/>
            </p:cNvSpPr>
            <p:nvPr/>
          </p:nvSpPr>
          <p:spPr bwMode="auto">
            <a:xfrm>
              <a:off x="2094" y="3406"/>
              <a:ext cx="2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21512" name="Object 61"/>
            <p:cNvGraphicFramePr>
              <a:graphicFrameLocks noChangeAspect="1"/>
            </p:cNvGraphicFramePr>
            <p:nvPr/>
          </p:nvGraphicFramePr>
          <p:xfrm>
            <a:off x="1982" y="2453"/>
            <a:ext cx="37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00" name="Equation" r:id="rId11" imgW="304560" imgH="203040" progId="Equation.DSMT4">
                    <p:embed/>
                  </p:oleObj>
                </mc:Choice>
                <mc:Fallback>
                  <p:oleObj name="Equation" r:id="rId11" imgW="304560" imgH="203040" progId="Equation.DSMT4">
                    <p:embed/>
                    <p:pic>
                      <p:nvPicPr>
                        <p:cNvPr id="21512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2" y="2453"/>
                          <a:ext cx="37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545" name="Group 62"/>
            <p:cNvGrpSpPr>
              <a:grpSpLocks/>
            </p:cNvGrpSpPr>
            <p:nvPr/>
          </p:nvGrpSpPr>
          <p:grpSpPr bwMode="auto">
            <a:xfrm>
              <a:off x="1724" y="2828"/>
              <a:ext cx="937" cy="565"/>
              <a:chOff x="1211" y="1938"/>
              <a:chExt cx="1120" cy="723"/>
            </a:xfrm>
          </p:grpSpPr>
          <p:grpSp>
            <p:nvGrpSpPr>
              <p:cNvPr id="21552" name="Group 63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2155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556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21553" name="Line 66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54" name="Line 67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1546" name="Line 68"/>
            <p:cNvSpPr>
              <a:spLocks noChangeShapeType="1"/>
            </p:cNvSpPr>
            <p:nvPr/>
          </p:nvSpPr>
          <p:spPr bwMode="auto">
            <a:xfrm flipV="1">
              <a:off x="2183" y="2678"/>
              <a:ext cx="0" cy="7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47" name="Line 69"/>
            <p:cNvSpPr>
              <a:spLocks noChangeShapeType="1"/>
            </p:cNvSpPr>
            <p:nvPr/>
          </p:nvSpPr>
          <p:spPr bwMode="auto">
            <a:xfrm>
              <a:off x="2153" y="2828"/>
              <a:ext cx="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48" name="Text Box 70"/>
            <p:cNvSpPr txBox="1">
              <a:spLocks noChangeArrowheads="1"/>
            </p:cNvSpPr>
            <p:nvPr/>
          </p:nvSpPr>
          <p:spPr bwMode="auto">
            <a:xfrm>
              <a:off x="2183" y="2673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800">
                  <a:latin typeface="Times" pitchFamily="18" charset="0"/>
                </a:rPr>
                <a:t>1</a:t>
              </a:r>
            </a:p>
          </p:txBody>
        </p:sp>
        <p:sp>
          <p:nvSpPr>
            <p:cNvPr id="21549" name="Line 71"/>
            <p:cNvSpPr>
              <a:spLocks noChangeShapeType="1"/>
            </p:cNvSpPr>
            <p:nvPr/>
          </p:nvSpPr>
          <p:spPr bwMode="auto">
            <a:xfrm>
              <a:off x="1890" y="3363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50" name="Text Box 72"/>
            <p:cNvSpPr txBox="1">
              <a:spLocks noChangeArrowheads="1"/>
            </p:cNvSpPr>
            <p:nvPr/>
          </p:nvSpPr>
          <p:spPr bwMode="auto">
            <a:xfrm>
              <a:off x="2376" y="3406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>
                  <a:latin typeface="Times" pitchFamily="18" charset="0"/>
                </a:rPr>
                <a:t>1</a:t>
              </a:r>
            </a:p>
          </p:txBody>
        </p:sp>
        <p:sp>
          <p:nvSpPr>
            <p:cNvPr id="21551" name="Text Box 74"/>
            <p:cNvSpPr txBox="1">
              <a:spLocks noChangeArrowheads="1"/>
            </p:cNvSpPr>
            <p:nvPr/>
          </p:nvSpPr>
          <p:spPr bwMode="auto">
            <a:xfrm>
              <a:off x="2561" y="3349"/>
              <a:ext cx="2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Times New Roman" pitchFamily="18" charset="0"/>
                </a:rPr>
                <a:t>t</a:t>
              </a:r>
            </a:p>
          </p:txBody>
        </p:sp>
      </p:grpSp>
      <p:sp>
        <p:nvSpPr>
          <p:cNvPr id="21517" name="Rectangle 76"/>
          <p:cNvSpPr>
            <a:spLocks noChangeArrowheads="1"/>
          </p:cNvSpPr>
          <p:nvPr/>
        </p:nvSpPr>
        <p:spPr bwMode="auto">
          <a:xfrm>
            <a:off x="5157656" y="3890966"/>
            <a:ext cx="2123942" cy="1857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8" name="Line 77"/>
          <p:cNvSpPr>
            <a:spLocks noChangeShapeType="1"/>
          </p:cNvSpPr>
          <p:nvPr/>
        </p:nvSpPr>
        <p:spPr bwMode="auto">
          <a:xfrm>
            <a:off x="5348552" y="5429250"/>
            <a:ext cx="1733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1519" name="Line 78"/>
          <p:cNvSpPr>
            <a:spLocks noChangeShapeType="1"/>
          </p:cNvSpPr>
          <p:nvPr/>
        </p:nvSpPr>
        <p:spPr bwMode="auto">
          <a:xfrm>
            <a:off x="6218767" y="5337175"/>
            <a:ext cx="0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1520" name="Text Box 79"/>
          <p:cNvSpPr txBox="1">
            <a:spLocks noChangeArrowheads="1"/>
          </p:cNvSpPr>
          <p:nvPr/>
        </p:nvSpPr>
        <p:spPr bwMode="auto">
          <a:xfrm>
            <a:off x="6796617" y="5330825"/>
            <a:ext cx="400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Symbol" pitchFamily="18" charset="2"/>
              </a:rPr>
              <a:t>w</a:t>
            </a:r>
          </a:p>
        </p:txBody>
      </p:sp>
      <p:sp>
        <p:nvSpPr>
          <p:cNvPr id="21521" name="Text Box 80"/>
          <p:cNvSpPr txBox="1">
            <a:spLocks noChangeArrowheads="1"/>
          </p:cNvSpPr>
          <p:nvPr/>
        </p:nvSpPr>
        <p:spPr bwMode="auto">
          <a:xfrm>
            <a:off x="6076024" y="5430838"/>
            <a:ext cx="39899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" pitchFamily="18" charset="0"/>
              </a:rPr>
              <a:t>0</a:t>
            </a:r>
          </a:p>
        </p:txBody>
      </p:sp>
      <p:graphicFrame>
        <p:nvGraphicFramePr>
          <p:cNvPr id="21510" name="Object 81"/>
          <p:cNvGraphicFramePr>
            <a:graphicFrameLocks noChangeAspect="1"/>
          </p:cNvGraphicFramePr>
          <p:nvPr/>
        </p:nvGraphicFramePr>
        <p:xfrm>
          <a:off x="5422504" y="3876678"/>
          <a:ext cx="157704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1" name="Equation" r:id="rId13" imgW="736560" imgH="228600" progId="Equation.DSMT4">
                  <p:embed/>
                </p:oleObj>
              </mc:Choice>
              <mc:Fallback>
                <p:oleObj name="Equation" r:id="rId13" imgW="736560" imgH="228600" progId="Equation.DSMT4">
                  <p:embed/>
                  <p:pic>
                    <p:nvPicPr>
                      <p:cNvPr id="2151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504" y="3876678"/>
                        <a:ext cx="1577048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2" name="Line 82"/>
          <p:cNvSpPr>
            <a:spLocks noChangeShapeType="1"/>
          </p:cNvSpPr>
          <p:nvPr/>
        </p:nvSpPr>
        <p:spPr bwMode="auto">
          <a:xfrm flipV="1">
            <a:off x="6218767" y="4283078"/>
            <a:ext cx="0" cy="1209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1523" name="Text Box 83"/>
          <p:cNvSpPr txBox="1">
            <a:spLocks noChangeArrowheads="1"/>
          </p:cNvSpPr>
          <p:nvPr/>
        </p:nvSpPr>
        <p:spPr bwMode="auto">
          <a:xfrm>
            <a:off x="6208448" y="4271963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>
                <a:latin typeface="Times" pitchFamily="18" charset="0"/>
              </a:rPr>
              <a:t>1</a:t>
            </a:r>
          </a:p>
        </p:txBody>
      </p:sp>
      <p:sp>
        <p:nvSpPr>
          <p:cNvPr id="21524" name="Line 84"/>
          <p:cNvSpPr>
            <a:spLocks noChangeShapeType="1"/>
          </p:cNvSpPr>
          <p:nvPr/>
        </p:nvSpPr>
        <p:spPr bwMode="auto">
          <a:xfrm>
            <a:off x="6163733" y="4497388"/>
            <a:ext cx="980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1525" name="Group 85"/>
          <p:cNvGrpSpPr>
            <a:grpSpLocks/>
          </p:cNvGrpSpPr>
          <p:nvPr/>
        </p:nvGrpSpPr>
        <p:grpSpPr bwMode="auto">
          <a:xfrm>
            <a:off x="5771623" y="4510088"/>
            <a:ext cx="892572" cy="900112"/>
            <a:chOff x="3198" y="2670"/>
            <a:chExt cx="1502" cy="953"/>
          </a:xfrm>
        </p:grpSpPr>
        <p:sp>
          <p:nvSpPr>
            <p:cNvPr id="21539" name="Freeform 86"/>
            <p:cNvSpPr>
              <a:spLocks/>
            </p:cNvSpPr>
            <p:nvPr/>
          </p:nvSpPr>
          <p:spPr bwMode="auto">
            <a:xfrm flipH="1">
              <a:off x="3942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38100" cmpd="sng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40" name="Freeform 87"/>
            <p:cNvSpPr>
              <a:spLocks/>
            </p:cNvSpPr>
            <p:nvPr/>
          </p:nvSpPr>
          <p:spPr bwMode="auto">
            <a:xfrm>
              <a:off x="3198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38100" cmpd="sng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526" name="Group 102"/>
          <p:cNvGrpSpPr>
            <a:grpSpLocks/>
          </p:cNvGrpSpPr>
          <p:nvPr/>
        </p:nvGrpSpPr>
        <p:grpSpPr bwMode="auto">
          <a:xfrm>
            <a:off x="5157656" y="1731966"/>
            <a:ext cx="2123942" cy="1857375"/>
            <a:chOff x="2999" y="1091"/>
            <a:chExt cx="1235" cy="1170"/>
          </a:xfrm>
        </p:grpSpPr>
        <p:sp>
          <p:nvSpPr>
            <p:cNvPr id="21528" name="Rectangle 89"/>
            <p:cNvSpPr>
              <a:spLocks noChangeArrowheads="1"/>
            </p:cNvSpPr>
            <p:nvPr/>
          </p:nvSpPr>
          <p:spPr bwMode="auto">
            <a:xfrm>
              <a:off x="2999" y="1091"/>
              <a:ext cx="1235" cy="1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29" name="Line 90"/>
            <p:cNvSpPr>
              <a:spLocks noChangeShapeType="1"/>
            </p:cNvSpPr>
            <p:nvPr/>
          </p:nvSpPr>
          <p:spPr bwMode="auto">
            <a:xfrm>
              <a:off x="3110" y="2055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30" name="Line 91"/>
            <p:cNvSpPr>
              <a:spLocks noChangeShapeType="1"/>
            </p:cNvSpPr>
            <p:nvPr/>
          </p:nvSpPr>
          <p:spPr bwMode="auto">
            <a:xfrm>
              <a:off x="3616" y="1997"/>
              <a:ext cx="0" cy="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31" name="Text Box 92"/>
            <p:cNvSpPr txBox="1">
              <a:spLocks noChangeArrowheads="1"/>
            </p:cNvSpPr>
            <p:nvPr/>
          </p:nvSpPr>
          <p:spPr bwMode="auto">
            <a:xfrm>
              <a:off x="3952" y="1993"/>
              <a:ext cx="2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21532" name="Text Box 93"/>
            <p:cNvSpPr txBox="1">
              <a:spLocks noChangeArrowheads="1"/>
            </p:cNvSpPr>
            <p:nvPr/>
          </p:nvSpPr>
          <p:spPr bwMode="auto">
            <a:xfrm>
              <a:off x="3533" y="2050"/>
              <a:ext cx="2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pitchFamily="18" charset="0"/>
                </a:rPr>
                <a:t>0</a:t>
              </a:r>
            </a:p>
          </p:txBody>
        </p:sp>
        <p:graphicFrame>
          <p:nvGraphicFramePr>
            <p:cNvPr id="21511" name="Object 94"/>
            <p:cNvGraphicFramePr>
              <a:graphicFrameLocks noChangeAspect="1"/>
            </p:cNvGraphicFramePr>
            <p:nvPr/>
          </p:nvGraphicFramePr>
          <p:xfrm>
            <a:off x="3185" y="1092"/>
            <a:ext cx="854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02" name="Equation" r:id="rId15" imgW="685800" imgH="203200" progId="Equation.DSMT4">
                    <p:embed/>
                  </p:oleObj>
                </mc:Choice>
                <mc:Fallback>
                  <p:oleObj name="Equation" r:id="rId15" imgW="685800" imgH="203200" progId="Equation.DSMT4">
                    <p:embed/>
                    <p:pic>
                      <p:nvPicPr>
                        <p:cNvPr id="21511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5" y="1092"/>
                          <a:ext cx="854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3" name="Line 95"/>
            <p:cNvSpPr>
              <a:spLocks noChangeShapeType="1"/>
            </p:cNvSpPr>
            <p:nvPr/>
          </p:nvSpPr>
          <p:spPr bwMode="auto">
            <a:xfrm flipV="1">
              <a:off x="3616" y="1333"/>
              <a:ext cx="0" cy="7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34" name="Text Box 96"/>
            <p:cNvSpPr txBox="1">
              <a:spLocks noChangeArrowheads="1"/>
            </p:cNvSpPr>
            <p:nvPr/>
          </p:nvSpPr>
          <p:spPr bwMode="auto">
            <a:xfrm>
              <a:off x="3610" y="1326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600">
                  <a:latin typeface="Times" pitchFamily="18" charset="0"/>
                </a:rPr>
                <a:t>1</a:t>
              </a:r>
            </a:p>
          </p:txBody>
        </p:sp>
        <p:sp>
          <p:nvSpPr>
            <p:cNvPr id="21535" name="Line 97"/>
            <p:cNvSpPr>
              <a:spLocks noChangeShapeType="1"/>
            </p:cNvSpPr>
            <p:nvPr/>
          </p:nvSpPr>
          <p:spPr bwMode="auto">
            <a:xfrm>
              <a:off x="3584" y="1468"/>
              <a:ext cx="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1536" name="Group 98"/>
            <p:cNvGrpSpPr>
              <a:grpSpLocks/>
            </p:cNvGrpSpPr>
            <p:nvPr/>
          </p:nvGrpSpPr>
          <p:grpSpPr bwMode="auto">
            <a:xfrm>
              <a:off x="3093" y="1474"/>
              <a:ext cx="1048" cy="715"/>
              <a:chOff x="2634" y="1886"/>
              <a:chExt cx="2400" cy="1718"/>
            </a:xfrm>
          </p:grpSpPr>
          <p:sp>
            <p:nvSpPr>
              <p:cNvPr id="21537" name="Freeform 99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538" name="Freeform 100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75 w 2514"/>
                  <a:gd name="T3" fmla="*/ 309 h 2210"/>
                  <a:gd name="T4" fmla="*/ 237 w 2514"/>
                  <a:gd name="T5" fmla="*/ 1677 h 2210"/>
                  <a:gd name="T6" fmla="*/ 306 w 2514"/>
                  <a:gd name="T7" fmla="*/ 2073 h 2210"/>
                  <a:gd name="T8" fmla="*/ 387 w 2514"/>
                  <a:gd name="T9" fmla="*/ 2184 h 2210"/>
                  <a:gd name="T10" fmla="*/ 486 w 2514"/>
                  <a:gd name="T11" fmla="*/ 1920 h 2210"/>
                  <a:gd name="T12" fmla="*/ 537 w 2514"/>
                  <a:gd name="T13" fmla="*/ 1731 h 2210"/>
                  <a:gd name="T14" fmla="*/ 606 w 2514"/>
                  <a:gd name="T15" fmla="*/ 1575 h 2210"/>
                  <a:gd name="T16" fmla="*/ 681 w 2514"/>
                  <a:gd name="T17" fmla="*/ 1587 h 2210"/>
                  <a:gd name="T18" fmla="*/ 789 w 2514"/>
                  <a:gd name="T19" fmla="*/ 1797 h 2210"/>
                  <a:gd name="T20" fmla="*/ 870 w 2514"/>
                  <a:gd name="T21" fmla="*/ 1938 h 2210"/>
                  <a:gd name="T22" fmla="*/ 948 w 2514"/>
                  <a:gd name="T23" fmla="*/ 1938 h 2210"/>
                  <a:gd name="T24" fmla="*/ 1074 w 2514"/>
                  <a:gd name="T25" fmla="*/ 1752 h 2210"/>
                  <a:gd name="T26" fmla="*/ 1110 w 2514"/>
                  <a:gd name="T27" fmla="*/ 1698 h 2210"/>
                  <a:gd name="T28" fmla="*/ 1176 w 2514"/>
                  <a:gd name="T29" fmla="*/ 1659 h 2210"/>
                  <a:gd name="T30" fmla="*/ 1251 w 2514"/>
                  <a:gd name="T31" fmla="*/ 1701 h 2210"/>
                  <a:gd name="T32" fmla="*/ 1314 w 2514"/>
                  <a:gd name="T33" fmla="*/ 1791 h 2210"/>
                  <a:gd name="T34" fmla="*/ 1395 w 2514"/>
                  <a:gd name="T35" fmla="*/ 1878 h 2210"/>
                  <a:gd name="T36" fmla="*/ 1482 w 2514"/>
                  <a:gd name="T37" fmla="*/ 1878 h 2210"/>
                  <a:gd name="T38" fmla="*/ 1593 w 2514"/>
                  <a:gd name="T39" fmla="*/ 1764 h 2210"/>
                  <a:gd name="T40" fmla="*/ 1710 w 2514"/>
                  <a:gd name="T41" fmla="*/ 1692 h 2210"/>
                  <a:gd name="T42" fmla="*/ 1836 w 2514"/>
                  <a:gd name="T43" fmla="*/ 1776 h 2210"/>
                  <a:gd name="T44" fmla="*/ 1947 w 2514"/>
                  <a:gd name="T45" fmla="*/ 1860 h 2210"/>
                  <a:gd name="T46" fmla="*/ 2043 w 2514"/>
                  <a:gd name="T47" fmla="*/ 1830 h 2210"/>
                  <a:gd name="T48" fmla="*/ 2166 w 2514"/>
                  <a:gd name="T49" fmla="*/ 1731 h 2210"/>
                  <a:gd name="T50" fmla="*/ 2274 w 2514"/>
                  <a:gd name="T51" fmla="*/ 1713 h 2210"/>
                  <a:gd name="T52" fmla="*/ 2391 w 2514"/>
                  <a:gd name="T53" fmla="*/ 1788 h 2210"/>
                  <a:gd name="T54" fmla="*/ 2448 w 2514"/>
                  <a:gd name="T55" fmla="*/ 1818 h 2210"/>
                  <a:gd name="T56" fmla="*/ 2514 w 2514"/>
                  <a:gd name="T57" fmla="*/ 184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1527" name="Line 105"/>
          <p:cNvSpPr>
            <a:spLocks noChangeShapeType="1"/>
          </p:cNvSpPr>
          <p:nvPr/>
        </p:nvSpPr>
        <p:spPr bwMode="auto">
          <a:xfrm>
            <a:off x="4220369" y="5338763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9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573" y="371475"/>
            <a:ext cx="9906000" cy="57150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008080"/>
                </a:solidFill>
                <a:cs typeface="Arial" charset="0"/>
              </a:rPr>
              <a:t>The Autocorrelation Theorem for a light wave field 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1181100"/>
            <a:ext cx="9121775" cy="7683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>
                <a:cs typeface="Arial" charset="0"/>
              </a:rPr>
              <a:t>The Autocorrelation Theorem can be applied to a light wave field, yielding an important result:</a:t>
            </a:r>
            <a:endParaRPr lang="en-US" i="1" smtClean="0"/>
          </a:p>
        </p:txBody>
      </p:sp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2547013" y="2152650"/>
          <a:ext cx="4863571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8" name="Equation" r:id="rId3" imgW="2400120" imgH="812520" progId="Equation.DSMT4">
                  <p:embed/>
                </p:oleObj>
              </mc:Choice>
              <mc:Fallback>
                <p:oleObj name="Equation" r:id="rId3" imgW="2400120" imgH="812520" progId="Equation.DSMT4">
                  <p:embed/>
                  <p:pic>
                    <p:nvPicPr>
                      <p:cNvPr id="225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013" y="2152650"/>
                        <a:ext cx="4863571" cy="1519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577850" y="4003676"/>
            <a:ext cx="886724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60000"/>
              </a:spcBef>
            </a:pPr>
            <a:r>
              <a:rPr lang="en-US" sz="2000">
                <a:cs typeface="Arial" charset="0"/>
              </a:rPr>
              <a:t>Remarkably, the Fourier transform of a light-wave field’s autocorrelation is its spectrum!   </a:t>
            </a:r>
          </a:p>
          <a:p>
            <a:pPr>
              <a:spcBef>
                <a:spcPct val="60000"/>
              </a:spcBef>
            </a:pPr>
            <a:r>
              <a:rPr lang="en-US" sz="2000">
                <a:cs typeface="Arial" charset="0"/>
              </a:rPr>
              <a:t>This relation yields an alternative technique for measuring a light wave’s spectrum. We’ll see how to do this when we consider interferometers.</a:t>
            </a:r>
          </a:p>
          <a:p>
            <a:pPr>
              <a:spcBef>
                <a:spcPct val="60000"/>
              </a:spcBef>
            </a:pPr>
            <a:r>
              <a:rPr lang="en-US" sz="2000">
                <a:cs typeface="Arial" charset="0"/>
              </a:rPr>
              <a:t>This version of the Autocorrelation Theorem is known as the “Wiener-Khintchine Theorem.”</a:t>
            </a:r>
          </a:p>
        </p:txBody>
      </p:sp>
      <p:sp>
        <p:nvSpPr>
          <p:cNvPr id="22535" name="Rectangle 8"/>
          <p:cNvSpPr>
            <a:spLocks noChangeArrowheads="1"/>
          </p:cNvSpPr>
          <p:nvPr/>
        </p:nvSpPr>
        <p:spPr bwMode="auto">
          <a:xfrm>
            <a:off x="3952082" y="3232151"/>
            <a:ext cx="17924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= the spectrum!</a:t>
            </a:r>
          </a:p>
        </p:txBody>
      </p:sp>
    </p:spTree>
    <p:extLst>
      <p:ext uri="{BB962C8B-B14F-4D97-AF65-F5344CB8AC3E}">
        <p14:creationId xmlns:p14="http://schemas.microsoft.com/office/powerpoint/2010/main" val="1766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4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pt-BR" altLang="pt-BR" smtClean="0">
                <a:ea typeface="Verdana" pitchFamily="34" charset="0"/>
                <a:cs typeface="Verdana" pitchFamily="34" charset="0"/>
              </a:rPr>
              <a:t>Sinais e Sistemas</a:t>
            </a:r>
          </a:p>
        </p:txBody>
      </p:sp>
      <p:sp>
        <p:nvSpPr>
          <p:cNvPr id="218115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Transformadas Z</a:t>
            </a:r>
          </a:p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Hsu, cap.4</a:t>
            </a:r>
            <a:endParaRPr lang="pt-BR" altLang="pt-BR" smtClean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Transformada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 eaLnBrk="1" hangingPunct="1"/>
                <a:r>
                  <a:rPr lang="pt-BR" altLang="pt-BR" smtClean="0"/>
                  <a:t>Seja a sequência </a:t>
                </a:r>
                <a:r>
                  <a:rPr lang="pt-BR" altLang="pt-BR" i="1" smtClean="0"/>
                  <a:t>f(0), f(1), f(2), ... </a:t>
                </a:r>
                <a:endParaRPr lang="pt-BR" altLang="pt-BR" smtClean="0"/>
              </a:p>
              <a:p>
                <a:pPr lvl="1" algn="just" eaLnBrk="1" hangingPunct="1">
                  <a:buFontTx/>
                  <a:buNone/>
                </a:pPr>
                <a:r>
                  <a:rPr lang="pt-BR" altLang="pt-BR" smtClean="0"/>
                  <a:t>ou de forma equivalente </a:t>
                </a:r>
                <a:r>
                  <a:rPr lang="pt-BR" altLang="pt-BR" i="1" smtClean="0"/>
                  <a:t>f(k) </a:t>
                </a:r>
                <a:r>
                  <a:rPr lang="pt-BR" altLang="pt-BR" smtClean="0"/>
                  <a:t>para </a:t>
                </a:r>
                <a:r>
                  <a:rPr lang="pt-BR" altLang="pt-BR" i="1" smtClean="0"/>
                  <a:t>k=0,1,2...</a:t>
                </a:r>
              </a:p>
              <a:p>
                <a:pPr algn="just" eaLnBrk="1" hangingPunct="1"/>
                <a:r>
                  <a:rPr lang="pt-BR" altLang="pt-BR" smtClean="0"/>
                  <a:t>A transformada Z desta sequência é definida como : </a:t>
                </a:r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smtClean="0"/>
              </a:p>
              <a:p>
                <a:pPr lvl="1" algn="just" eaLnBrk="1" hangingPunct="1"/>
                <a:r>
                  <a:rPr lang="pt-BR" altLang="pt-BR" smtClean="0"/>
                  <a:t>A série converge se: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alt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pt-BR" alt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pt-BR" altLang="pt-BR" smtClean="0"/>
              </a:p>
              <a:p>
                <a:pPr lvl="1" algn="just" eaLnBrk="1" hangingPunct="1"/>
                <a:r>
                  <a:rPr lang="pt-BR" altLang="pt-BR" smtClean="0"/>
                  <a:t>Se </a:t>
                </a:r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pt-BR" altLang="pt-BR" smtClean="0"/>
                  <a:t> tiver somente valores finitos, a convergência dependerá apenas do módulo de </a:t>
                </a:r>
                <a:r>
                  <a:rPr lang="pt-BR" altLang="pt-BR" i="1" smtClean="0"/>
                  <a:t>z. </a:t>
                </a:r>
              </a:p>
              <a:p>
                <a:pPr lvl="1" algn="just" eaLnBrk="1" hangingPunct="1"/>
                <a:r>
                  <a:rPr lang="pt-BR" altLang="pt-BR" smtClean="0"/>
                  <a:t>Supondo </a:t>
                </a:r>
                <a:r>
                  <a:rPr lang="pt-BR" altLang="pt-BR" i="1" smtClean="0"/>
                  <a:t>z </a:t>
                </a:r>
                <a:r>
                  <a:rPr lang="pt-BR" altLang="pt-BR" smtClean="0"/>
                  <a:t>uma variável complexa, o raio de convergência será composto de círculos centrados na origem. 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t="-566" r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8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1124744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=−1,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=−3,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pt-BR" smtClean="0"/>
                  <a:t>para os demais casos</a:t>
                </a:r>
              </a:p>
              <a:p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1124744"/>
                <a:ext cx="9340850" cy="53816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1588" y="294005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1588" y="29257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7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transformada Z da sequência :</a:t>
            </a:r>
          </a:p>
        </p:txBody>
      </p:sp>
    </p:spTree>
    <p:extLst>
      <p:ext uri="{BB962C8B-B14F-4D97-AF65-F5344CB8AC3E}">
        <p14:creationId xmlns:p14="http://schemas.microsoft.com/office/powerpoint/2010/main" val="38201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Relembrando : Séries Convergentes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soma dos termos da série abaixo, será :</a:t>
            </a: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849313" y="1916113"/>
          <a:ext cx="813593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2" name="Equation" r:id="rId3" imgW="3403440" imgH="1371600" progId="Equation.3">
                  <p:embed/>
                </p:oleObj>
              </mc:Choice>
              <mc:Fallback>
                <p:oleObj name="Equation" r:id="rId3" imgW="3403440" imgH="1371600" progId="Equation.3">
                  <p:embed/>
                  <p:pic>
                    <p:nvPicPr>
                      <p:cNvPr id="266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916113"/>
                        <a:ext cx="813593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9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Transformada Z de uma </a:t>
            </a:r>
            <a:r>
              <a:rPr lang="pt-BR" altLang="pt-BR" i="1" smtClean="0"/>
              <a:t>f(k)=A</a:t>
            </a:r>
            <a:r>
              <a:rPr lang="pt-BR" altLang="pt-BR" i="1" baseline="30000" smtClean="0"/>
              <a:t>k</a:t>
            </a:r>
            <a:endParaRPr lang="pt-BR" altLang="pt-BR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pt-BR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pt-BR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pt-BR" smtClean="0"/>
                  <a:t>+...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onde neste caso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, sendo assim: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e a convergência ocorre para |Z|&gt;|a|</a:t>
                </a:r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3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</a:t>
            </a:r>
            <a:r>
              <a:rPr lang="pt-BR" altLang="pt-BR" i="1" smtClean="0"/>
              <a:t>F(z) </a:t>
            </a:r>
            <a:r>
              <a:rPr lang="pt-BR" altLang="pt-BR" smtClean="0"/>
              <a:t>de </a:t>
            </a:r>
            <a:r>
              <a:rPr lang="pt-BR" altLang="pt-BR" i="1" smtClean="0"/>
              <a:t>f(k)=e</a:t>
            </a:r>
            <a:r>
              <a:rPr lang="pt-BR" altLang="pt-BR" i="1" baseline="30000" smtClean="0"/>
              <a:t>-</a:t>
            </a:r>
            <a:r>
              <a:rPr lang="el-GR" altLang="pt-BR" i="1" baseline="30000" smtClean="0"/>
              <a:t>α</a:t>
            </a:r>
            <a:r>
              <a:rPr lang="pt-BR" altLang="pt-BR" i="1" baseline="30000" smtClean="0"/>
              <a:t>Tk</a:t>
            </a:r>
            <a:endParaRPr lang="el-GR" altLang="pt-BR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mtClean="0"/>
                  <a:t>A partir do resultado anterior, fazemos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pt-BR" smtClean="0"/>
              </a:p>
              <a:p>
                <a:r>
                  <a:rPr lang="pt-BR" smtClean="0"/>
                  <a:t>Com isso teremos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pt-BR" smtClean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Logo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mtClean="0"/>
                  <a:t> , sendo o raio de convergência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|&lt;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t="-566" r="-1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PAREI AQUI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539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(s</a:t>
            </a:r>
            <a:r>
              <a:rPr lang="pt-BR" baseline="30000" dirty="0" smtClean="0"/>
              <a:t>2</a:t>
            </a:r>
            <a:r>
              <a:rPr lang="pt-BR" dirty="0" smtClean="0"/>
              <a:t>-2s+1)/(s</a:t>
            </a:r>
            <a:r>
              <a:rPr lang="pt-BR" baseline="30000" dirty="0" smtClean="0"/>
              <a:t>3</a:t>
            </a:r>
            <a:r>
              <a:rPr lang="pt-BR" dirty="0" smtClean="0"/>
              <a:t>+ 3s</a:t>
            </a:r>
            <a:r>
              <a:rPr lang="pt-BR" baseline="30000" dirty="0" smtClean="0"/>
              <a:t>2</a:t>
            </a:r>
            <a:r>
              <a:rPr lang="pt-BR" dirty="0" smtClean="0"/>
              <a:t>+ 6s+4)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29028" name="Object 2"/>
          <p:cNvGraphicFramePr>
            <a:graphicFrameLocks noChangeAspect="1"/>
          </p:cNvGraphicFramePr>
          <p:nvPr/>
        </p:nvGraphicFramePr>
        <p:xfrm>
          <a:off x="146050" y="2924175"/>
          <a:ext cx="30241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8" name="Equation" r:id="rId3" imgW="1485720" imgH="393480" progId="Equation.3">
                  <p:embed/>
                </p:oleObj>
              </mc:Choice>
              <mc:Fallback>
                <p:oleObj name="Equation" r:id="rId3" imgW="14857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2924175"/>
                        <a:ext cx="3024188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128591" y="3922731"/>
          <a:ext cx="32051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9" name="Equation" r:id="rId5" imgW="1574640" imgH="393480" progId="Equation.3">
                  <p:embed/>
                </p:oleObj>
              </mc:Choice>
              <mc:Fallback>
                <p:oleObj name="Equation" r:id="rId5" imgW="157464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1" y="3922731"/>
                        <a:ext cx="3205162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4"/>
          <p:cNvGraphicFramePr>
            <a:graphicFrameLocks noChangeAspect="1"/>
          </p:cNvGraphicFramePr>
          <p:nvPr/>
        </p:nvGraphicFramePr>
        <p:xfrm>
          <a:off x="206375" y="4916506"/>
          <a:ext cx="315436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0" name="Equation" r:id="rId7" imgW="1549080" imgH="419040" progId="Equation.3">
                  <p:embed/>
                </p:oleObj>
              </mc:Choice>
              <mc:Fallback>
                <p:oleObj name="Equation" r:id="rId7" imgW="154908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4916506"/>
                        <a:ext cx="3154363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/>
          <p:cNvGraphicFramePr>
            <a:graphicFrameLocks noChangeAspect="1"/>
          </p:cNvGraphicFramePr>
          <p:nvPr/>
        </p:nvGraphicFramePr>
        <p:xfrm>
          <a:off x="3689350" y="2924175"/>
          <a:ext cx="31543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1" name="Equation" r:id="rId9" imgW="1549080" imgH="419040" progId="Equation.3">
                  <p:embed/>
                </p:oleObj>
              </mc:Choice>
              <mc:Fallback>
                <p:oleObj name="Equation" r:id="rId9" imgW="15490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2924175"/>
                        <a:ext cx="31543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/>
          <p:cNvGraphicFramePr>
            <a:graphicFrameLocks noChangeAspect="1"/>
          </p:cNvGraphicFramePr>
          <p:nvPr/>
        </p:nvGraphicFramePr>
        <p:xfrm>
          <a:off x="3657601" y="3860800"/>
          <a:ext cx="48863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2" name="Equation" r:id="rId11" imgW="2400120" imgH="419040" progId="Equation.3">
                  <p:embed/>
                </p:oleObj>
              </mc:Choice>
              <mc:Fallback>
                <p:oleObj name="Equation" r:id="rId11" imgW="240012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3860800"/>
                        <a:ext cx="48863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7"/>
          <p:cNvGraphicFramePr>
            <a:graphicFrameLocks noChangeAspect="1"/>
          </p:cNvGraphicFramePr>
          <p:nvPr/>
        </p:nvGraphicFramePr>
        <p:xfrm>
          <a:off x="4089400" y="5087938"/>
          <a:ext cx="4730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3" name="Equation" r:id="rId13" imgW="2323800" imgH="203040" progId="Equation.3">
                  <p:embed/>
                </p:oleObj>
              </mc:Choice>
              <mc:Fallback>
                <p:oleObj name="Equation" r:id="rId13" imgW="23238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5087938"/>
                        <a:ext cx="4730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Object 8"/>
          <p:cNvGraphicFramePr>
            <a:graphicFrameLocks noChangeAspect="1"/>
          </p:cNvGraphicFramePr>
          <p:nvPr/>
        </p:nvGraphicFramePr>
        <p:xfrm>
          <a:off x="4237038" y="5916631"/>
          <a:ext cx="431641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4" name="Equation" r:id="rId15" imgW="2120760" imgH="228600" progId="Equation.3">
                  <p:embed/>
                </p:oleObj>
              </mc:Choice>
              <mc:Fallback>
                <p:oleObj name="Equation" r:id="rId15" imgW="212076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916631"/>
                        <a:ext cx="4316412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Deslocamento no Tempo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1071711"/>
                <a:ext cx="9340850" cy="5381625"/>
              </a:xfrm>
            </p:spPr>
            <p:txBody>
              <a:bodyPr/>
              <a:lstStyle/>
              <a:p>
                <a:r>
                  <a:rPr lang="pt-BR" altLang="pt-BR" smtClean="0"/>
                  <a:t>Vamos calcular a </a:t>
                </a:r>
                <a:r>
                  <a:rPr lang="pt-BR" altLang="pt-BR" i="1" smtClean="0"/>
                  <a:t>F(z) </a:t>
                </a:r>
                <a:r>
                  <a:rPr lang="pt-BR" altLang="pt-BR" smtClean="0"/>
                  <a:t>de </a:t>
                </a:r>
                <a:r>
                  <a:rPr lang="pt-BR" altLang="pt-BR" i="1" smtClean="0"/>
                  <a:t>f(k-1)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smtClean="0"/>
                  <a:t> , </a:t>
                </a:r>
              </a:p>
              <a:p>
                <a:pPr lvl="1"/>
                <a:r>
                  <a:rPr lang="pt-BR" smtClean="0"/>
                  <a:t>Fazendo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smtClean="0"/>
                  <a:t>, temos: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i="1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i="1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alt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pt-BR" smtClean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(−1)=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mtClean="0"/>
              </a:p>
              <a:p>
                <a:r>
                  <a:rPr lang="pt-BR" smtClean="0"/>
                  <a:t>Supondo </a:t>
                </a:r>
                <a:r>
                  <a:rPr lang="pt-BR" i="1" smtClean="0"/>
                  <a:t>f(-1)=0, </a:t>
                </a:r>
                <a:r>
                  <a:rPr lang="pt-BR" smtClean="0"/>
                  <a:t>podemos dizer que um atraso de uma unidade de tempo provoca a multiplicação de </a:t>
                </a:r>
                <a:r>
                  <a:rPr lang="pt-BR" i="1" smtClean="0"/>
                  <a:t>F(</a:t>
                </a:r>
                <a:r>
                  <a:rPr lang="pt-BR" smtClean="0"/>
                  <a:t>z)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1071711"/>
                <a:ext cx="9340850" cy="5381625"/>
              </a:xfrm>
              <a:blipFill>
                <a:blip r:embed="rId2"/>
                <a:stretch>
                  <a:fillRect l="-1828" t="-680" r="-392" b="-1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9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Deslocamento no Tempo (generalizado)</a:t>
            </a: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1509713" y="836613"/>
          <a:ext cx="5819775" cy="56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6" name="Equation" r:id="rId3" imgW="4178160" imgH="4089240" progId="Equation.3">
                  <p:embed/>
                </p:oleObj>
              </mc:Choice>
              <mc:Fallback>
                <p:oleObj name="Equation" r:id="rId3" imgW="4178160" imgH="4089240" progId="Equation.3">
                  <p:embed/>
                  <p:pic>
                    <p:nvPicPr>
                      <p:cNvPr id="307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836613"/>
                        <a:ext cx="5819775" cy="56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5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Teoremas do Valor Inicial e Final</a:t>
            </a: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280988" y="854075"/>
          <a:ext cx="8278812" cy="566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0" name="Equation" r:id="rId3" imgW="5943600" imgH="4063680" progId="Equation.3">
                  <p:embed/>
                </p:oleObj>
              </mc:Choice>
              <mc:Fallback>
                <p:oleObj name="Equation" r:id="rId3" imgW="5943600" imgH="4063680" progId="Equation.3">
                  <p:embed/>
                  <p:pic>
                    <p:nvPicPr>
                      <p:cNvPr id="317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854075"/>
                        <a:ext cx="8278812" cy="566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5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Escalonamento em Frequência</a:t>
            </a: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2540000" y="792163"/>
          <a:ext cx="33496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4" name="Equation" r:id="rId3" imgW="1714320" imgH="3009600" progId="Equation.3">
                  <p:embed/>
                </p:oleObj>
              </mc:Choice>
              <mc:Fallback>
                <p:oleObj name="Equation" r:id="rId3" imgW="1714320" imgH="3009600" progId="Equation.3">
                  <p:embed/>
                  <p:pic>
                    <p:nvPicPr>
                      <p:cNvPr id="327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792163"/>
                        <a:ext cx="33496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4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1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f(k)=(1/3)</a:t>
            </a:r>
            <a:r>
              <a:rPr lang="pt-BR" altLang="pt-BR" baseline="30000" smtClean="0"/>
              <a:t>k</a:t>
            </a:r>
            <a:r>
              <a:rPr lang="pt-BR" altLang="pt-BR" smtClean="0"/>
              <a:t>+(1/2)</a:t>
            </a:r>
            <a:r>
              <a:rPr lang="pt-BR" altLang="pt-BR" baseline="30000" smtClean="0"/>
              <a:t>k</a:t>
            </a:r>
            <a:endParaRPr lang="pt-BR" altLang="pt-BR" smtClean="0"/>
          </a:p>
        </p:txBody>
      </p:sp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2720975" y="1916113"/>
          <a:ext cx="4319588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8" name="Equation" r:id="rId3" imgW="2057400" imgH="1942920" progId="Equation.3">
                  <p:embed/>
                </p:oleObj>
              </mc:Choice>
              <mc:Fallback>
                <p:oleObj name="Equation" r:id="rId3" imgW="2057400" imgH="1942920" progId="Equation.3">
                  <p:embed/>
                  <p:pic>
                    <p:nvPicPr>
                      <p:cNvPr id="348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1916113"/>
                        <a:ext cx="4319588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2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f(k)=1/4 , 1/8, ..., (½)</a:t>
            </a:r>
            <a:r>
              <a:rPr lang="pt-BR" altLang="pt-BR" baseline="30000" smtClean="0"/>
              <a:t>k</a:t>
            </a:r>
            <a:endParaRPr lang="pt-BR" altLang="pt-BR" smtClean="0"/>
          </a:p>
        </p:txBody>
      </p:sp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2760663" y="1778000"/>
          <a:ext cx="3182937" cy="424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2" name="Equation" r:id="rId3" imgW="2019240" imgH="2692080" progId="Equation.3">
                  <p:embed/>
                </p:oleObj>
              </mc:Choice>
              <mc:Fallback>
                <p:oleObj name="Equation" r:id="rId3" imgW="2019240" imgH="2692080" progId="Equation.3">
                  <p:embed/>
                  <p:pic>
                    <p:nvPicPr>
                      <p:cNvPr id="358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1778000"/>
                        <a:ext cx="3182937" cy="424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1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3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f(0), sabendo que F(z)=z/(z-1/4)</a:t>
            </a:r>
          </a:p>
        </p:txBody>
      </p:sp>
      <p:graphicFrame>
        <p:nvGraphicFramePr>
          <p:cNvPr id="36866" name="Object 4"/>
          <p:cNvGraphicFramePr>
            <a:graphicFrameLocks noChangeAspect="1"/>
          </p:cNvGraphicFramePr>
          <p:nvPr/>
        </p:nvGraphicFramePr>
        <p:xfrm>
          <a:off x="3030538" y="1876425"/>
          <a:ext cx="26416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6" name="Equation" r:id="rId3" imgW="1676160" imgH="2565360" progId="Equation.3">
                  <p:embed/>
                </p:oleObj>
              </mc:Choice>
              <mc:Fallback>
                <p:oleObj name="Equation" r:id="rId3" imgW="1676160" imgH="2565360" progId="Equation.3">
                  <p:embed/>
                  <p:pic>
                    <p:nvPicPr>
                      <p:cNvPr id="368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1876425"/>
                        <a:ext cx="26416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4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f(k)=u(k) (pulso unitário)</a:t>
            </a:r>
          </a:p>
        </p:txBody>
      </p:sp>
      <p:graphicFrame>
        <p:nvGraphicFramePr>
          <p:cNvPr id="37890" name="Object 4"/>
          <p:cNvGraphicFramePr>
            <a:graphicFrameLocks noChangeAspect="1"/>
          </p:cNvGraphicFramePr>
          <p:nvPr/>
        </p:nvGraphicFramePr>
        <p:xfrm>
          <a:off x="3089275" y="2736850"/>
          <a:ext cx="2522538" cy="23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0" name="Equation" r:id="rId3" imgW="1600200" imgH="1473120" progId="Equation.3">
                  <p:embed/>
                </p:oleObj>
              </mc:Choice>
              <mc:Fallback>
                <p:oleObj name="Equation" r:id="rId3" imgW="1600200" imgH="1473120" progId="Equation.3">
                  <p:embed/>
                  <p:pic>
                    <p:nvPicPr>
                      <p:cNvPr id="378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2736850"/>
                        <a:ext cx="2522538" cy="232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704850" y="5516563"/>
            <a:ext cx="8426450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8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5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57150" y="784225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z="1800" smtClean="0"/>
              <a:t>Calcule F(z) de f(k)=k (rampa unitária)</a:t>
            </a:r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134852"/>
              </p:ext>
            </p:extLst>
          </p:nvPr>
        </p:nvGraphicFramePr>
        <p:xfrm>
          <a:off x="466576" y="1125538"/>
          <a:ext cx="6070600" cy="555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4" name="Equation" r:id="rId3" imgW="4749480" imgH="4343400" progId="Equation.3">
                  <p:embed/>
                </p:oleObj>
              </mc:Choice>
              <mc:Fallback>
                <p:oleObj name="Equation" r:id="rId3" imgW="4749480" imgH="4343400" progId="Equation.3">
                  <p:embed/>
                  <p:pic>
                    <p:nvPicPr>
                      <p:cNvPr id="389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76" y="1125538"/>
                        <a:ext cx="6070600" cy="555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6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271463" y="836613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mtClean="0"/>
              <a:t>Calcule </a:t>
            </a:r>
            <a:r>
              <a:rPr lang="pt-BR" altLang="pt-BR" i="1" smtClean="0"/>
              <a:t>F(z), </a:t>
            </a:r>
            <a:r>
              <a:rPr lang="pt-BR" altLang="pt-BR" smtClean="0"/>
              <a:t>para </a:t>
            </a:r>
            <a:r>
              <a:rPr lang="pt-BR" altLang="pt-BR" i="1" smtClean="0"/>
              <a:t>f(k)=kA</a:t>
            </a:r>
            <a:r>
              <a:rPr lang="pt-BR" altLang="pt-BR" i="1" baseline="30000" smtClean="0"/>
              <a:t>k</a:t>
            </a:r>
            <a:endParaRPr lang="pt-BR" altLang="pt-BR" smtClean="0"/>
          </a:p>
        </p:txBody>
      </p:sp>
      <p:graphicFrame>
        <p:nvGraphicFramePr>
          <p:cNvPr id="39938" name="Object 4"/>
          <p:cNvGraphicFramePr>
            <a:graphicFrameLocks noChangeAspect="1"/>
          </p:cNvGraphicFramePr>
          <p:nvPr/>
        </p:nvGraphicFramePr>
        <p:xfrm>
          <a:off x="2309813" y="1341438"/>
          <a:ext cx="5033962" cy="525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8" name="Equation" r:id="rId3" imgW="2577960" imgH="2692080" progId="Equation.3">
                  <p:embed/>
                </p:oleObj>
              </mc:Choice>
              <mc:Fallback>
                <p:oleObj name="Equation" r:id="rId3" imgW="2577960" imgH="2692080" progId="Equation.3">
                  <p:embed/>
                  <p:pic>
                    <p:nvPicPr>
                      <p:cNvPr id="399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341438"/>
                        <a:ext cx="5033962" cy="525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2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35" y="2060575"/>
            <a:ext cx="1647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1" y="2060593"/>
            <a:ext cx="16875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Motivação – Circuito RLC Série</a:t>
            </a:r>
            <a:endParaRPr lang="pt-BR" smtClean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293691" y="908058"/>
            <a:ext cx="9340850" cy="5381625"/>
          </a:xfrm>
        </p:spPr>
        <p:txBody>
          <a:bodyPr/>
          <a:lstStyle/>
          <a:p>
            <a:r>
              <a:rPr lang="en-US" smtClean="0"/>
              <a:t>Equações diferenciais + condições iniciais + função de entrada complexa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Transformam-se em uma equação algébrica!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39755" y="1916131"/>
          <a:ext cx="56261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ção" r:id="rId5" imgW="2095200" imgH="482400" progId="Equation.3">
                  <p:embed/>
                </p:oleObj>
              </mc:Choice>
              <mc:Fallback>
                <p:oleObj name="Equação" r:id="rId5" imgW="2095200" imgH="48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5" y="1916131"/>
                        <a:ext cx="562610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665163" y="3165475"/>
          <a:ext cx="532288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quação" r:id="rId7" imgW="1981080" imgH="419040" progId="Equation.3">
                  <p:embed/>
                </p:oleObj>
              </mc:Choice>
              <mc:Fallback>
                <p:oleObj name="Equação" r:id="rId7" imgW="1981080" imgH="419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165475"/>
                        <a:ext cx="532288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7" name="Object 9"/>
          <p:cNvGraphicFramePr>
            <a:graphicFrameLocks noChangeAspect="1"/>
          </p:cNvGraphicFramePr>
          <p:nvPr/>
        </p:nvGraphicFramePr>
        <p:xfrm>
          <a:off x="6824672" y="3140075"/>
          <a:ext cx="157162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ção" r:id="rId9" imgW="545760" imgH="482400" progId="Equation.3">
                  <p:embed/>
                </p:oleObj>
              </mc:Choice>
              <mc:Fallback>
                <p:oleObj name="Equação" r:id="rId9" imgW="54576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72" y="3140075"/>
                        <a:ext cx="157162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8" name="Object 10"/>
          <p:cNvGraphicFramePr>
            <a:graphicFrameLocks noChangeAspect="1"/>
          </p:cNvGraphicFramePr>
          <p:nvPr/>
        </p:nvGraphicFramePr>
        <p:xfrm>
          <a:off x="128588" y="5013325"/>
          <a:ext cx="96837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ção" r:id="rId11" imgW="3733560" imgH="393480" progId="Equation.3">
                  <p:embed/>
                </p:oleObj>
              </mc:Choice>
              <mc:Fallback>
                <p:oleObj name="Equação" r:id="rId11" imgW="37335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5013325"/>
                        <a:ext cx="96837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(5s-1)/(s</a:t>
            </a:r>
            <a:r>
              <a:rPr lang="pt-BR" baseline="30000" dirty="0" smtClean="0"/>
              <a:t>3</a:t>
            </a:r>
            <a:r>
              <a:rPr lang="pt-BR" dirty="0" smtClean="0"/>
              <a:t>- 3s-2)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3079760" y="3105150"/>
          <a:ext cx="34893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8" name="Equation" r:id="rId3" imgW="1714320" imgH="419040" progId="Equation.3">
                  <p:embed/>
                </p:oleObj>
              </mc:Choice>
              <mc:Fallback>
                <p:oleObj name="Equation" r:id="rId3" imgW="17143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60" y="3105150"/>
                        <a:ext cx="34893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2" name="Object 3"/>
          <p:cNvGraphicFramePr>
            <a:graphicFrameLocks noChangeAspect="1"/>
          </p:cNvGraphicFramePr>
          <p:nvPr/>
        </p:nvGraphicFramePr>
        <p:xfrm>
          <a:off x="3119448" y="4151331"/>
          <a:ext cx="34893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9" name="Equation" r:id="rId5" imgW="1714320" imgH="419040" progId="Equation.3">
                  <p:embed/>
                </p:oleObj>
              </mc:Choice>
              <mc:Fallback>
                <p:oleObj name="Equation" r:id="rId5" imgW="171432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48" y="4151331"/>
                        <a:ext cx="3489325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3" name="Object 4"/>
          <p:cNvGraphicFramePr>
            <a:graphicFrameLocks noChangeAspect="1"/>
          </p:cNvGraphicFramePr>
          <p:nvPr/>
        </p:nvGraphicFramePr>
        <p:xfrm>
          <a:off x="3589348" y="5413375"/>
          <a:ext cx="26114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0" name="Equation" r:id="rId6" imgW="1282680" imgH="228600" progId="Equation.3">
                  <p:embed/>
                </p:oleObj>
              </mc:Choice>
              <mc:Fallback>
                <p:oleObj name="Equation" r:id="rId6" imgW="12826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348" y="5413375"/>
                        <a:ext cx="26114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7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271463" y="836613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mtClean="0"/>
              <a:t>Uma relação interessante</a:t>
            </a:r>
          </a:p>
        </p:txBody>
      </p:sp>
      <p:graphicFrame>
        <p:nvGraphicFramePr>
          <p:cNvPr id="40962" name="Object 4"/>
          <p:cNvGraphicFramePr>
            <a:graphicFrameLocks noChangeAspect="1"/>
          </p:cNvGraphicFramePr>
          <p:nvPr/>
        </p:nvGraphicFramePr>
        <p:xfrm>
          <a:off x="1751013" y="1487488"/>
          <a:ext cx="6149975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2" name="Equation" r:id="rId3" imgW="3149280" imgH="2286000" progId="Equation.3">
                  <p:embed/>
                </p:oleObj>
              </mc:Choice>
              <mc:Fallback>
                <p:oleObj name="Equation" r:id="rId3" imgW="3149280" imgH="2286000" progId="Equation.3">
                  <p:embed/>
                  <p:pic>
                    <p:nvPicPr>
                      <p:cNvPr id="409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487488"/>
                        <a:ext cx="6149975" cy="446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7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2"/>
          <p:cNvSpPr>
            <a:spLocks noChangeArrowheads="1"/>
          </p:cNvSpPr>
          <p:nvPr/>
        </p:nvSpPr>
        <p:spPr bwMode="auto">
          <a:xfrm>
            <a:off x="1588" y="3317875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64" name="Rectangle 5"/>
          <p:cNvSpPr>
            <a:spLocks noChangeArrowheads="1"/>
          </p:cNvSpPr>
          <p:nvPr/>
        </p:nvSpPr>
        <p:spPr bwMode="auto">
          <a:xfrm>
            <a:off x="1588" y="3055938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871160"/>
              </p:ext>
            </p:extLst>
          </p:nvPr>
        </p:nvGraphicFramePr>
        <p:xfrm>
          <a:off x="128464" y="615950"/>
          <a:ext cx="6667500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Equation" r:id="rId3" imgW="3175000" imgH="939800" progId="Equation.3">
                  <p:embed/>
                </p:oleObj>
              </mc:Choice>
              <mc:Fallback>
                <p:oleObj name="Equation" r:id="rId3" imgW="3175000" imgH="939800" progId="Equation.3">
                  <p:embed/>
                  <p:pic>
                    <p:nvPicPr>
                      <p:cNvPr id="1894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615950"/>
                        <a:ext cx="6667500" cy="1830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1588" y="241776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894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649686"/>
              </p:ext>
            </p:extLst>
          </p:nvPr>
        </p:nvGraphicFramePr>
        <p:xfrm>
          <a:off x="1628775" y="2492201"/>
          <a:ext cx="3324225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1" name="Equation" r:id="rId5" imgW="1574640" imgH="2222280" progId="Equation.3">
                  <p:embed/>
                </p:oleObj>
              </mc:Choice>
              <mc:Fallback>
                <p:oleObj name="Equation" r:id="rId5" imgW="1574640" imgH="2222280" progId="Equation.3">
                  <p:embed/>
                  <p:pic>
                    <p:nvPicPr>
                      <p:cNvPr id="189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2492201"/>
                        <a:ext cx="3324225" cy="4321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10"/>
          <p:cNvSpPr>
            <a:spLocks noChangeArrowheads="1"/>
          </p:cNvSpPr>
          <p:nvPr/>
        </p:nvSpPr>
        <p:spPr bwMode="auto">
          <a:xfrm>
            <a:off x="1588" y="3417888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1588" y="342741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70" name="Rectangle 15"/>
          <p:cNvSpPr>
            <a:spLocks noChangeArrowheads="1"/>
          </p:cNvSpPr>
          <p:nvPr/>
        </p:nvSpPr>
        <p:spPr bwMode="auto">
          <a:xfrm>
            <a:off x="1588" y="342741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71" name="Título 14"/>
          <p:cNvSpPr>
            <a:spLocks noGrp="1"/>
          </p:cNvSpPr>
          <p:nvPr>
            <p:ph type="title"/>
          </p:nvPr>
        </p:nvSpPr>
        <p:spPr>
          <a:xfrm>
            <a:off x="271463" y="44450"/>
            <a:ext cx="9363075" cy="533400"/>
          </a:xfrm>
        </p:spPr>
        <p:txBody>
          <a:bodyPr/>
          <a:lstStyle/>
          <a:p>
            <a:r>
              <a:rPr lang="en-US" altLang="pt-BR" smtClean="0"/>
              <a:t>Calcule a transformada Z de sen[b.n]</a:t>
            </a: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429408"/>
              </p:ext>
            </p:extLst>
          </p:nvPr>
        </p:nvGraphicFramePr>
        <p:xfrm>
          <a:off x="5340821" y="1772816"/>
          <a:ext cx="4220691" cy="711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2" name="Equation" r:id="rId7" imgW="2298600" imgH="419040" progId="Equation.3">
                  <p:embed/>
                </p:oleObj>
              </mc:Choice>
              <mc:Fallback>
                <p:oleObj name="Equation" r:id="rId7" imgW="2298600" imgH="419040" progId="Equation.3">
                  <p:embed/>
                  <p:pic>
                    <p:nvPicPr>
                      <p:cNvPr id="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821" y="1772816"/>
                        <a:ext cx="4220691" cy="7116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5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Transformada Inversa Z</a:t>
            </a:r>
            <a:r>
              <a:rPr lang="pt-BR" altLang="pt-BR" baseline="30000" smtClean="0"/>
              <a:t>-1</a:t>
            </a:r>
            <a:endParaRPr lang="pt-BR" altLang="pt-BR" smtClean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r>
              <a:rPr lang="pt-BR" altLang="pt-BR" smtClean="0"/>
              <a:t> Linearidade</a:t>
            </a:r>
          </a:p>
          <a:p>
            <a:pPr lvl="1" eaLnBrk="1" hangingPunct="1"/>
            <a:r>
              <a:rPr lang="pt-BR" altLang="pt-BR" smtClean="0"/>
              <a:t>Z(f</a:t>
            </a:r>
            <a:r>
              <a:rPr lang="pt-BR" altLang="pt-BR" baseline="-25000" smtClean="0"/>
              <a:t>1</a:t>
            </a:r>
            <a:r>
              <a:rPr lang="pt-BR" altLang="pt-BR" smtClean="0"/>
              <a:t>(z))=F</a:t>
            </a:r>
            <a:r>
              <a:rPr lang="pt-BR" altLang="pt-BR" baseline="-25000" smtClean="0"/>
              <a:t>1</a:t>
            </a:r>
            <a:r>
              <a:rPr lang="pt-BR" altLang="pt-BR" smtClean="0"/>
              <a:t>(z) , Z(f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(z))=F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lvl="1" eaLnBrk="1" hangingPunct="1"/>
            <a:r>
              <a:rPr lang="pt-BR" altLang="pt-BR" smtClean="0"/>
              <a:t>Z(a.f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(z))=a.F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 , Z(b.f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(z))=b.F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lvl="1" eaLnBrk="1" hangingPunct="1"/>
            <a:r>
              <a:rPr lang="pt-BR" altLang="pt-BR" smtClean="0"/>
              <a:t>Z(a.f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(z)+b.f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 = 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(z)+b.F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eaLnBrk="1" hangingPunct="1">
              <a:buFontTx/>
              <a:buNone/>
            </a:pPr>
            <a:endParaRPr lang="pt-BR" altLang="pt-BR" smtClean="0"/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920750" y="981075"/>
          <a:ext cx="728345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0" name="Equation" r:id="rId3" imgW="3047760" imgH="876240" progId="Equation.3">
                  <p:embed/>
                </p:oleObj>
              </mc:Choice>
              <mc:Fallback>
                <p:oleObj name="Equation" r:id="rId3" imgW="3047760" imgH="876240" progId="Equation.3">
                  <p:embed/>
                  <p:pic>
                    <p:nvPicPr>
                      <p:cNvPr id="296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981075"/>
                        <a:ext cx="7283450" cy="209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1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 build="p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Rectangle 2"/>
          <p:cNvSpPr>
            <a:spLocks noChangeArrowheads="1"/>
          </p:cNvSpPr>
          <p:nvPr/>
        </p:nvSpPr>
        <p:spPr bwMode="auto">
          <a:xfrm>
            <a:off x="1588" y="3827164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1" name="Rectangle 7"/>
          <p:cNvSpPr>
            <a:spLocks noChangeArrowheads="1"/>
          </p:cNvSpPr>
          <p:nvPr/>
        </p:nvSpPr>
        <p:spPr bwMode="auto">
          <a:xfrm>
            <a:off x="1588" y="384145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3" name="Rectangle 10"/>
          <p:cNvSpPr>
            <a:spLocks noChangeArrowheads="1"/>
          </p:cNvSpPr>
          <p:nvPr/>
        </p:nvSpPr>
        <p:spPr bwMode="auto">
          <a:xfrm>
            <a:off x="1588" y="393670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1588" y="3946227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6" name="Rectangle 15"/>
          <p:cNvSpPr>
            <a:spLocks noChangeArrowheads="1"/>
          </p:cNvSpPr>
          <p:nvPr/>
        </p:nvSpPr>
        <p:spPr bwMode="auto">
          <a:xfrm>
            <a:off x="1588" y="382240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7" name="Rectangle 17"/>
          <p:cNvSpPr>
            <a:spLocks noChangeArrowheads="1"/>
          </p:cNvSpPr>
          <p:nvPr/>
        </p:nvSpPr>
        <p:spPr bwMode="auto">
          <a:xfrm>
            <a:off x="1588" y="3922414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8" name="Rectangle 19"/>
          <p:cNvSpPr>
            <a:spLocks noChangeArrowheads="1"/>
          </p:cNvSpPr>
          <p:nvPr/>
        </p:nvSpPr>
        <p:spPr bwMode="auto">
          <a:xfrm>
            <a:off x="1588" y="3927177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9" name="Título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transf.Z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=3+2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=3+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a série correspondente no tempo, para n&gt;=0 será: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3,2,0,0,6,0,0,…</m:t>
                        </m:r>
                      </m:e>
                    </m:d>
                  </m:oMath>
                </a14:m>
                <a:r>
                  <a:rPr lang="pt-BR" smtClean="0"/>
                  <a:t> ou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−4)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r="-26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14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Teremos: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smtClean="0"/>
                  <a:t> ou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−1, −12, −48, −192, −768</m:t>
                        </m:r>
                      </m:e>
                    </m:d>
                  </m:oMath>
                </a14:m>
                <a:endParaRPr lang="pt-BR" smtClean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27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−0,5)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teremos: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+0,5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69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teremos: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=20.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−10.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33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a transf.Z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9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 altLang="pt-BR" smtClean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alt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 altLang="pt-BR" smtClean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 altLang="pt-BR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</p:txBody>
          </p:sp>
        </mc:Choice>
        <mc:Fallback xmlns="">
          <p:sp>
            <p:nvSpPr>
              <p:cNvPr id="4199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28464" y="927695"/>
                <a:ext cx="9506074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</m:oMath>
                </a14:m>
                <a:endParaRPr lang="pt-BR" smtClean="0"/>
              </a:p>
              <a:p>
                <a:r>
                  <a:rPr lang="pt-BR" b="0" smtClean="0"/>
                  <a:t>Do Cálculo: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&gt;0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í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𝑚𝑝𝑎𝑟</m:t>
                            </m:r>
                          </m:e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𝑝𝑎𝑟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1,0,1,0,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464" y="927695"/>
                <a:ext cx="9506074" cy="5381625"/>
              </a:xfrm>
              <a:blipFill>
                <a:blip r:embed="rId2"/>
                <a:stretch>
                  <a:fillRect l="-1796" b="-1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5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Equação de Diferenças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620688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=1,  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(1)]+3[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]+2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]+3[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𝑧𝑌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]+2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620688"/>
                <a:ext cx="9340850" cy="5381625"/>
              </a:xfr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1/(s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+4s+2)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1076" name="Object 2"/>
          <p:cNvGraphicFramePr>
            <a:graphicFrameLocks noChangeAspect="1"/>
          </p:cNvGraphicFramePr>
          <p:nvPr/>
        </p:nvGraphicFramePr>
        <p:xfrm>
          <a:off x="2646367" y="3105150"/>
          <a:ext cx="32305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2" name="Equation" r:id="rId3" imgW="1587240" imgH="419040" progId="Equation.3">
                  <p:embed/>
                </p:oleObj>
              </mc:Choice>
              <mc:Fallback>
                <p:oleObj name="Equation" r:id="rId3" imgW="15872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7" y="3105150"/>
                        <a:ext cx="32305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3"/>
          <p:cNvGraphicFramePr>
            <a:graphicFrameLocks noChangeAspect="1"/>
          </p:cNvGraphicFramePr>
          <p:nvPr/>
        </p:nvGraphicFramePr>
        <p:xfrm>
          <a:off x="2903547" y="4151331"/>
          <a:ext cx="29733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3" name="Equation" r:id="rId5" imgW="1460160" imgH="419040" progId="Equation.3">
                  <p:embed/>
                </p:oleObj>
              </mc:Choice>
              <mc:Fallback>
                <p:oleObj name="Equation" r:id="rId5" imgW="14601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47" y="4151331"/>
                        <a:ext cx="2973387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8" name="Object 4"/>
          <p:cNvGraphicFramePr>
            <a:graphicFrameLocks noChangeAspect="1"/>
          </p:cNvGraphicFramePr>
          <p:nvPr/>
        </p:nvGraphicFramePr>
        <p:xfrm>
          <a:off x="3001963" y="5413375"/>
          <a:ext cx="2765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4" name="Equation" r:id="rId7" imgW="1358640" imgH="228600" progId="Equation.3">
                  <p:embed/>
                </p:oleObj>
              </mc:Choice>
              <mc:Fallback>
                <p:oleObj name="Equation" r:id="rId7" imgW="13586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5413375"/>
                        <a:ext cx="2765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Equação de Diferenças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−0,8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,75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0,05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pt-BR"/>
              </a:p>
              <a:p>
                <a:endParaRPr lang="pt-BR" smtClean="0"/>
              </a:p>
              <a:p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588" y="30495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819150" y="1557338"/>
          <a:ext cx="35496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8" name="Equation" r:id="rId3" imgW="1256755" imgH="393529" progId="Equation.3">
                  <p:embed/>
                </p:oleObj>
              </mc:Choice>
              <mc:Fallback>
                <p:oleObj name="Equation" r:id="rId3" imgW="1256755" imgH="393529" progId="Equation.3">
                  <p:embed/>
                  <p:pic>
                    <p:nvPicPr>
                      <p:cNvPr id="1986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57338"/>
                        <a:ext cx="3549650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1588" y="30495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3" name="Object 7"/>
          <p:cNvGraphicFramePr>
            <a:graphicFrameLocks noChangeAspect="1"/>
          </p:cNvGraphicFramePr>
          <p:nvPr/>
        </p:nvGraphicFramePr>
        <p:xfrm>
          <a:off x="4992688" y="1543050"/>
          <a:ext cx="128587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9" name="Equation" r:id="rId5" imgW="457002" imgH="393529" progId="Equation.3">
                  <p:embed/>
                </p:oleObj>
              </mc:Choice>
              <mc:Fallback>
                <p:oleObj name="Equation" r:id="rId5" imgW="457002" imgH="393529" progId="Equation.3">
                  <p:embed/>
                  <p:pic>
                    <p:nvPicPr>
                      <p:cNvPr id="1986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1543050"/>
                        <a:ext cx="1285875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1588" y="-18415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819150" y="2781300"/>
          <a:ext cx="7566025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0" name="Equation" r:id="rId7" imgW="3276600" imgH="1701800" progId="Equation.3">
                  <p:embed/>
                </p:oleObj>
              </mc:Choice>
              <mc:Fallback>
                <p:oleObj name="Equation" r:id="rId7" imgW="3276600" imgH="1701800" progId="Equation.3">
                  <p:embed/>
                  <p:pic>
                    <p:nvPicPr>
                      <p:cNvPr id="1986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2781300"/>
                        <a:ext cx="7566025" cy="3633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Título 9"/>
          <p:cNvSpPr>
            <a:spLocks noGrp="1"/>
          </p:cNvSpPr>
          <p:nvPr>
            <p:ph type="title"/>
          </p:nvPr>
        </p:nvSpPr>
        <p:spPr>
          <a:xfrm>
            <a:off x="0" y="260350"/>
            <a:ext cx="9906000" cy="533400"/>
          </a:xfrm>
        </p:spPr>
        <p:txBody>
          <a:bodyPr/>
          <a:lstStyle/>
          <a:p>
            <a:r>
              <a:rPr lang="en-US" altLang="pt-BR" smtClean="0"/>
              <a:t>Demonstre a propriedade da diferenciação</a:t>
            </a:r>
          </a:p>
        </p:txBody>
      </p:sp>
    </p:spTree>
    <p:extLst>
      <p:ext uri="{BB962C8B-B14F-4D97-AF65-F5344CB8AC3E}">
        <p14:creationId xmlns:p14="http://schemas.microsoft.com/office/powerpoint/2010/main" val="896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302" name="Rectangle 5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/>
        </p:nvGraphicFramePr>
        <p:xfrm>
          <a:off x="508000" y="782638"/>
          <a:ext cx="363061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2" name="Equation" r:id="rId3" imgW="1346040" imgH="431640" progId="Equation.3">
                  <p:embed/>
                </p:oleObj>
              </mc:Choice>
              <mc:Fallback>
                <p:oleObj name="Equation" r:id="rId3" imgW="1346040" imgH="431640" progId="Equation.3">
                  <p:embed/>
                  <p:pic>
                    <p:nvPicPr>
                      <p:cNvPr id="202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782638"/>
                        <a:ext cx="3630613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588" y="25447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58" name="Object 6"/>
          <p:cNvGraphicFramePr>
            <a:graphicFrameLocks noChangeAspect="1"/>
          </p:cNvGraphicFramePr>
          <p:nvPr/>
        </p:nvGraphicFramePr>
        <p:xfrm>
          <a:off x="468313" y="1557338"/>
          <a:ext cx="9009062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3" name="Equation" r:id="rId5" imgW="3517900" imgH="1397000" progId="Equation.3">
                  <p:embed/>
                </p:oleObj>
              </mc:Choice>
              <mc:Fallback>
                <p:oleObj name="Equation" r:id="rId5" imgW="3517900" imgH="1397000" progId="Equation.3">
                  <p:embed/>
                  <p:pic>
                    <p:nvPicPr>
                      <p:cNvPr id="2027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9009062" cy="3313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1588" y="28019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468313" y="4818063"/>
          <a:ext cx="4953000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4" name="Equation" r:id="rId7" imgW="2032000" imgH="889000" progId="Equation.3">
                  <p:embed/>
                </p:oleObj>
              </mc:Choice>
              <mc:Fallback>
                <p:oleObj name="Equation" r:id="rId7" imgW="2032000" imgH="889000" progId="Equation.3">
                  <p:embed/>
                  <p:pic>
                    <p:nvPicPr>
                      <p:cNvPr id="2027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818063"/>
                        <a:ext cx="4953000" cy="1995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ítulo 8"/>
          <p:cNvSpPr>
            <a:spLocks noGrp="1"/>
          </p:cNvSpPr>
          <p:nvPr>
            <p:ph type="title"/>
          </p:nvPr>
        </p:nvSpPr>
        <p:spPr>
          <a:xfrm>
            <a:off x="271463" y="158750"/>
            <a:ext cx="9363075" cy="533400"/>
          </a:xfrm>
        </p:spPr>
        <p:txBody>
          <a:bodyPr/>
          <a:lstStyle/>
          <a:p>
            <a:r>
              <a:rPr lang="en-US" altLang="pt-BR" smtClean="0"/>
              <a:t>Utilizando a prop.da diferenciação calcule a transf.Z de n</a:t>
            </a:r>
            <a:r>
              <a:rPr lang="en-US" altLang="pt-BR" baseline="3000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85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588" y="18113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271463" y="608013"/>
          <a:ext cx="7839075" cy="627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4" name="Equation" r:id="rId3" imgW="3302000" imgH="2870200" progId="Equation.3">
                  <p:embed/>
                </p:oleObj>
              </mc:Choice>
              <mc:Fallback>
                <p:oleObj name="Equation" r:id="rId3" imgW="3302000" imgH="2870200" progId="Equation.3">
                  <p:embed/>
                  <p:pic>
                    <p:nvPicPr>
                      <p:cNvPr id="203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608013"/>
                        <a:ext cx="7839075" cy="6276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1588" y="28019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3782" name="Object 6"/>
          <p:cNvGraphicFramePr>
            <a:graphicFrameLocks noChangeAspect="1"/>
          </p:cNvGraphicFramePr>
          <p:nvPr/>
        </p:nvGraphicFramePr>
        <p:xfrm>
          <a:off x="5875338" y="4708525"/>
          <a:ext cx="37592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5" name="Equation" r:id="rId5" imgW="2032000" imgH="889000" progId="Equation.3">
                  <p:embed/>
                </p:oleObj>
              </mc:Choice>
              <mc:Fallback>
                <p:oleObj name="Equation" r:id="rId5" imgW="2032000" imgH="889000" progId="Equation.3">
                  <p:embed/>
                  <p:pic>
                    <p:nvPicPr>
                      <p:cNvPr id="203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4708525"/>
                        <a:ext cx="3759200" cy="151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4" name="Line 8"/>
          <p:cNvSpPr>
            <a:spLocks noChangeShapeType="1"/>
          </p:cNvSpPr>
          <p:nvPr/>
        </p:nvSpPr>
        <p:spPr bwMode="auto">
          <a:xfrm>
            <a:off x="5500688" y="4370388"/>
            <a:ext cx="0" cy="2087562"/>
          </a:xfrm>
          <a:prstGeom prst="line">
            <a:avLst/>
          </a:prstGeom>
          <a:noFill/>
          <a:ln w="76200" cmpd="tri">
            <a:solidFill>
              <a:srgbClr val="CC99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6328" name="Título 7"/>
          <p:cNvSpPr>
            <a:spLocks noGrp="1"/>
          </p:cNvSpPr>
          <p:nvPr>
            <p:ph type="title"/>
          </p:nvPr>
        </p:nvSpPr>
        <p:spPr>
          <a:xfrm>
            <a:off x="271463" y="44450"/>
            <a:ext cx="9363075" cy="533400"/>
          </a:xfrm>
        </p:spPr>
        <p:txBody>
          <a:bodyPr/>
          <a:lstStyle/>
          <a:p>
            <a:r>
              <a:rPr lang="en-US" altLang="pt-BR" smtClean="0"/>
              <a:t>Calcule a transf. Z de n</a:t>
            </a:r>
            <a:r>
              <a:rPr lang="en-US" altLang="pt-BR" baseline="3000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7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4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741363" y="1628775"/>
          <a:ext cx="24098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0" name="Equation" r:id="rId3" imgW="1002865" imgH="431613" progId="Equation.3">
                  <p:embed/>
                </p:oleObj>
              </mc:Choice>
              <mc:Fallback>
                <p:oleObj name="Equation" r:id="rId3" imgW="1002865" imgH="431613" progId="Equation.3">
                  <p:embed/>
                  <p:pic>
                    <p:nvPicPr>
                      <p:cNvPr id="200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1628775"/>
                        <a:ext cx="24098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11" name="Object 7"/>
          <p:cNvGraphicFramePr>
            <a:graphicFrameLocks noChangeAspect="1"/>
          </p:cNvGraphicFramePr>
          <p:nvPr/>
        </p:nvGraphicFramePr>
        <p:xfrm>
          <a:off x="3649663" y="1536700"/>
          <a:ext cx="12271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1" name="Equation" r:id="rId5" imgW="482391" imgH="431613" progId="Equation.3">
                  <p:embed/>
                </p:oleObj>
              </mc:Choice>
              <mc:Fallback>
                <p:oleObj name="Equation" r:id="rId5" imgW="482391" imgH="431613" progId="Equation.3">
                  <p:embed/>
                  <p:pic>
                    <p:nvPicPr>
                      <p:cNvPr id="2007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1536700"/>
                        <a:ext cx="1227137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1588" y="30114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13" name="Object 9"/>
          <p:cNvGraphicFramePr>
            <a:graphicFrameLocks noChangeAspect="1"/>
          </p:cNvGraphicFramePr>
          <p:nvPr/>
        </p:nvGraphicFramePr>
        <p:xfrm>
          <a:off x="661988" y="2997200"/>
          <a:ext cx="6475412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2" name="Equation" r:id="rId7" imgW="2349360" imgH="1244520" progId="Equation.3">
                  <p:embed/>
                </p:oleObj>
              </mc:Choice>
              <mc:Fallback>
                <p:oleObj name="Equation" r:id="rId7" imgW="2349360" imgH="1244520" progId="Equation.3">
                  <p:embed/>
                  <p:pic>
                    <p:nvPicPr>
                      <p:cNvPr id="2007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997200"/>
                        <a:ext cx="6475412" cy="314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ítulo 9"/>
          <p:cNvSpPr>
            <a:spLocks noGrp="1"/>
          </p:cNvSpPr>
          <p:nvPr>
            <p:ph type="title"/>
          </p:nvPr>
        </p:nvSpPr>
        <p:spPr>
          <a:xfrm>
            <a:off x="128588" y="260350"/>
            <a:ext cx="9634537" cy="533400"/>
          </a:xfrm>
        </p:spPr>
        <p:txBody>
          <a:bodyPr/>
          <a:lstStyle/>
          <a:p>
            <a:r>
              <a:rPr lang="en-US" altLang="pt-BR" smtClean="0"/>
              <a:t>Demonstre a propriedade da Similaridade</a:t>
            </a:r>
          </a:p>
        </p:txBody>
      </p:sp>
    </p:spTree>
    <p:extLst>
      <p:ext uri="{BB962C8B-B14F-4D97-AF65-F5344CB8AC3E}">
        <p14:creationId xmlns:p14="http://schemas.microsoft.com/office/powerpoint/2010/main" val="139822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Transformada Z – Convolução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Seja o produto de funções em Z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723900" y="2120900"/>
          <a:ext cx="8693150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0" name="Equation" r:id="rId3" imgW="3962160" imgH="939600" progId="Equation.3">
                  <p:embed/>
                </p:oleObj>
              </mc:Choice>
              <mc:Fallback>
                <p:oleObj name="Equation" r:id="rId3" imgW="3962160" imgH="939600" progId="Equation.3">
                  <p:embed/>
                  <p:pic>
                    <p:nvPicPr>
                      <p:cNvPr id="256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120900"/>
                        <a:ext cx="8693150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6105525" y="1993900"/>
            <a:ext cx="3311525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Relação entre a Transf.Z e a DFT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DFT:</a:t>
            </a:r>
          </a:p>
          <a:p>
            <a:endParaRPr lang="pt-BR"/>
          </a:p>
          <a:p>
            <a:r>
              <a:rPr lang="pt-BR" smtClean="0"/>
              <a:t>Z:</a:t>
            </a:r>
          </a:p>
          <a:p>
            <a:endParaRPr lang="pt-BR"/>
          </a:p>
          <a:p>
            <a:r>
              <a:rPr lang="pt-BR" smtClean="0"/>
              <a:t>Sendo assim: </a:t>
            </a:r>
            <a:endParaRPr lang="pt-BR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40632" y="1052736"/>
          <a:ext cx="3168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8" name="Equation" r:id="rId3" imgW="1422400" imgH="431800" progId="Equation.3">
                  <p:embed/>
                </p:oleObj>
              </mc:Choice>
              <mc:Fallback>
                <p:oleObj name="Equation" r:id="rId3" imgW="1422400" imgH="4318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632" y="1052736"/>
                        <a:ext cx="3168650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1213817" y="2250951"/>
          <a:ext cx="26590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Equation" r:id="rId5" imgW="1193800" imgH="431800" progId="Equation.3">
                  <p:embed/>
                </p:oleObj>
              </mc:Choice>
              <mc:Fallback>
                <p:oleObj name="Equation" r:id="rId5" imgW="1193800" imgH="4318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817" y="2250951"/>
                        <a:ext cx="2659063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/>
          </p:nvPr>
        </p:nvGraphicFramePr>
        <p:xfrm>
          <a:off x="3152800" y="3429000"/>
          <a:ext cx="1581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0" name="Equation" r:id="rId7" imgW="469696" imgH="203112" progId="Equation.3">
                  <p:embed/>
                </p:oleObj>
              </mc:Choice>
              <mc:Fallback>
                <p:oleObj name="Equation" r:id="rId7" imgW="469696" imgH="203112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800" y="3429000"/>
                        <a:ext cx="1581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348880"/>
            <a:ext cx="3581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2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4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pt-BR" altLang="pt-BR" smtClean="0">
                <a:ea typeface="Verdana" pitchFamily="34" charset="0"/>
                <a:cs typeface="Verdana" pitchFamily="34" charset="0"/>
              </a:rPr>
              <a:t>Sinais e Sistemas</a:t>
            </a:r>
          </a:p>
        </p:txBody>
      </p:sp>
      <p:sp>
        <p:nvSpPr>
          <p:cNvPr id="218115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Resumo de Transformadas</a:t>
            </a:r>
          </a:p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Laplace, Fourier, Z e Fourier Discreta</a:t>
            </a:r>
            <a:endParaRPr lang="pt-BR" altLang="pt-BR" smtClean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Resposta de um sistema – Laplace e Z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pt-BR" smtClean="0"/>
              </a:p>
              <a:p>
                <a:pPr lvl="1"/>
                <a:r>
                  <a:rPr lang="pt-BR" i="1" smtClean="0"/>
                  <a:t>f(t) contínua -&gt; F(s) contínua</a:t>
                </a:r>
              </a:p>
              <a:p>
                <a:pPr lvl="1"/>
                <a:endParaRPr lang="pt-BR" i="1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𝑠𝑇</m:t>
                        </m:r>
                      </m:sup>
                    </m:sSup>
                  </m:oMath>
                </a14:m>
                <a:r>
                  <a:rPr lang="pt-BR" i="1" smtClean="0"/>
                  <a:t>, </a:t>
                </a:r>
                <a:r>
                  <a:rPr lang="pt-BR" smtClean="0"/>
                  <a:t>onde </a:t>
                </a:r>
                <a:r>
                  <a:rPr lang="pt-BR" i="1" smtClean="0"/>
                  <a:t>T </a:t>
                </a:r>
                <a:r>
                  <a:rPr lang="pt-BR" smtClean="0"/>
                  <a:t>é o período de amostragem</a:t>
                </a:r>
                <a:endParaRPr lang="pt-BR" i="1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𝑠𝑛𝑇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pt-BR" i="1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pt-BR" i="1" smtClean="0"/>
              </a:p>
              <a:p>
                <a:pPr lvl="1"/>
                <a:r>
                  <a:rPr lang="pt-BR" i="1"/>
                  <a:t>f(n) discreta -&gt; F(z) </a:t>
                </a:r>
                <a:r>
                  <a:rPr lang="pt-BR" i="1" smtClean="0"/>
                  <a:t>contínua</a:t>
                </a:r>
                <a:endParaRPr lang="pt-BR" i="1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frequência – Transf.de Fourier</a:t>
            </a:r>
            <a:endParaRPr lang="pt-BR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pt-BR" smtClean="0"/>
                  <a:t>Resposta em frequência</a:t>
                </a:r>
              </a:p>
              <a:p>
                <a:pPr lvl="1" algn="just"/>
                <a:r>
                  <a:rPr lang="pt-BR" smtClean="0"/>
                  <a:t>Contínua: Transformada de Fourier -&gt; </a:t>
                </a:r>
                <a:r>
                  <a:rPr lang="pt-BR" i="1" smtClean="0"/>
                  <a:t>s=j</a:t>
                </a:r>
                <a:r>
                  <a:rPr lang="pt-BR" i="1" smtClean="0">
                    <a:latin typeface="Symbol" panose="05050102010706020507" pitchFamily="18" charset="2"/>
                  </a:rPr>
                  <a:t>w</a:t>
                </a:r>
                <a:endParaRPr lang="pt-BR" smtClean="0">
                  <a:latin typeface="Symbol" panose="05050102010706020507" pitchFamily="18" charset="2"/>
                </a:endParaRPr>
              </a:p>
              <a:p>
                <a:pPr lvl="1" algn="just"/>
                <a:r>
                  <a:rPr lang="pt-BR" smtClean="0"/>
                  <a:t>Discreta: Transformada Z -&gt;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𝑠𝑇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pt-BR" smtClean="0"/>
              </a:p>
              <a:p>
                <a:pPr algn="just"/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mtClean="0"/>
                  <a:t> </a:t>
                </a:r>
                <a:r>
                  <a:rPr lang="pt-BR"/>
                  <a:t>onde </a:t>
                </a:r>
                <a:r>
                  <a:rPr lang="pt-BR" i="1" smtClean="0"/>
                  <a:t>f</a:t>
                </a:r>
                <a:r>
                  <a:rPr lang="pt-BR" i="1" baseline="-25000" smtClean="0"/>
                  <a:t>a</a:t>
                </a:r>
                <a:r>
                  <a:rPr lang="pt-BR" i="1" smtClean="0"/>
                  <a:t>=freq. analógica </a:t>
                </a:r>
                <a:r>
                  <a:rPr lang="pt-BR"/>
                  <a:t>e </a:t>
                </a:r>
                <a:r>
                  <a:rPr lang="pt-BR" i="1" smtClean="0"/>
                  <a:t>f</a:t>
                </a:r>
                <a:r>
                  <a:rPr lang="pt-BR" i="1" baseline="-25000" smtClean="0"/>
                  <a:t>s</a:t>
                </a:r>
                <a:r>
                  <a:rPr lang="pt-BR" i="1" smtClean="0"/>
                  <a:t>=freq.amostragem</a:t>
                </a:r>
                <a:r>
                  <a:rPr lang="pt-BR" i="1"/>
                  <a:t>. </a:t>
                </a:r>
                <a:r>
                  <a:rPr lang="pt-BR"/>
                  <a:t>Logo para calcular a resposta em freqüência a partir de </a:t>
                </a:r>
                <a:r>
                  <a:rPr lang="pt-BR" i="1"/>
                  <a:t>F(z)</a:t>
                </a:r>
                <a:r>
                  <a:rPr lang="pt-BR"/>
                  <a:t>, fazemos </a:t>
                </a:r>
                <a:r>
                  <a:rPr lang="pt-BR" i="1"/>
                  <a:t>F(e</a:t>
                </a:r>
                <a:r>
                  <a:rPr lang="pt-BR" i="1" baseline="30000"/>
                  <a:t>j</a:t>
                </a:r>
                <a:r>
                  <a:rPr lang="pt-BR" i="1" baseline="30000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)</a:t>
                </a:r>
                <a:r>
                  <a:rPr lang="pt-BR"/>
                  <a:t> e fazemos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 variar de </a:t>
                </a:r>
                <a:r>
                  <a:rPr lang="pt-BR" i="1"/>
                  <a:t>-</a:t>
                </a:r>
                <a:r>
                  <a:rPr lang="pt-BR" i="1">
                    <a:latin typeface="Symbol" panose="05050102010706020507" pitchFamily="18" charset="2"/>
                  </a:rPr>
                  <a:t>p</a:t>
                </a:r>
                <a:r>
                  <a:rPr lang="pt-BR"/>
                  <a:t> até </a:t>
                </a:r>
                <a:r>
                  <a:rPr lang="pt-BR" i="1"/>
                  <a:t>+</a:t>
                </a:r>
                <a:r>
                  <a:rPr lang="pt-BR" i="1">
                    <a:latin typeface="Symbol" panose="05050102010706020507" pitchFamily="18" charset="2"/>
                  </a:rPr>
                  <a:t>p</a:t>
                </a:r>
                <a:r>
                  <a:rPr lang="pt-BR"/>
                  <a:t>. Isto decorre do fato que </a:t>
                </a:r>
                <a:r>
                  <a:rPr lang="pt-BR" i="1"/>
                  <a:t>f</a:t>
                </a:r>
                <a:r>
                  <a:rPr lang="pt-BR" i="1" baseline="-25000"/>
                  <a:t>a</a:t>
                </a:r>
                <a:r>
                  <a:rPr lang="pt-BR" i="1"/>
                  <a:t> </a:t>
                </a:r>
                <a:r>
                  <a:rPr lang="pt-BR"/>
                  <a:t>só terá representatividade no intervalo </a:t>
                </a:r>
                <a:r>
                  <a:rPr lang="pt-BR" i="1" smtClean="0"/>
                  <a:t>-</a:t>
                </a:r>
                <a:r>
                  <a:rPr lang="pt-BR" i="1"/>
                  <a:t>f</a:t>
                </a:r>
                <a:r>
                  <a:rPr lang="pt-BR" i="1" baseline="-25000"/>
                  <a:t>s</a:t>
                </a:r>
                <a:r>
                  <a:rPr lang="pt-BR" i="1"/>
                  <a:t>/2</a:t>
                </a:r>
                <a:r>
                  <a:rPr lang="pt-BR"/>
                  <a:t> até </a:t>
                </a:r>
                <a:r>
                  <a:rPr lang="pt-BR" i="1"/>
                  <a:t>+f</a:t>
                </a:r>
                <a:r>
                  <a:rPr lang="pt-BR" i="1" baseline="-25000"/>
                  <a:t>s</a:t>
                </a:r>
                <a:r>
                  <a:rPr lang="pt-BR" i="1"/>
                  <a:t>/2, </a:t>
                </a:r>
                <a:r>
                  <a:rPr lang="pt-BR" smtClean="0"/>
                  <a:t>dado </a:t>
                </a:r>
                <a:r>
                  <a:rPr lang="pt-BR"/>
                  <a:t>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mtClean="0"/>
                  <a:t> </a:t>
                </a:r>
                <a:r>
                  <a:rPr lang="pt-BR"/>
                  <a:t>isto implica que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 deverá variar entre -</a:t>
                </a:r>
                <a:r>
                  <a:rPr lang="pt-BR">
                    <a:latin typeface="Symbol" panose="05050102010706020507" pitchFamily="18" charset="2"/>
                  </a:rPr>
                  <a:t>p</a:t>
                </a:r>
                <a:r>
                  <a:rPr lang="pt-BR"/>
                  <a:t> e +</a:t>
                </a:r>
                <a:r>
                  <a:rPr lang="pt-BR">
                    <a:latin typeface="Symbol" panose="05050102010706020507" pitchFamily="18" charset="2"/>
                  </a:rPr>
                  <a:t>p</a:t>
                </a:r>
                <a:r>
                  <a:rPr lang="pt-BR"/>
                  <a:t>. </a:t>
                </a:r>
                <a:endParaRPr lang="pt-BR" smtClean="0"/>
              </a:p>
              <a:p>
                <a:pPr algn="just"/>
                <a:endParaRPr lang="pt-BR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 l="-1632" t="-1019" r="-16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(2s+6)/(s+1)(s</a:t>
            </a:r>
            <a:r>
              <a:rPr lang="pt-BR" baseline="30000" dirty="0" smtClean="0"/>
              <a:t>2</a:t>
            </a:r>
            <a:r>
              <a:rPr lang="pt-BR" dirty="0" smtClean="0"/>
              <a:t>+2s+5)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2100" name="Object 2"/>
          <p:cNvGraphicFramePr>
            <a:graphicFrameLocks noChangeAspect="1"/>
          </p:cNvGraphicFramePr>
          <p:nvPr/>
        </p:nvGraphicFramePr>
        <p:xfrm>
          <a:off x="488960" y="3130550"/>
          <a:ext cx="30257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8" name="Equation" r:id="rId3" imgW="1485720" imgH="393480" progId="Equation.3">
                  <p:embed/>
                </p:oleObj>
              </mc:Choice>
              <mc:Fallback>
                <p:oleObj name="Equation" r:id="rId3" imgW="14857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60" y="3130550"/>
                        <a:ext cx="302577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3"/>
          <p:cNvGraphicFramePr>
            <a:graphicFrameLocks noChangeAspect="1"/>
          </p:cNvGraphicFramePr>
          <p:nvPr/>
        </p:nvGraphicFramePr>
        <p:xfrm>
          <a:off x="4286250" y="4292600"/>
          <a:ext cx="49149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9" name="Equation" r:id="rId5" imgW="2412720" imgH="228600" progId="Equation.3">
                  <p:embed/>
                </p:oleObj>
              </mc:Choice>
              <mc:Fallback>
                <p:oleObj name="Equation" r:id="rId5" imgW="241272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4292600"/>
                        <a:ext cx="49149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5" name="Object 4"/>
          <p:cNvGraphicFramePr>
            <a:graphicFrameLocks noChangeAspect="1"/>
          </p:cNvGraphicFramePr>
          <p:nvPr/>
        </p:nvGraphicFramePr>
        <p:xfrm>
          <a:off x="458789" y="3995756"/>
          <a:ext cx="341471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0" name="Equation" r:id="rId7" imgW="1676160" imgH="393480" progId="Equation.3">
                  <p:embed/>
                </p:oleObj>
              </mc:Choice>
              <mc:Fallback>
                <p:oleObj name="Equation" r:id="rId7" imgW="16761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9" y="3995756"/>
                        <a:ext cx="3414712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5"/>
          <p:cNvGraphicFramePr>
            <a:graphicFrameLocks noChangeAspect="1"/>
          </p:cNvGraphicFramePr>
          <p:nvPr/>
        </p:nvGraphicFramePr>
        <p:xfrm>
          <a:off x="669935" y="4978418"/>
          <a:ext cx="30527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1" name="Equation" r:id="rId9" imgW="1498320" imgH="419040" progId="Equation.3">
                  <p:embed/>
                </p:oleObj>
              </mc:Choice>
              <mc:Fallback>
                <p:oleObj name="Equation" r:id="rId9" imgW="14983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35" y="4978418"/>
                        <a:ext cx="30527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6"/>
          <p:cNvGraphicFramePr>
            <a:graphicFrameLocks noChangeAspect="1"/>
          </p:cNvGraphicFramePr>
          <p:nvPr/>
        </p:nvGraphicFramePr>
        <p:xfrm>
          <a:off x="4151319" y="2924193"/>
          <a:ext cx="46577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2" name="Equation" r:id="rId11" imgW="2286000" imgH="419040" progId="Equation.3">
                  <p:embed/>
                </p:oleObj>
              </mc:Choice>
              <mc:Fallback>
                <p:oleObj name="Equation" r:id="rId11" imgW="228600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9" y="2924193"/>
                        <a:ext cx="46577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freq. – Fourier e Fourier Discreta</a:t>
            </a:r>
            <a:endParaRPr lang="pt-BR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mtClean="0"/>
                  <a:t>Transformada Direta: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mtClean="0"/>
              </a:p>
              <a:p>
                <a:pPr lvl="1" algn="just"/>
                <a:r>
                  <a:rPr lang="pt-BR" smtClean="0"/>
                  <a:t>Pois </a:t>
                </a:r>
                <a:r>
                  <a:rPr lang="pt-BR" i="1" smtClean="0"/>
                  <a:t>f(n) </a:t>
                </a:r>
                <a:r>
                  <a:rPr lang="pt-BR" smtClean="0"/>
                  <a:t>é discreta produzing </a:t>
                </a:r>
                <a:r>
                  <a:rPr lang="pt-BR" i="1" smtClean="0"/>
                  <a:t>F(</a:t>
                </a:r>
                <a:r>
                  <a:rPr lang="pt-BR" i="1" smtClean="0">
                    <a:latin typeface="Symbol" panose="05050102010706020507" pitchFamily="18" charset="2"/>
                  </a:rPr>
                  <a:t>q</a:t>
                </a:r>
                <a:r>
                  <a:rPr lang="pt-BR" i="1" smtClean="0"/>
                  <a:t>) </a:t>
                </a:r>
                <a:r>
                  <a:rPr lang="pt-BR" smtClean="0"/>
                  <a:t>contínua</a:t>
                </a:r>
              </a:p>
              <a:p>
                <a:pPr algn="just"/>
                <a:endParaRPr lang="pt-BR" smtClean="0"/>
              </a:p>
              <a:p>
                <a:pPr algn="just"/>
                <a:r>
                  <a:rPr lang="pt-BR" smtClean="0"/>
                  <a:t>Transformada Inversa: </a:t>
                </a:r>
                <a:endParaRPr lang="pt-BR" b="0" i="1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pt-BR" smtClean="0"/>
              </a:p>
              <a:p>
                <a:pPr lvl="1" algn="just"/>
                <a:r>
                  <a:rPr lang="pt-BR" smtClean="0"/>
                  <a:t>Pois </a:t>
                </a:r>
                <a:r>
                  <a:rPr lang="pt-BR" i="1"/>
                  <a:t>F(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) </a:t>
                </a:r>
                <a:r>
                  <a:rPr lang="pt-BR" smtClean="0"/>
                  <a:t>é</a:t>
                </a:r>
                <a:r>
                  <a:rPr lang="pt-BR" i="1" smtClean="0"/>
                  <a:t> </a:t>
                </a:r>
                <a:r>
                  <a:rPr lang="pt-BR" smtClean="0"/>
                  <a:t>contínua produzindo </a:t>
                </a:r>
                <a:r>
                  <a:rPr lang="pt-BR" i="1" smtClean="0"/>
                  <a:t>f(n</a:t>
                </a:r>
                <a:r>
                  <a:rPr lang="pt-BR" i="1"/>
                  <a:t>) </a:t>
                </a:r>
                <a:r>
                  <a:rPr lang="pt-BR" smtClean="0"/>
                  <a:t>discreta</a:t>
                </a:r>
                <a:endParaRPr lang="pt-BR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 l="-1828" t="-566" b="-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8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freq. – Fourier e Fourier Discreta</a:t>
            </a:r>
            <a:endParaRPr lang="pt-BR" sz="280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293688" y="908720"/>
            <a:ext cx="9340850" cy="5381625"/>
          </a:xfrm>
        </p:spPr>
        <p:txBody>
          <a:bodyPr>
            <a:normAutofit/>
          </a:bodyPr>
          <a:lstStyle/>
          <a:p>
            <a:pPr algn="just"/>
            <a:r>
              <a:rPr lang="pt-BR" smtClean="0"/>
              <a:t>Mapeamento no plano complexo</a:t>
            </a:r>
            <a:endParaRPr lang="pt-BR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39014"/>
              </p:ext>
            </p:extLst>
          </p:nvPr>
        </p:nvGraphicFramePr>
        <p:xfrm>
          <a:off x="1496616" y="1472301"/>
          <a:ext cx="7128792" cy="534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86" name="Slide" r:id="rId3" imgW="4570532" imgH="3427618" progId="PowerPoint.Slide.12">
                  <p:embed/>
                </p:oleObj>
              </mc:Choice>
              <mc:Fallback>
                <p:oleObj name="Slide" r:id="rId3" imgW="4570532" imgH="3427618" progId="PowerPoint.Slide.12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616" y="1472301"/>
                        <a:ext cx="7128792" cy="5341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9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Fourier Discreta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836712"/>
                <a:ext cx="9340850" cy="590465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i="1" smtClean="0"/>
                  <a:t>f(n)</a:t>
                </a:r>
                <a:r>
                  <a:rPr lang="pt-BR"/>
                  <a:t>:discreta // </a:t>
                </a:r>
                <a:r>
                  <a:rPr lang="pt-BR" i="1"/>
                  <a:t>F(k):</a:t>
                </a:r>
                <a:r>
                  <a:rPr lang="pt-BR" smtClean="0"/>
                  <a:t>discreta</a:t>
                </a:r>
              </a:p>
              <a:p>
                <a:pPr lvl="1" algn="just"/>
                <a:r>
                  <a:rPr lang="pt-BR"/>
                  <a:t>No caso anterior </a:t>
                </a:r>
                <a:r>
                  <a:rPr lang="pt-BR" i="1"/>
                  <a:t>f(n):</a:t>
                </a:r>
                <a:r>
                  <a:rPr lang="pt-BR"/>
                  <a:t>discreta // F(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):contínua. Para tornar a situação computacionalmente aplicável, o ideal é termos ambas as funções discretas. Para tanto supomos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 </a:t>
                </a:r>
                <a:r>
                  <a:rPr lang="pt-BR"/>
                  <a:t>igualmente espaçado sobre </a:t>
                </a:r>
                <a:r>
                  <a:rPr lang="pt-BR" i="1"/>
                  <a:t>N </a:t>
                </a:r>
                <a:r>
                  <a:rPr lang="pt-BR"/>
                  <a:t>pontos dispostos em um círculo. Sendo assim cada ponto poderia ser descrito 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mtClean="0"/>
                  <a:t>, </a:t>
                </a:r>
                <a:r>
                  <a:rPr lang="pt-BR"/>
                  <a:t>com </a:t>
                </a:r>
                <a:r>
                  <a:rPr lang="pt-BR" i="1"/>
                  <a:t>k </a:t>
                </a:r>
                <a:r>
                  <a:rPr lang="pt-BR"/>
                  <a:t>variando de 0 a </a:t>
                </a:r>
                <a:r>
                  <a:rPr lang="pt-BR" i="1"/>
                  <a:t>N-1.</a:t>
                </a:r>
                <a:r>
                  <a:rPr lang="pt-BR"/>
                  <a:t> </a:t>
                </a:r>
                <a:endParaRPr lang="pt-BR" smtClean="0"/>
              </a:p>
              <a:p>
                <a:pPr algn="just"/>
                <a:r>
                  <a:rPr lang="pt-BR" smtClean="0"/>
                  <a:t>Desta </a:t>
                </a:r>
                <a:r>
                  <a:rPr lang="pt-BR"/>
                  <a:t>forma, partindo da expressão da transformada </a:t>
                </a:r>
                <a:r>
                  <a:rPr lang="pt-BR" i="1"/>
                  <a:t>Z,</a:t>
                </a:r>
                <a:r>
                  <a:rPr lang="pt-BR"/>
                  <a:t> a transformação direta e inversa de Fourier assume a forma </a:t>
                </a:r>
                <a:r>
                  <a:rPr lang="pt-BR" smtClean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𝑗𝑛</m:t>
                            </m:r>
                            <m:box>
                              <m:box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box>
                          </m:sup>
                        </m:sSup>
                      </m:e>
                    </m:nary>
                  </m:oMath>
                </a14:m>
                <a:r>
                  <a:rPr lang="pt-BR" smtClean="0"/>
                  <a:t> e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𝑗𝑛</m:t>
                              </m:r>
                              <m:box>
                                <m:box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ox>
                            </m:sup>
                          </m:sSup>
                        </m:e>
                      </m:nary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836712"/>
                <a:ext cx="9340850" cy="5904656"/>
              </a:xfrm>
              <a:blipFill>
                <a:blip r:embed="rId2"/>
                <a:stretch>
                  <a:fillRect l="-1501" t="-826" r="-15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22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Resposta Temporal x Resposta em Freq.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ço Reservado para Conteúdo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4467293"/>
                  </p:ext>
                </p:extLst>
              </p:nvPr>
            </p:nvGraphicFramePr>
            <p:xfrm>
              <a:off x="293688" y="1128335"/>
              <a:ext cx="9340851" cy="54690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39032">
                      <a:extLst>
                        <a:ext uri="{9D8B030D-6E8A-4147-A177-3AD203B41FA5}">
                          <a16:colId xmlns:a16="http://schemas.microsoft.com/office/drawing/2014/main" val="538730552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3745630219"/>
                        </a:ext>
                      </a:extLst>
                    </a:gridCol>
                    <a:gridCol w="4105475">
                      <a:extLst>
                        <a:ext uri="{9D8B030D-6E8A-4147-A177-3AD203B41FA5}">
                          <a16:colId xmlns:a16="http://schemas.microsoft.com/office/drawing/2014/main" val="2961862295"/>
                        </a:ext>
                      </a:extLst>
                    </a:gridCol>
                  </a:tblGrid>
                  <a:tr h="599607"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</a:t>
                          </a:r>
                          <a:r>
                            <a:rPr lang="pt-BR" baseline="0" smtClean="0"/>
                            <a:t> Contínua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 Discreta</a:t>
                          </a:r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770963"/>
                      </a:ext>
                    </a:extLst>
                  </a:tr>
                  <a:tr h="2807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Contínuo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Transformada</a:t>
                          </a:r>
                          <a:r>
                            <a:rPr lang="pt-BR" baseline="0" smtClean="0"/>
                            <a:t> de Laplace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:r>
                            <a:rPr lang="pt-BR" baseline="0" smtClean="0"/>
                            <a:t>Transformada de Fourier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baseline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Transformada</a:t>
                          </a:r>
                          <a:r>
                            <a:rPr lang="pt-BR" baseline="0" smtClean="0"/>
                            <a:t> Z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∈[−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]→</m:t>
                                </m:r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=∞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49873"/>
                      </a:ext>
                    </a:extLst>
                  </a:tr>
                  <a:tr h="2061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Discreto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Transf.Fourier Discreta</a:t>
                          </a:r>
                        </a:p>
                        <a:p>
                          <a:pPr algn="ctr"/>
                          <a:endParaRPr lang="pt-BR" smtClean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b="0" smtClean="0"/>
                            <a:t>Direta: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box>
                                        <m:box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box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pt-BR" b="0" smtClean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smtClean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b="0" smtClean="0"/>
                            <a:t> Inversa:</a:t>
                          </a:r>
                          <a:r>
                            <a:rPr lang="pt-BR" b="0" baseline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box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box>
                                        <m:box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box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967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ço Reservado para Conteúdo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4467293"/>
                  </p:ext>
                </p:extLst>
              </p:nvPr>
            </p:nvGraphicFramePr>
            <p:xfrm>
              <a:off x="293688" y="1128335"/>
              <a:ext cx="9340851" cy="54690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39032">
                      <a:extLst>
                        <a:ext uri="{9D8B030D-6E8A-4147-A177-3AD203B41FA5}">
                          <a16:colId xmlns:a16="http://schemas.microsoft.com/office/drawing/2014/main" val="538730552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3745630219"/>
                        </a:ext>
                      </a:extLst>
                    </a:gridCol>
                    <a:gridCol w="4105475">
                      <a:extLst>
                        <a:ext uri="{9D8B030D-6E8A-4147-A177-3AD203B41FA5}">
                          <a16:colId xmlns:a16="http://schemas.microsoft.com/office/drawing/2014/main" val="2961862295"/>
                        </a:ext>
                      </a:extLst>
                    </a:gridCol>
                  </a:tblGrid>
                  <a:tr h="599607"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</a:t>
                          </a:r>
                          <a:r>
                            <a:rPr lang="pt-BR" baseline="0" smtClean="0"/>
                            <a:t> Contínua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 Discreta</a:t>
                          </a:r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770963"/>
                      </a:ext>
                    </a:extLst>
                  </a:tr>
                  <a:tr h="2807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Contínuo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69291" t="-22343" r="-133071" b="-73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7596" t="-22343" r="-297" b="-73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949873"/>
                      </a:ext>
                    </a:extLst>
                  </a:tr>
                  <a:tr h="2061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Discreto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7596" t="-166372" r="-297" b="-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2967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68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(2s+6)/s(s</a:t>
            </a:r>
            <a:r>
              <a:rPr lang="pt-BR" baseline="30000" dirty="0" smtClean="0"/>
              <a:t>2</a:t>
            </a:r>
            <a:r>
              <a:rPr lang="pt-BR" dirty="0" smtClean="0"/>
              <a:t>+3s+2)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31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1844"/>
              </p:ext>
            </p:extLst>
          </p:nvPr>
        </p:nvGraphicFramePr>
        <p:xfrm>
          <a:off x="2865442" y="3130550"/>
          <a:ext cx="279241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4" name="Equação" r:id="rId3" imgW="1371600" imgH="393480" progId="Equation.3">
                  <p:embed/>
                </p:oleObj>
              </mc:Choice>
              <mc:Fallback>
                <p:oleObj name="Equação" r:id="rId3" imgW="13716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42" y="3130550"/>
                        <a:ext cx="2792412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5" name="Object 3"/>
          <p:cNvGraphicFramePr>
            <a:graphicFrameLocks noChangeAspect="1"/>
          </p:cNvGraphicFramePr>
          <p:nvPr/>
        </p:nvGraphicFramePr>
        <p:xfrm>
          <a:off x="2787650" y="4345006"/>
          <a:ext cx="32067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5" name="Equation" r:id="rId5" imgW="1574640" imgH="228600" progId="Equation.3">
                  <p:embed/>
                </p:oleObj>
              </mc:Choice>
              <mc:Fallback>
                <p:oleObj name="Equation" r:id="rId5" imgW="15746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650" y="4345006"/>
                        <a:ext cx="32067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7826375" cy="5381625"/>
          </a:xfrm>
        </p:spPr>
        <p:txBody>
          <a:bodyPr/>
          <a:lstStyle/>
          <a:p>
            <a:r>
              <a:rPr lang="pt-BR" smtClean="0"/>
              <a:t>Transformada da derivada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633413" y="1704975"/>
          <a:ext cx="31670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4" name="Equação" r:id="rId3" imgW="1523880" imgH="482400" progId="Equation.3">
                  <p:embed/>
                </p:oleObj>
              </mc:Choice>
              <mc:Fallback>
                <p:oleObj name="Equação" r:id="rId3" imgW="152388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1704975"/>
                        <a:ext cx="3167062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485774" y="2932113"/>
          <a:ext cx="5619751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5" name="Equação" r:id="rId5" imgW="2705040" imgH="482400" progId="Equation.3">
                  <p:embed/>
                </p:oleObj>
              </mc:Choice>
              <mc:Fallback>
                <p:oleObj name="Equação" r:id="rId5" imgW="270504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4" y="2932113"/>
                        <a:ext cx="5619751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520700" y="4076700"/>
          <a:ext cx="44323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" name="Equação" r:id="rId7" imgW="2133360" imgH="482400" progId="Equation.3">
                  <p:embed/>
                </p:oleObj>
              </mc:Choice>
              <mc:Fallback>
                <p:oleObj name="Equação" r:id="rId7" imgW="213336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4076700"/>
                        <a:ext cx="44323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784229"/>
            <a:ext cx="9410700" cy="5381625"/>
          </a:xfrm>
        </p:spPr>
        <p:txBody>
          <a:bodyPr/>
          <a:lstStyle/>
          <a:p>
            <a:r>
              <a:rPr lang="pt-BR" smtClean="0"/>
              <a:t>Transformada da integral</a:t>
            </a:r>
            <a:endParaRPr lang="pt-BR" baseline="30000" smtClean="0"/>
          </a:p>
          <a:p>
            <a:endParaRPr lang="pt-BR" baseline="30000" smtClean="0"/>
          </a:p>
          <a:p>
            <a:endParaRPr lang="pt-BR" baseline="30000" smtClean="0"/>
          </a:p>
          <a:p>
            <a:endParaRPr lang="pt-BR" smtClean="0"/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31775" y="1341438"/>
          <a:ext cx="45339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8" name="Equação" r:id="rId3" imgW="2095200" imgH="507960" progId="Equation.3">
                  <p:embed/>
                </p:oleObj>
              </mc:Choice>
              <mc:Fallback>
                <p:oleObj name="Equação" r:id="rId3" imgW="20952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1341438"/>
                        <a:ext cx="45339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19"/>
          <p:cNvGraphicFramePr>
            <a:graphicFrameLocks noChangeAspect="1"/>
          </p:cNvGraphicFramePr>
          <p:nvPr/>
        </p:nvGraphicFramePr>
        <p:xfrm>
          <a:off x="273057" y="2420956"/>
          <a:ext cx="554990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9" name="Equação" r:id="rId5" imgW="2565360" imgH="558720" progId="Equation.3">
                  <p:embed/>
                </p:oleObj>
              </mc:Choice>
              <mc:Fallback>
                <p:oleObj name="Equação" r:id="rId5" imgW="2565360" imgH="558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7" y="2420956"/>
                        <a:ext cx="5549900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2" name="Object 20"/>
          <p:cNvGraphicFramePr>
            <a:graphicFrameLocks noChangeAspect="1"/>
          </p:cNvGraphicFramePr>
          <p:nvPr/>
        </p:nvGraphicFramePr>
        <p:xfrm>
          <a:off x="298450" y="3789381"/>
          <a:ext cx="3214688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0" name="Equação" r:id="rId7" imgW="1485720" imgH="482400" progId="Equation.3">
                  <p:embed/>
                </p:oleObj>
              </mc:Choice>
              <mc:Fallback>
                <p:oleObj name="Equação" r:id="rId7" imgW="1485720" imgH="48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3789381"/>
                        <a:ext cx="3214688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Resolução de Equações Diferenciais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879600" y="1935165"/>
          <a:ext cx="5097463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Equation" r:id="rId3" imgW="2552400" imgH="2158920" progId="Equation.3">
                  <p:embed/>
                </p:oleObj>
              </mc:Choice>
              <mc:Fallback>
                <p:oleObj name="Equation" r:id="rId3" imgW="2552400" imgH="21589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935165"/>
                        <a:ext cx="5097463" cy="430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08058"/>
            <a:ext cx="9410700" cy="5381625"/>
          </a:xfrm>
        </p:spPr>
        <p:txBody>
          <a:bodyPr/>
          <a:lstStyle/>
          <a:p>
            <a:r>
              <a:rPr lang="pt-BR" smtClean="0"/>
              <a:t>Resolução de Equações Diferenciais (cont.)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220798" y="1530350"/>
          <a:ext cx="6416675" cy="511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Equação" r:id="rId3" imgW="3213000" imgH="2565360" progId="Equation.3">
                  <p:embed/>
                </p:oleObj>
              </mc:Choice>
              <mc:Fallback>
                <p:oleObj name="Equação" r:id="rId3" imgW="3213000" imgH="25653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98" y="1530350"/>
                        <a:ext cx="6416675" cy="511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9410700" cy="5381625"/>
          </a:xfrm>
        </p:spPr>
        <p:txBody>
          <a:bodyPr/>
          <a:lstStyle/>
          <a:p>
            <a:r>
              <a:rPr lang="pt-BR" i="1" dirty="0" smtClean="0"/>
              <a:t>Time-</a:t>
            </a:r>
            <a:r>
              <a:rPr lang="pt-BR" i="1" dirty="0" err="1" smtClean="0"/>
              <a:t>scaling</a:t>
            </a:r>
            <a:endParaRPr lang="pt-BR" i="1" dirty="0" smtClean="0"/>
          </a:p>
          <a:p>
            <a:endParaRPr lang="pt-BR" baseline="30000" dirty="0" smtClean="0"/>
          </a:p>
          <a:p>
            <a:endParaRPr lang="pt-BR" baseline="30000" dirty="0" smtClean="0"/>
          </a:p>
          <a:p>
            <a:endParaRPr lang="pt-BR" baseline="30000" dirty="0" smtClean="0"/>
          </a:p>
          <a:p>
            <a:endParaRPr lang="pt-BR" dirty="0" smtClean="0"/>
          </a:p>
        </p:txBody>
      </p:sp>
      <p:sp>
        <p:nvSpPr>
          <p:cNvPr id="553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273060" y="1895475"/>
          <a:ext cx="40116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8" name="Equação" r:id="rId3" imgW="1854000" imgH="330120" progId="Equation.3">
                  <p:embed/>
                </p:oleObj>
              </mc:Choice>
              <mc:Fallback>
                <p:oleObj name="Equação" r:id="rId3" imgW="185400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60" y="1895475"/>
                        <a:ext cx="4011613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344492" y="2708275"/>
          <a:ext cx="486251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9" name="Equação" r:id="rId5" imgW="2247840" imgH="482400" progId="Equation.3">
                  <p:embed/>
                </p:oleObj>
              </mc:Choice>
              <mc:Fallback>
                <p:oleObj name="Equação" r:id="rId5" imgW="224784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92" y="2708275"/>
                        <a:ext cx="486251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/>
          <p:cNvGraphicFramePr>
            <a:graphicFrameLocks noChangeAspect="1"/>
          </p:cNvGraphicFramePr>
          <p:nvPr/>
        </p:nvGraphicFramePr>
        <p:xfrm>
          <a:off x="344488" y="3789381"/>
          <a:ext cx="4752976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0" name="Equação" r:id="rId7" imgW="2197080" imgH="482400" progId="Equation.3">
                  <p:embed/>
                </p:oleObj>
              </mc:Choice>
              <mc:Fallback>
                <p:oleObj name="Equação" r:id="rId7" imgW="21970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789381"/>
                        <a:ext cx="4752976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7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9410700" cy="5381625"/>
          </a:xfrm>
        </p:spPr>
        <p:txBody>
          <a:bodyPr/>
          <a:lstStyle/>
          <a:p>
            <a:r>
              <a:rPr lang="pt-BR" i="1" dirty="0" err="1" smtClean="0"/>
              <a:t>Frequency-scaling</a:t>
            </a:r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50843" y="1700213"/>
          <a:ext cx="60420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2" name="Equação" r:id="rId3" imgW="2793960" imgH="393480" progId="Equation.3">
                  <p:embed/>
                </p:oleObj>
              </mc:Choice>
              <mc:Fallback>
                <p:oleObj name="Equação" r:id="rId3" imgW="27939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43" y="1700213"/>
                        <a:ext cx="60420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395288" y="2651143"/>
          <a:ext cx="60706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3" name="Equação" r:id="rId5" imgW="2806560" imgH="393480" progId="Equation.3">
                  <p:embed/>
                </p:oleObj>
              </mc:Choice>
              <mc:Fallback>
                <p:oleObj name="Equação" r:id="rId5" imgW="280656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51143"/>
                        <a:ext cx="60706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415925" y="3729038"/>
          <a:ext cx="5934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4" name="Equação" r:id="rId7" imgW="2743200" imgH="228600" progId="Equation.3">
                  <p:embed/>
                </p:oleObj>
              </mc:Choice>
              <mc:Fallback>
                <p:oleObj name="Equação" r:id="rId7" imgW="27432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729038"/>
                        <a:ext cx="59340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Definições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6" y="1143004"/>
            <a:ext cx="9340850" cy="5381625"/>
          </a:xfrm>
        </p:spPr>
        <p:txBody>
          <a:bodyPr/>
          <a:lstStyle/>
          <a:p>
            <a:r>
              <a:rPr lang="pt-BR" dirty="0" smtClean="0"/>
              <a:t>Transformada de Laplace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É uma operação matemática que </a:t>
            </a:r>
            <a:r>
              <a:rPr lang="pt-BR" i="1" dirty="0" smtClean="0"/>
              <a:t>transforma </a:t>
            </a:r>
            <a:r>
              <a:rPr lang="pt-BR" dirty="0" smtClean="0"/>
              <a:t>uma função de variável </a:t>
            </a:r>
            <a:r>
              <a:rPr lang="pt-BR" i="1" dirty="0" smtClean="0"/>
              <a:t>t </a:t>
            </a:r>
            <a:r>
              <a:rPr lang="pt-BR" dirty="0" smtClean="0"/>
              <a:t>em uma função de variável </a:t>
            </a:r>
            <a:r>
              <a:rPr lang="pt-BR" i="1" dirty="0" smtClean="0"/>
              <a:t>s</a:t>
            </a:r>
          </a:p>
          <a:p>
            <a:pPr lvl="1"/>
            <a:endParaRPr lang="pt-BR" i="1" dirty="0" smtClean="0"/>
          </a:p>
          <a:p>
            <a:pPr lvl="1"/>
            <a:r>
              <a:rPr lang="pt-BR" dirty="0" smtClean="0"/>
              <a:t>Esta função em variável </a:t>
            </a:r>
            <a:r>
              <a:rPr lang="pt-BR" i="1" dirty="0" smtClean="0"/>
              <a:t>s </a:t>
            </a:r>
            <a:r>
              <a:rPr lang="pt-BR" dirty="0" smtClean="0"/>
              <a:t>possui uma série de propriedades que permitem cálculos complexos como se fossem operações algébricas</a:t>
            </a:r>
          </a:p>
          <a:p>
            <a:pPr lvl="1"/>
            <a:endParaRPr lang="pt-BR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097469" y="836631"/>
          <a:ext cx="4719637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ção" r:id="rId3" imgW="1765080" imgH="482400" progId="Equation.3">
                  <p:embed/>
                </p:oleObj>
              </mc:Choice>
              <mc:Fallback>
                <p:oleObj name="Equação" r:id="rId3" imgW="176508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9" y="836631"/>
                        <a:ext cx="4719637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57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81077"/>
            <a:ext cx="9410700" cy="5381625"/>
          </a:xfrm>
        </p:spPr>
        <p:txBody>
          <a:bodyPr/>
          <a:lstStyle/>
          <a:p>
            <a:r>
              <a:rPr lang="pt-BR" dirty="0" smtClean="0"/>
              <a:t>Teorema do valor final ( t-&gt;∞ )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00045" y="1741488"/>
          <a:ext cx="2495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16" name="Equação" r:id="rId3" imgW="1460160" imgH="393480" progId="Equation.3">
                  <p:embed/>
                </p:oleObj>
              </mc:Choice>
              <mc:Fallback>
                <p:oleObj name="Equação" r:id="rId3" imgW="14601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45" y="1741488"/>
                        <a:ext cx="249555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3"/>
          <p:cNvGraphicFramePr>
            <a:graphicFrameLocks noChangeAspect="1"/>
          </p:cNvGraphicFramePr>
          <p:nvPr/>
        </p:nvGraphicFramePr>
        <p:xfrm>
          <a:off x="320675" y="2533668"/>
          <a:ext cx="33639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17" name="Equação" r:id="rId5" imgW="1968480" imgH="393480" progId="Equation.3">
                  <p:embed/>
                </p:oleObj>
              </mc:Choice>
              <mc:Fallback>
                <p:oleObj name="Equação" r:id="rId5" imgW="196848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2533668"/>
                        <a:ext cx="3363913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Object 14"/>
          <p:cNvGraphicFramePr>
            <a:graphicFrameLocks noChangeAspect="1"/>
          </p:cNvGraphicFramePr>
          <p:nvPr/>
        </p:nvGraphicFramePr>
        <p:xfrm>
          <a:off x="300038" y="3365500"/>
          <a:ext cx="386556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18" name="Equação" r:id="rId7" imgW="2260440" imgH="482400" progId="Equation.3">
                  <p:embed/>
                </p:oleObj>
              </mc:Choice>
              <mc:Fallback>
                <p:oleObj name="Equação" r:id="rId7" imgW="226044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3365500"/>
                        <a:ext cx="386556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5"/>
          <p:cNvGraphicFramePr>
            <a:graphicFrameLocks noChangeAspect="1"/>
          </p:cNvGraphicFramePr>
          <p:nvPr/>
        </p:nvGraphicFramePr>
        <p:xfrm>
          <a:off x="309568" y="4260868"/>
          <a:ext cx="395128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19" name="Equação" r:id="rId9" imgW="2311200" imgH="482400" progId="Equation.3">
                  <p:embed/>
                </p:oleObj>
              </mc:Choice>
              <mc:Fallback>
                <p:oleObj name="Equação" r:id="rId9" imgW="2311200" imgH="482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8" y="4260868"/>
                        <a:ext cx="3951287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/>
          <p:cNvGraphicFramePr>
            <a:graphicFrameLocks noChangeAspect="1"/>
          </p:cNvGraphicFramePr>
          <p:nvPr/>
        </p:nvGraphicFramePr>
        <p:xfrm>
          <a:off x="4908560" y="1668463"/>
          <a:ext cx="32988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0" name="Equação" r:id="rId11" imgW="1930320" imgH="482400" progId="Equation.3">
                  <p:embed/>
                </p:oleObj>
              </mc:Choice>
              <mc:Fallback>
                <p:oleObj name="Equação" r:id="rId11" imgW="1930320" imgH="48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60" y="1668463"/>
                        <a:ext cx="329882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/>
          <p:cNvGraphicFramePr>
            <a:graphicFrameLocks noChangeAspect="1"/>
          </p:cNvGraphicFramePr>
          <p:nvPr/>
        </p:nvGraphicFramePr>
        <p:xfrm>
          <a:off x="4979988" y="2605106"/>
          <a:ext cx="28876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1" name="Equação" r:id="rId13" imgW="1688760" imgH="291960" progId="Equation.3">
                  <p:embed/>
                </p:oleObj>
              </mc:Choice>
              <mc:Fallback>
                <p:oleObj name="Equação" r:id="rId13" imgW="1688760" imgH="29196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2605106"/>
                        <a:ext cx="28876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18"/>
          <p:cNvGraphicFramePr>
            <a:graphicFrameLocks noChangeAspect="1"/>
          </p:cNvGraphicFramePr>
          <p:nvPr/>
        </p:nvGraphicFramePr>
        <p:xfrm>
          <a:off x="4979988" y="4333875"/>
          <a:ext cx="19748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2" name="Equação" r:id="rId15" imgW="1155600" imgH="279360" progId="Equation.3">
                  <p:embed/>
                </p:oleObj>
              </mc:Choice>
              <mc:Fallback>
                <p:oleObj name="Equação" r:id="rId15" imgW="1155600" imgH="2793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333875"/>
                        <a:ext cx="19748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/>
          <p:cNvGraphicFramePr>
            <a:graphicFrameLocks noChangeAspect="1"/>
          </p:cNvGraphicFramePr>
          <p:nvPr/>
        </p:nvGraphicFramePr>
        <p:xfrm>
          <a:off x="4979993" y="3468688"/>
          <a:ext cx="34290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3" name="Equação" r:id="rId17" imgW="2006280" imgH="279360" progId="Equation.3">
                  <p:embed/>
                </p:oleObj>
              </mc:Choice>
              <mc:Fallback>
                <p:oleObj name="Equação" r:id="rId17" imgW="2006280" imgH="2793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93" y="3468688"/>
                        <a:ext cx="34290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58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27107"/>
            <a:ext cx="9410700" cy="5381625"/>
          </a:xfrm>
        </p:spPr>
        <p:txBody>
          <a:bodyPr/>
          <a:lstStyle/>
          <a:p>
            <a:r>
              <a:rPr lang="pt-BR" smtClean="0"/>
              <a:t>Teorema do valor inicial ( t-&gt;0 )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415925" y="1604963"/>
          <a:ext cx="249713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4" name="Equação" r:id="rId3" imgW="1460160" imgH="393480" progId="Equation.3">
                  <p:embed/>
                </p:oleObj>
              </mc:Choice>
              <mc:Fallback>
                <p:oleObj name="Equação" r:id="rId3" imgW="14601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604963"/>
                        <a:ext cx="249713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12"/>
          <p:cNvGraphicFramePr>
            <a:graphicFrameLocks noChangeAspect="1"/>
          </p:cNvGraphicFramePr>
          <p:nvPr/>
        </p:nvGraphicFramePr>
        <p:xfrm>
          <a:off x="5024438" y="3429000"/>
          <a:ext cx="19542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5" name="Equação" r:id="rId5" imgW="1143000" imgH="279360" progId="Equation.3">
                  <p:embed/>
                </p:oleObj>
              </mc:Choice>
              <mc:Fallback>
                <p:oleObj name="Equação" r:id="rId5" imgW="1143000" imgH="2793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429000"/>
                        <a:ext cx="19542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13"/>
          <p:cNvGraphicFramePr>
            <a:graphicFrameLocks noChangeAspect="1"/>
          </p:cNvGraphicFramePr>
          <p:nvPr/>
        </p:nvGraphicFramePr>
        <p:xfrm>
          <a:off x="5097468" y="2781300"/>
          <a:ext cx="23002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6" name="Equação" r:id="rId7" imgW="1346040" imgH="279360" progId="Equation.3">
                  <p:embed/>
                </p:oleObj>
              </mc:Choice>
              <mc:Fallback>
                <p:oleObj name="Equação" r:id="rId7" imgW="1346040" imgH="2793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8" y="2781300"/>
                        <a:ext cx="230028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5024442" y="1773238"/>
          <a:ext cx="33448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7" name="Equação" r:id="rId9" imgW="1955520" imgH="482400" progId="Equation.3">
                  <p:embed/>
                </p:oleObj>
              </mc:Choice>
              <mc:Fallback>
                <p:oleObj name="Equação" r:id="rId9" imgW="195552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42" y="1773238"/>
                        <a:ext cx="334486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415925" y="4292618"/>
          <a:ext cx="39735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8" name="Equação" r:id="rId11" imgW="2323800" imgH="482400" progId="Equation.3">
                  <p:embed/>
                </p:oleObj>
              </mc:Choice>
              <mc:Fallback>
                <p:oleObj name="Equação" r:id="rId11" imgW="2323800" imgH="482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292618"/>
                        <a:ext cx="397351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0" name="Object 16"/>
          <p:cNvGraphicFramePr>
            <a:graphicFrameLocks noChangeAspect="1"/>
          </p:cNvGraphicFramePr>
          <p:nvPr/>
        </p:nvGraphicFramePr>
        <p:xfrm>
          <a:off x="415925" y="3284538"/>
          <a:ext cx="39306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99" name="Equação" r:id="rId13" imgW="2298600" imgH="482400" progId="Equation.3">
                  <p:embed/>
                </p:oleObj>
              </mc:Choice>
              <mc:Fallback>
                <p:oleObj name="Equação" r:id="rId13" imgW="2298600" imgH="48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284538"/>
                        <a:ext cx="393065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1" name="Object 17"/>
          <p:cNvGraphicFramePr>
            <a:graphicFrameLocks noChangeAspect="1"/>
          </p:cNvGraphicFramePr>
          <p:nvPr/>
        </p:nvGraphicFramePr>
        <p:xfrm>
          <a:off x="415927" y="2420938"/>
          <a:ext cx="343058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0" name="Equação" r:id="rId15" imgW="2006280" imgH="393480" progId="Equation.3">
                  <p:embed/>
                </p:oleObj>
              </mc:Choice>
              <mc:Fallback>
                <p:oleObj name="Equação" r:id="rId15" imgW="200628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7" y="2420938"/>
                        <a:ext cx="343058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(s+10)/(3s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</a:t>
            </a:r>
          </a:p>
          <a:p>
            <a:pPr lvl="2"/>
            <a:r>
              <a:rPr lang="pt-BR" dirty="0" smtClean="0"/>
              <a:t>f(0)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smtClean="0"/>
              <a:t> (s</a:t>
            </a:r>
            <a:r>
              <a:rPr lang="pt-BR" baseline="30000" dirty="0" smtClean="0"/>
              <a:t>2</a:t>
            </a:r>
            <a:r>
              <a:rPr lang="pt-BR" dirty="0" smtClean="0"/>
              <a:t> +10s)/(3s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 =s</a:t>
            </a:r>
            <a:r>
              <a:rPr lang="pt-BR" baseline="30000" dirty="0" smtClean="0"/>
              <a:t>2</a:t>
            </a:r>
            <a:r>
              <a:rPr lang="pt-BR" dirty="0" smtClean="0"/>
              <a:t>/3s</a:t>
            </a:r>
            <a:r>
              <a:rPr lang="pt-BR" baseline="30000" dirty="0" smtClean="0"/>
              <a:t>3 </a:t>
            </a:r>
            <a:r>
              <a:rPr lang="pt-BR" dirty="0" smtClean="0"/>
              <a:t>=0</a:t>
            </a:r>
          </a:p>
          <a:p>
            <a:pPr lvl="2"/>
            <a:r>
              <a:rPr lang="pt-BR" dirty="0" smtClean="0"/>
              <a:t>f(∞)=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 (s</a:t>
            </a:r>
            <a:r>
              <a:rPr lang="pt-BR" baseline="30000" dirty="0" smtClean="0"/>
              <a:t>2</a:t>
            </a:r>
            <a:r>
              <a:rPr lang="pt-BR" dirty="0" smtClean="0"/>
              <a:t> +10s)/(3s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+1s)= 10s/1s=10</a:t>
            </a:r>
          </a:p>
          <a:p>
            <a:endParaRPr lang="pt-BR" dirty="0" smtClean="0"/>
          </a:p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-2(s+7)/(s</a:t>
            </a:r>
            <a:r>
              <a:rPr lang="pt-BR" baseline="30000" dirty="0" smtClean="0"/>
              <a:t>2</a:t>
            </a:r>
            <a:r>
              <a:rPr lang="pt-BR" dirty="0" smtClean="0"/>
              <a:t>-2s+10)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-2(s</a:t>
            </a:r>
            <a:r>
              <a:rPr lang="pt-BR" baseline="30000" dirty="0" smtClean="0"/>
              <a:t>2</a:t>
            </a:r>
            <a:r>
              <a:rPr lang="pt-BR" dirty="0" smtClean="0"/>
              <a:t>+7s)/(s</a:t>
            </a:r>
            <a:r>
              <a:rPr lang="pt-BR" baseline="30000" dirty="0" smtClean="0"/>
              <a:t>2</a:t>
            </a:r>
            <a:r>
              <a:rPr lang="pt-BR" dirty="0" smtClean="0"/>
              <a:t>-2s+10) = -2s</a:t>
            </a:r>
            <a:r>
              <a:rPr lang="pt-BR" baseline="30000" dirty="0" smtClean="0"/>
              <a:t>2</a:t>
            </a:r>
            <a:r>
              <a:rPr lang="pt-BR" dirty="0" smtClean="0"/>
              <a:t>/s</a:t>
            </a:r>
            <a:r>
              <a:rPr lang="pt-BR" baseline="30000" dirty="0" smtClean="0"/>
              <a:t>2</a:t>
            </a:r>
            <a:r>
              <a:rPr lang="pt-BR" dirty="0" smtClean="0"/>
              <a:t> = -2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-2(s</a:t>
            </a:r>
            <a:r>
              <a:rPr lang="pt-BR" baseline="30000" dirty="0" smtClean="0"/>
              <a:t>2</a:t>
            </a:r>
            <a:r>
              <a:rPr lang="pt-BR" dirty="0" smtClean="0"/>
              <a:t>+7s)/(s</a:t>
            </a:r>
            <a:r>
              <a:rPr lang="pt-BR" baseline="30000" dirty="0" smtClean="0"/>
              <a:t>2</a:t>
            </a:r>
            <a:r>
              <a:rPr lang="pt-BR" dirty="0" smtClean="0"/>
              <a:t>-2s+10) = -14s/12 = 0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(2s</a:t>
            </a:r>
            <a:r>
              <a:rPr lang="pt-BR" baseline="30000" dirty="0" smtClean="0"/>
              <a:t>2</a:t>
            </a:r>
            <a:r>
              <a:rPr lang="pt-BR" dirty="0" smtClean="0"/>
              <a:t> -3s+4)/(s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smtClean="0"/>
              <a:t> (2s</a:t>
            </a:r>
            <a:r>
              <a:rPr lang="pt-BR" baseline="30000" dirty="0" smtClean="0"/>
              <a:t>3</a:t>
            </a:r>
            <a:r>
              <a:rPr lang="pt-BR" dirty="0" smtClean="0"/>
              <a:t> -3s</a:t>
            </a:r>
            <a:r>
              <a:rPr lang="pt-BR" baseline="30000" dirty="0" smtClean="0"/>
              <a:t>2</a:t>
            </a:r>
            <a:r>
              <a:rPr lang="pt-BR" dirty="0" smtClean="0"/>
              <a:t>+4s)/(s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 = 2s</a:t>
            </a:r>
            <a:r>
              <a:rPr lang="pt-BR" baseline="30000" dirty="0" smtClean="0"/>
              <a:t>3</a:t>
            </a:r>
            <a:r>
              <a:rPr lang="pt-BR" dirty="0" smtClean="0"/>
              <a:t>/s</a:t>
            </a:r>
            <a:r>
              <a:rPr lang="pt-BR" baseline="30000" dirty="0" smtClean="0"/>
              <a:t>3 </a:t>
            </a:r>
            <a:r>
              <a:rPr lang="pt-BR" dirty="0" smtClean="0"/>
              <a:t>= 2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 (2s</a:t>
            </a:r>
            <a:r>
              <a:rPr lang="pt-BR" baseline="30000" dirty="0" smtClean="0"/>
              <a:t>3</a:t>
            </a:r>
            <a:r>
              <a:rPr lang="pt-BR" dirty="0" smtClean="0"/>
              <a:t> -3s</a:t>
            </a:r>
            <a:r>
              <a:rPr lang="pt-BR" baseline="30000" dirty="0" smtClean="0"/>
              <a:t>2</a:t>
            </a:r>
            <a:r>
              <a:rPr lang="pt-BR" dirty="0" smtClean="0"/>
              <a:t>+4s)/(s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+2s)=   4s/2s = 2</a:t>
            </a:r>
          </a:p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(s+16)/(s</a:t>
            </a:r>
            <a:r>
              <a:rPr lang="pt-BR" baseline="30000" dirty="0" smtClean="0"/>
              <a:t>2</a:t>
            </a:r>
            <a:r>
              <a:rPr lang="pt-BR" dirty="0" smtClean="0"/>
              <a:t>+4s+12)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(s</a:t>
            </a:r>
            <a:r>
              <a:rPr lang="pt-BR" baseline="30000" dirty="0" smtClean="0"/>
              <a:t>2</a:t>
            </a:r>
            <a:r>
              <a:rPr lang="pt-BR" dirty="0" smtClean="0"/>
              <a:t>+16s)/(s</a:t>
            </a:r>
            <a:r>
              <a:rPr lang="pt-BR" baseline="30000" dirty="0" smtClean="0"/>
              <a:t>2</a:t>
            </a:r>
            <a:r>
              <a:rPr lang="pt-BR" dirty="0" smtClean="0"/>
              <a:t>+4s+12) = s</a:t>
            </a:r>
            <a:r>
              <a:rPr lang="pt-BR" baseline="30000" dirty="0" smtClean="0"/>
              <a:t>2</a:t>
            </a:r>
            <a:r>
              <a:rPr lang="pt-BR" dirty="0" smtClean="0"/>
              <a:t>/s</a:t>
            </a:r>
            <a:r>
              <a:rPr lang="pt-BR" baseline="30000" dirty="0" smtClean="0"/>
              <a:t>2</a:t>
            </a:r>
            <a:r>
              <a:rPr lang="pt-BR" dirty="0" smtClean="0"/>
              <a:t> = 1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(s</a:t>
            </a:r>
            <a:r>
              <a:rPr lang="pt-BR" baseline="30000" dirty="0" smtClean="0"/>
              <a:t>2</a:t>
            </a:r>
            <a:r>
              <a:rPr lang="pt-BR" dirty="0" smtClean="0"/>
              <a:t>+16s)/(s</a:t>
            </a:r>
            <a:r>
              <a:rPr lang="pt-BR" baseline="30000" dirty="0" smtClean="0"/>
              <a:t>2</a:t>
            </a:r>
            <a:r>
              <a:rPr lang="pt-BR" dirty="0" smtClean="0"/>
              <a:t>+4s+12) = 16s/12 = 0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5412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6436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7460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3" name="CaixaDeTexto 7"/>
          <p:cNvSpPr txBox="1">
            <a:spLocks noChangeArrowheads="1"/>
          </p:cNvSpPr>
          <p:nvPr/>
        </p:nvSpPr>
        <p:spPr bwMode="auto">
          <a:xfrm>
            <a:off x="2095511" y="2500331"/>
            <a:ext cx="7649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l-GR"/>
              <a:t>δ</a:t>
            </a:r>
            <a:r>
              <a:rPr lang="en-US"/>
              <a:t>(t)</a:t>
            </a:r>
            <a:endParaRPr lang="pt-BR"/>
          </a:p>
        </p:txBody>
      </p:sp>
      <p:sp>
        <p:nvSpPr>
          <p:cNvPr id="147464" name="CaixaDeTexto 9"/>
          <p:cNvSpPr txBox="1">
            <a:spLocks noChangeArrowheads="1"/>
          </p:cNvSpPr>
          <p:nvPr/>
        </p:nvSpPr>
        <p:spPr bwMode="auto">
          <a:xfrm>
            <a:off x="7045334" y="2487631"/>
            <a:ext cx="776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g(t)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8484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487" name="CaixaDeTexto 7"/>
          <p:cNvSpPr txBox="1">
            <a:spLocks noChangeArrowheads="1"/>
          </p:cNvSpPr>
          <p:nvPr/>
        </p:nvSpPr>
        <p:spPr bwMode="auto">
          <a:xfrm>
            <a:off x="2095511" y="2500331"/>
            <a:ext cx="1061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</a:t>
            </a:r>
            <a:r>
              <a:rPr lang="el-GR"/>
              <a:t>δ</a:t>
            </a:r>
            <a:r>
              <a:rPr lang="en-US"/>
              <a:t>(t)</a:t>
            </a:r>
            <a:endParaRPr lang="pt-BR"/>
          </a:p>
        </p:txBody>
      </p:sp>
      <p:sp>
        <p:nvSpPr>
          <p:cNvPr id="148488" name="CaixaDeTexto 9"/>
          <p:cNvSpPr txBox="1">
            <a:spLocks noChangeArrowheads="1"/>
          </p:cNvSpPr>
          <p:nvPr/>
        </p:nvSpPr>
        <p:spPr bwMode="auto">
          <a:xfrm>
            <a:off x="7045325" y="2487631"/>
            <a:ext cx="1072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Ag(t)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9508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511" name="CaixaDeTexto 7"/>
          <p:cNvSpPr txBox="1">
            <a:spLocks noChangeArrowheads="1"/>
          </p:cNvSpPr>
          <p:nvPr/>
        </p:nvSpPr>
        <p:spPr bwMode="auto">
          <a:xfrm>
            <a:off x="2095500" y="2500331"/>
            <a:ext cx="13805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</a:t>
            </a:r>
            <a:r>
              <a:rPr lang="el-GR"/>
              <a:t>δ</a:t>
            </a:r>
            <a:r>
              <a:rPr lang="en-US"/>
              <a:t>(t-a)</a:t>
            </a:r>
            <a:endParaRPr lang="pt-BR"/>
          </a:p>
        </p:txBody>
      </p:sp>
      <p:sp>
        <p:nvSpPr>
          <p:cNvPr id="149512" name="CaixaDeTexto 9"/>
          <p:cNvSpPr txBox="1">
            <a:spLocks noChangeArrowheads="1"/>
          </p:cNvSpPr>
          <p:nvPr/>
        </p:nvSpPr>
        <p:spPr bwMode="auto">
          <a:xfrm>
            <a:off x="7045325" y="2487631"/>
            <a:ext cx="1391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Ag(t-a)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0532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535" name="CaixaDeTexto 7"/>
          <p:cNvSpPr txBox="1">
            <a:spLocks noChangeArrowheads="1"/>
          </p:cNvSpPr>
          <p:nvPr/>
        </p:nvSpPr>
        <p:spPr bwMode="auto">
          <a:xfrm>
            <a:off x="2095500" y="2500331"/>
            <a:ext cx="16065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f(t)</a:t>
            </a:r>
            <a:r>
              <a:rPr lang="el-GR"/>
              <a:t>δ</a:t>
            </a:r>
            <a:r>
              <a:rPr lang="en-US"/>
              <a:t>(t-a)</a:t>
            </a:r>
            <a:endParaRPr lang="pt-BR"/>
          </a:p>
        </p:txBody>
      </p:sp>
      <p:sp>
        <p:nvSpPr>
          <p:cNvPr id="150536" name="CaixaDeTexto 9"/>
          <p:cNvSpPr txBox="1">
            <a:spLocks noChangeArrowheads="1"/>
          </p:cNvSpPr>
          <p:nvPr/>
        </p:nvSpPr>
        <p:spPr bwMode="auto">
          <a:xfrm>
            <a:off x="7045326" y="2487631"/>
            <a:ext cx="16866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f(a)g(t-a)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495300" y="44624"/>
            <a:ext cx="89154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pt-BR" sz="3200" b="1" dirty="0">
                <a:solidFill>
                  <a:srgbClr val="003300"/>
                </a:solidFill>
                <a:latin typeface="+mj-lt"/>
              </a:rPr>
              <a:t>Função degrau unitário</a:t>
            </a:r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34" y="1622427"/>
            <a:ext cx="272586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584730" y="1628776"/>
            <a:ext cx="545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pt-BR" sz="4800">
                <a:latin typeface="Monotype Corsiva" pitchFamily="66" charset="0"/>
              </a:rPr>
              <a:t>u </a:t>
            </a:r>
          </a:p>
        </p:txBody>
      </p:sp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4" y="2852738"/>
            <a:ext cx="328480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584730" y="2852738"/>
            <a:ext cx="5451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pt-BR" sz="4800">
                <a:latin typeface="Monotype Corsiva" pitchFamily="66" charset="0"/>
              </a:rPr>
              <a:t>u </a:t>
            </a:r>
          </a:p>
        </p:txBody>
      </p:sp>
      <p:pic>
        <p:nvPicPr>
          <p:cNvPr id="118792" name="Picture 8" descr="degrau_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229" y="2019300"/>
            <a:ext cx="52006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  <p:bldP spid="118789" grpId="0"/>
      <p:bldP spid="11879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1556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064568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21152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559" name="CaixaDeTexto 7"/>
          <p:cNvSpPr txBox="1">
            <a:spLocks noChangeArrowheads="1"/>
          </p:cNvSpPr>
          <p:nvPr/>
        </p:nvSpPr>
        <p:spPr bwMode="auto">
          <a:xfrm>
            <a:off x="1218368" y="2500331"/>
            <a:ext cx="2438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0</a:t>
            </a:r>
            <a:r>
              <a:rPr lang="en-US" baseline="30000" dirty="0"/>
              <a:t>∞</a:t>
            </a:r>
            <a:r>
              <a:rPr lang="en-US" dirty="0"/>
              <a:t>f(t)</a:t>
            </a:r>
            <a:r>
              <a:rPr lang="el-GR" dirty="0"/>
              <a:t>δ</a:t>
            </a:r>
            <a:r>
              <a:rPr lang="en-US" dirty="0" smtClean="0"/>
              <a:t>(t-a)da</a:t>
            </a:r>
            <a:endParaRPr lang="pt-BR" dirty="0"/>
          </a:p>
        </p:txBody>
      </p:sp>
      <p:sp>
        <p:nvSpPr>
          <p:cNvPr id="151560" name="CaixaDeTexto 9"/>
          <p:cNvSpPr txBox="1">
            <a:spLocks noChangeArrowheads="1"/>
          </p:cNvSpPr>
          <p:nvPr/>
        </p:nvSpPr>
        <p:spPr bwMode="auto">
          <a:xfrm>
            <a:off x="6321152" y="2487631"/>
            <a:ext cx="2656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 0</a:t>
            </a:r>
            <a:r>
              <a:rPr lang="en-US" baseline="30000" dirty="0"/>
              <a:t>∞ </a:t>
            </a:r>
            <a:r>
              <a:rPr lang="en-US" dirty="0" smtClean="0"/>
              <a:t>f(a)g(t-a)da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2580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583" name="CaixaDeTexto 7"/>
          <p:cNvSpPr txBox="1">
            <a:spLocks noChangeArrowheads="1"/>
          </p:cNvSpPr>
          <p:nvPr/>
        </p:nvSpPr>
        <p:spPr bwMode="auto">
          <a:xfrm>
            <a:off x="2166941" y="2500331"/>
            <a:ext cx="707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f(t)</a:t>
            </a:r>
            <a:endParaRPr lang="pt-BR"/>
          </a:p>
        </p:txBody>
      </p:sp>
      <p:sp>
        <p:nvSpPr>
          <p:cNvPr id="152584" name="CaixaDeTexto 9"/>
          <p:cNvSpPr txBox="1">
            <a:spLocks noChangeArrowheads="1"/>
          </p:cNvSpPr>
          <p:nvPr/>
        </p:nvSpPr>
        <p:spPr bwMode="auto">
          <a:xfrm>
            <a:off x="6453188" y="2487631"/>
            <a:ext cx="2656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 0</a:t>
            </a:r>
            <a:r>
              <a:rPr lang="en-US" baseline="30000" dirty="0"/>
              <a:t>∞ </a:t>
            </a:r>
            <a:r>
              <a:rPr lang="en-US" dirty="0" smtClean="0"/>
              <a:t>f(a)g(t-a)da</a:t>
            </a:r>
            <a:endParaRPr lang="pt-BR" dirty="0"/>
          </a:p>
        </p:txBody>
      </p:sp>
      <p:sp>
        <p:nvSpPr>
          <p:cNvPr id="152585" name="CaixaDeTexto 11"/>
          <p:cNvSpPr txBox="1">
            <a:spLocks noChangeArrowheads="1"/>
          </p:cNvSpPr>
          <p:nvPr/>
        </p:nvSpPr>
        <p:spPr bwMode="auto">
          <a:xfrm>
            <a:off x="309563" y="4010043"/>
            <a:ext cx="935831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dirty="0" err="1">
                <a:latin typeface="Verdana" pitchFamily="34" charset="0"/>
              </a:rPr>
              <a:t>Diz</a:t>
            </a:r>
            <a:r>
              <a:rPr lang="en-US" dirty="0">
                <a:latin typeface="Verdana" pitchFamily="34" charset="0"/>
              </a:rPr>
              <a:t>-se </a:t>
            </a:r>
            <a:r>
              <a:rPr lang="en-US" dirty="0" err="1">
                <a:latin typeface="Verdana" pitchFamily="34" charset="0"/>
              </a:rPr>
              <a:t>então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que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resposta</a:t>
            </a:r>
            <a:r>
              <a:rPr lang="en-US" dirty="0">
                <a:latin typeface="Verdana" pitchFamily="34" charset="0"/>
              </a:rPr>
              <a:t> de um </a:t>
            </a:r>
            <a:r>
              <a:rPr lang="en-US" dirty="0" err="1">
                <a:latin typeface="Verdana" pitchFamily="34" charset="0"/>
              </a:rPr>
              <a:t>sistema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uma</a:t>
            </a:r>
            <a:r>
              <a:rPr lang="en-US" dirty="0">
                <a:latin typeface="Verdana" pitchFamily="34" charset="0"/>
              </a:rPr>
              <a:t> entrada </a:t>
            </a:r>
            <a:r>
              <a:rPr lang="en-US" dirty="0" err="1">
                <a:latin typeface="Verdana" pitchFamily="34" charset="0"/>
              </a:rPr>
              <a:t>qualquer</a:t>
            </a:r>
            <a:r>
              <a:rPr lang="en-US" dirty="0">
                <a:latin typeface="Verdana" pitchFamily="34" charset="0"/>
              </a:rPr>
              <a:t> é dada pela </a:t>
            </a:r>
            <a:r>
              <a:rPr lang="en-US" i="1" dirty="0" err="1">
                <a:latin typeface="Verdana" pitchFamily="34" charset="0"/>
              </a:rPr>
              <a:t>convolução</a:t>
            </a:r>
            <a:r>
              <a:rPr lang="en-US" dirty="0">
                <a:latin typeface="Verdana" pitchFamily="34" charset="0"/>
              </a:rPr>
              <a:t> da </a:t>
            </a:r>
            <a:r>
              <a:rPr lang="en-US" dirty="0" err="1">
                <a:latin typeface="Verdana" pitchFamily="34" charset="0"/>
              </a:rPr>
              <a:t>função</a:t>
            </a:r>
            <a:r>
              <a:rPr lang="en-US" dirty="0">
                <a:latin typeface="Verdana" pitchFamily="34" charset="0"/>
              </a:rPr>
              <a:t> de entrada com a </a:t>
            </a:r>
            <a:r>
              <a:rPr lang="en-US" dirty="0" err="1">
                <a:latin typeface="Verdana" pitchFamily="34" charset="0"/>
              </a:rPr>
              <a:t>resposta</a:t>
            </a:r>
            <a:r>
              <a:rPr lang="en-US" dirty="0">
                <a:latin typeface="Verdana" pitchFamily="34" charset="0"/>
              </a:rPr>
              <a:t> do </a:t>
            </a:r>
            <a:r>
              <a:rPr lang="en-US" dirty="0" err="1">
                <a:latin typeface="Verdana" pitchFamily="34" charset="0"/>
              </a:rPr>
              <a:t>sistema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</a:rPr>
              <a:t>à </a:t>
            </a:r>
            <a:r>
              <a:rPr lang="en-US" dirty="0" err="1">
                <a:latin typeface="Verdana" pitchFamily="34" charset="0"/>
              </a:rPr>
              <a:t>função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impulso</a:t>
            </a:r>
            <a:endParaRPr lang="pt-BR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de Laplace de Uma </a:t>
            </a:r>
            <a:r>
              <a:rPr lang="en-US" dirty="0" err="1" smtClean="0"/>
              <a:t>Convolução</a:t>
            </a:r>
            <a:endParaRPr lang="pt-BR" dirty="0" smtClean="0"/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2165360" y="1357313"/>
          <a:ext cx="55022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Equação" r:id="rId3" imgW="1955520" imgH="507960" progId="Equation.3">
                  <p:embed/>
                </p:oleObj>
              </mc:Choice>
              <mc:Fallback>
                <p:oleObj name="Equação" r:id="rId3" imgW="195552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60" y="1357313"/>
                        <a:ext cx="5502275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CaixaDeTexto 4"/>
          <p:cNvSpPr txBox="1">
            <a:spLocks noChangeArrowheads="1"/>
          </p:cNvSpPr>
          <p:nvPr/>
        </p:nvSpPr>
        <p:spPr bwMode="auto">
          <a:xfrm>
            <a:off x="595323" y="3001964"/>
            <a:ext cx="86439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dirty="0" err="1">
                <a:latin typeface="Verdana" pitchFamily="34" charset="0"/>
              </a:rPr>
              <a:t>Diz</a:t>
            </a:r>
            <a:r>
              <a:rPr lang="en-US" dirty="0">
                <a:latin typeface="Verdana" pitchFamily="34" charset="0"/>
              </a:rPr>
              <a:t>-se </a:t>
            </a:r>
            <a:r>
              <a:rPr lang="en-US" dirty="0" err="1">
                <a:latin typeface="Verdana" pitchFamily="34" charset="0"/>
              </a:rPr>
              <a:t>então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que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transformada</a:t>
            </a:r>
            <a:r>
              <a:rPr lang="en-US" dirty="0">
                <a:latin typeface="Verdana" pitchFamily="34" charset="0"/>
              </a:rPr>
              <a:t> de </a:t>
            </a:r>
            <a:r>
              <a:rPr lang="en-US" dirty="0" err="1">
                <a:latin typeface="Verdana" pitchFamily="34" charset="0"/>
              </a:rPr>
              <a:t>uma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convolução</a:t>
            </a:r>
            <a:r>
              <a:rPr lang="en-US" dirty="0">
                <a:latin typeface="Verdana" pitchFamily="34" charset="0"/>
              </a:rPr>
              <a:t> é o </a:t>
            </a:r>
            <a:r>
              <a:rPr lang="en-US" dirty="0" err="1">
                <a:latin typeface="Verdana" pitchFamily="34" charset="0"/>
              </a:rPr>
              <a:t>produto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algébrico</a:t>
            </a:r>
            <a:r>
              <a:rPr lang="en-US" dirty="0">
                <a:latin typeface="Verdana" pitchFamily="34" charset="0"/>
              </a:rPr>
              <a:t> das </a:t>
            </a:r>
            <a:r>
              <a:rPr lang="en-US" dirty="0" err="1">
                <a:latin typeface="Verdana" pitchFamily="34" charset="0"/>
              </a:rPr>
              <a:t>tranformadas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individuais</a:t>
            </a:r>
            <a:endParaRPr lang="pt-BR" dirty="0">
              <a:latin typeface="Verdana" pitchFamily="34" charset="0"/>
            </a:endParaRPr>
          </a:p>
        </p:txBody>
      </p:sp>
      <p:sp>
        <p:nvSpPr>
          <p:cNvPr id="59397" name="CaixaDeTexto 5"/>
          <p:cNvSpPr txBox="1">
            <a:spLocks noChangeArrowheads="1"/>
          </p:cNvSpPr>
          <p:nvPr/>
        </p:nvSpPr>
        <p:spPr bwMode="auto">
          <a:xfrm>
            <a:off x="666750" y="4716481"/>
            <a:ext cx="86439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>
                <a:latin typeface="Verdana" pitchFamily="34" charset="0"/>
              </a:rPr>
              <a:t>G(s), a resposta do sistema ao impulso, é também chamada de função de transferência</a:t>
            </a:r>
            <a:endParaRPr lang="pt-BR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91" y="765180"/>
            <a:ext cx="9340850" cy="5381625"/>
          </a:xfrm>
        </p:spPr>
        <p:txBody>
          <a:bodyPr/>
          <a:lstStyle/>
          <a:p>
            <a:r>
              <a:rPr lang="pt-BR" dirty="0" err="1" smtClean="0"/>
              <a:t>Convolução</a:t>
            </a:r>
            <a:r>
              <a:rPr lang="pt-BR" dirty="0" smtClean="0"/>
              <a:t> no tempo</a:t>
            </a:r>
          </a:p>
          <a:p>
            <a:pPr>
              <a:buFontTx/>
              <a:buNone/>
            </a:pPr>
            <a:endParaRPr lang="pt-BR" dirty="0" smtClean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55590" y="1485900"/>
          <a:ext cx="40259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6" name="Equação" r:id="rId3" imgW="1447560" imgH="482400" progId="Equation.3">
                  <p:embed/>
                </p:oleObj>
              </mc:Choice>
              <mc:Fallback>
                <p:oleObj name="Equação" r:id="rId3" imgW="144756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90" y="1485900"/>
                        <a:ext cx="402590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4360863" y="1511300"/>
          <a:ext cx="476885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7" name="Equação" r:id="rId5" imgW="1714320" imgH="482400" progId="Equation.3">
                  <p:embed/>
                </p:oleObj>
              </mc:Choice>
              <mc:Fallback>
                <p:oleObj name="Equação" r:id="rId5" imgW="17143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1511300"/>
                        <a:ext cx="476885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9" name="Object 5"/>
          <p:cNvGraphicFramePr>
            <a:graphicFrameLocks noChangeAspect="1"/>
          </p:cNvGraphicFramePr>
          <p:nvPr/>
        </p:nvGraphicFramePr>
        <p:xfrm>
          <a:off x="257175" y="3122619"/>
          <a:ext cx="476726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8" name="Equação" r:id="rId7" imgW="1714320" imgH="482400" progId="Equation.3">
                  <p:embed/>
                </p:oleObj>
              </mc:Choice>
              <mc:Fallback>
                <p:oleObj name="Equação" r:id="rId7" imgW="171432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3122619"/>
                        <a:ext cx="4767263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5151437" y="3167063"/>
          <a:ext cx="402431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9" name="Equação" r:id="rId9" imgW="1447560" imgH="482400" progId="Equation.3">
                  <p:embed/>
                </p:oleObj>
              </mc:Choice>
              <mc:Fallback>
                <p:oleObj name="Equação" r:id="rId9" imgW="144756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7" y="3167063"/>
                        <a:ext cx="4024313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2" name="Object 8"/>
          <p:cNvGraphicFramePr>
            <a:graphicFrameLocks noChangeAspect="1"/>
          </p:cNvGraphicFramePr>
          <p:nvPr/>
        </p:nvGraphicFramePr>
        <p:xfrm>
          <a:off x="273050" y="4967306"/>
          <a:ext cx="405923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0" name="Equação" r:id="rId11" imgW="1460160" imgH="482400" progId="Equation.3">
                  <p:embed/>
                </p:oleObj>
              </mc:Choice>
              <mc:Fallback>
                <p:oleObj name="Equação" r:id="rId11" imgW="146016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967306"/>
                        <a:ext cx="4059238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3" name="Object 9"/>
          <p:cNvGraphicFramePr>
            <a:graphicFrameLocks noChangeAspect="1"/>
          </p:cNvGraphicFramePr>
          <p:nvPr/>
        </p:nvGraphicFramePr>
        <p:xfrm>
          <a:off x="4448175" y="5349893"/>
          <a:ext cx="19764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1" name="Equação" r:id="rId13" imgW="711000" imgH="215640" progId="Equation.3">
                  <p:embed/>
                </p:oleObj>
              </mc:Choice>
              <mc:Fallback>
                <p:oleObj name="Equação" r:id="rId13" imgW="71100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5349893"/>
                        <a:ext cx="19764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Multiplicação no tempo</a:t>
            </a:r>
          </a:p>
          <a:p>
            <a:pPr>
              <a:buFontTx/>
              <a:buNone/>
            </a:pPr>
            <a:endParaRPr lang="pt-BR" smtClean="0"/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1292235" y="1700213"/>
          <a:ext cx="6958013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0" name="Equation" r:id="rId3" imgW="2501640" imgH="495000" progId="Equation.3">
                  <p:embed/>
                </p:oleObj>
              </mc:Choice>
              <mc:Fallback>
                <p:oleObj name="Equation" r:id="rId3" imgW="2501640" imgH="49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35" y="1700213"/>
                        <a:ext cx="6958013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3_14-01AO2-13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12888"/>
            <a:ext cx="9051680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7683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13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144589"/>
            <a:ext cx="905168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Aplicações em Circuitos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13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293813"/>
            <a:ext cx="9051680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1890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13_12-01AO2-13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919163"/>
            <a:ext cx="9051680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41204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13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98613"/>
            <a:ext cx="9051680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06097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Laplace de um Degrau</a:t>
            </a:r>
            <a:endParaRPr lang="pt-BR" smtClean="0"/>
          </a:p>
        </p:txBody>
      </p:sp>
      <p:graphicFrame>
        <p:nvGraphicFramePr>
          <p:cNvPr id="126980" name="Object 2"/>
          <p:cNvGraphicFramePr>
            <a:graphicFrameLocks noChangeAspect="1"/>
          </p:cNvGraphicFramePr>
          <p:nvPr/>
        </p:nvGraphicFramePr>
        <p:xfrm>
          <a:off x="488950" y="982681"/>
          <a:ext cx="28527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Equação" r:id="rId3" imgW="1066680" imgH="457200" progId="Equation.3">
                  <p:embed/>
                </p:oleObj>
              </mc:Choice>
              <mc:Fallback>
                <p:oleObj name="Equação" r:id="rId3" imgW="106668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982681"/>
                        <a:ext cx="28527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2" name="Object 6"/>
          <p:cNvGraphicFramePr>
            <a:graphicFrameLocks noChangeAspect="1"/>
          </p:cNvGraphicFramePr>
          <p:nvPr/>
        </p:nvGraphicFramePr>
        <p:xfrm>
          <a:off x="488957" y="2420956"/>
          <a:ext cx="2817813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7" y="2420956"/>
                        <a:ext cx="2817813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658823" y="3617913"/>
          <a:ext cx="2478087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Equação" r:id="rId7" imgW="927000" imgH="507960" progId="Equation.3">
                  <p:embed/>
                </p:oleObj>
              </mc:Choice>
              <mc:Fallback>
                <p:oleObj name="Equação" r:id="rId7" imgW="927000" imgH="5079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3" y="3617913"/>
                        <a:ext cx="2478087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674697" y="5094288"/>
          <a:ext cx="2478087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" name="Equação" r:id="rId9" imgW="927000" imgH="507960" progId="Equation.3">
                  <p:embed/>
                </p:oleObj>
              </mc:Choice>
              <mc:Fallback>
                <p:oleObj name="Equação" r:id="rId9" imgW="927000" imgH="5079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97" y="5094288"/>
                        <a:ext cx="2478087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5" name="Object 9"/>
          <p:cNvGraphicFramePr>
            <a:graphicFrameLocks noChangeAspect="1"/>
          </p:cNvGraphicFramePr>
          <p:nvPr/>
        </p:nvGraphicFramePr>
        <p:xfrm>
          <a:off x="4052898" y="941406"/>
          <a:ext cx="3495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Equação" r:id="rId11" imgW="1307880" imgH="482400" progId="Equation.3">
                  <p:embed/>
                </p:oleObj>
              </mc:Choice>
              <mc:Fallback>
                <p:oleObj name="Equação" r:id="rId11" imgW="130788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98" y="941406"/>
                        <a:ext cx="349567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6" name="Object 10"/>
          <p:cNvGraphicFramePr>
            <a:graphicFrameLocks noChangeAspect="1"/>
          </p:cNvGraphicFramePr>
          <p:nvPr/>
        </p:nvGraphicFramePr>
        <p:xfrm>
          <a:off x="4572003" y="2457450"/>
          <a:ext cx="240823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Equação" r:id="rId13" imgW="901440" imgH="431640" progId="Equation.3">
                  <p:embed/>
                </p:oleObj>
              </mc:Choice>
              <mc:Fallback>
                <p:oleObj name="Equação" r:id="rId13" imgW="90144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3" y="2457450"/>
                        <a:ext cx="2408238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5026025" y="4273568"/>
          <a:ext cx="1560514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Equação" r:id="rId15" imgW="583920" imgH="393480" progId="Equation.3">
                  <p:embed/>
                </p:oleObj>
              </mc:Choice>
              <mc:Fallback>
                <p:oleObj name="Equação" r:id="rId15" imgW="58392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4273568"/>
                        <a:ext cx="1560514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13_16-01AO2-13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98613"/>
            <a:ext cx="9051680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11278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13_60-42P13-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038944"/>
            <a:ext cx="905168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3740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Séries</a:t>
            </a:r>
            <a:r>
              <a:rPr lang="en-US" dirty="0" smtClean="0"/>
              <a:t> de Fourier</a:t>
            </a:r>
            <a:endParaRPr lang="pt-BR" dirty="0" smtClean="0"/>
          </a:p>
        </p:txBody>
      </p:sp>
      <p:sp>
        <p:nvSpPr>
          <p:cNvPr id="155651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80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156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Funções periódicas</a:t>
            </a:r>
          </a:p>
          <a:p>
            <a:r>
              <a:rPr lang="en-US" smtClean="0"/>
              <a:t>Exemplos de funções periódicas</a:t>
            </a:r>
          </a:p>
          <a:p>
            <a:pPr lvl="1"/>
            <a:r>
              <a:rPr lang="en-US" smtClean="0"/>
              <a:t>Onda quadrada</a:t>
            </a:r>
          </a:p>
          <a:p>
            <a:pPr lvl="1"/>
            <a:r>
              <a:rPr lang="en-US" smtClean="0"/>
              <a:t>Onda triangular</a:t>
            </a:r>
          </a:p>
          <a:p>
            <a:pPr lvl="1"/>
            <a:r>
              <a:rPr lang="en-US" smtClean="0"/>
              <a:t>Onda senoidal</a:t>
            </a:r>
          </a:p>
          <a:p>
            <a:pPr lvl="1"/>
            <a:r>
              <a:rPr lang="en-US" smtClean="0"/>
              <a:t>Sinais compostos</a:t>
            </a:r>
          </a:p>
          <a:p>
            <a:r>
              <a:rPr lang="en-US" smtClean="0"/>
              <a:t>Teorema de Fourier</a:t>
            </a:r>
          </a:p>
          <a:p>
            <a:pPr lvl="1"/>
            <a:r>
              <a:rPr lang="en-US" smtClean="0"/>
              <a:t>Derivação das fórmulas para os coeficientes de Fourier</a:t>
            </a:r>
          </a:p>
          <a:p>
            <a:r>
              <a:rPr lang="en-US" smtClean="0"/>
              <a:t>Exercícios</a:t>
            </a:r>
          </a:p>
          <a:p>
            <a:pPr lvl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905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4"/>
          <p:cNvSpPr>
            <a:spLocks noChangeArrowheads="1"/>
          </p:cNvSpPr>
          <p:nvPr/>
        </p:nvSpPr>
        <p:spPr bwMode="auto">
          <a:xfrm>
            <a:off x="2063750" y="2286000"/>
            <a:ext cx="6026150" cy="320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7699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de Fourier : Qualquer onda periódica é uma soma de senóides</a:t>
            </a:r>
            <a:endParaRPr lang="pt-BR" smtClean="0"/>
          </a:p>
        </p:txBody>
      </p:sp>
      <p:pic>
        <p:nvPicPr>
          <p:cNvPr id="157700" name="Picture 2" descr="16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" y="1322406"/>
            <a:ext cx="9805988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5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Fourier : Forma Matemática</a:t>
            </a:r>
            <a:endParaRPr lang="pt-BR" smtClean="0"/>
          </a:p>
        </p:txBody>
      </p:sp>
      <p:sp>
        <p:nvSpPr>
          <p:cNvPr id="67588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Representação de sinais periódicos como uma uma constante mais uma soma de senos e cossenos com frequências múltiplas de uma frequência denominada frequência fundamental ou primeira harmônica</a:t>
            </a:r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2230438" y="4000518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67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438" y="4000518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9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graphicFrame>
        <p:nvGraphicFramePr>
          <p:cNvPr id="254980" name="Object 2"/>
          <p:cNvGraphicFramePr>
            <a:graphicFrameLocks noChangeAspect="1"/>
          </p:cNvGraphicFramePr>
          <p:nvPr/>
        </p:nvGraphicFramePr>
        <p:xfrm>
          <a:off x="1857375" y="12049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2549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2049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5"/>
          <p:cNvGraphicFramePr>
            <a:graphicFrameLocks noChangeAspect="1"/>
          </p:cNvGraphicFramePr>
          <p:nvPr/>
        </p:nvGraphicFramePr>
        <p:xfrm>
          <a:off x="920760" y="2349500"/>
          <a:ext cx="77057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Equação" r:id="rId5" imgW="3327120" imgH="482400" progId="Equation.3">
                  <p:embed/>
                </p:oleObj>
              </mc:Choice>
              <mc:Fallback>
                <p:oleObj name="Equação" r:id="rId5" imgW="3327120" imgH="482400" progId="Equation.3">
                  <p:embed/>
                  <p:pic>
                    <p:nvPicPr>
                      <p:cNvPr id="2549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60" y="2349500"/>
                        <a:ext cx="77057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992188" y="5145106"/>
          <a:ext cx="20732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name="Equação" r:id="rId7" imgW="1054080" imgH="482400" progId="Equation.3">
                  <p:embed/>
                </p:oleObj>
              </mc:Choice>
              <mc:Fallback>
                <p:oleObj name="Equação" r:id="rId7" imgW="1054080" imgH="482400" progId="Equation.3">
                  <p:embed/>
                  <p:pic>
                    <p:nvPicPr>
                      <p:cNvPr id="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5145106"/>
                        <a:ext cx="2073275" cy="947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9" name="Object 7"/>
          <p:cNvGraphicFramePr>
            <a:graphicFrameLocks noChangeAspect="1"/>
          </p:cNvGraphicFramePr>
          <p:nvPr/>
        </p:nvGraphicFramePr>
        <p:xfrm>
          <a:off x="914400" y="3776681"/>
          <a:ext cx="69183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Equação" r:id="rId9" imgW="3517560" imgH="482400" progId="Equation.3">
                  <p:embed/>
                </p:oleObj>
              </mc:Choice>
              <mc:Fallback>
                <p:oleObj name="Equação" r:id="rId9" imgW="3517560" imgH="482400" progId="Equation.3">
                  <p:embed/>
                  <p:pic>
                    <p:nvPicPr>
                      <p:cNvPr id="4177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776681"/>
                        <a:ext cx="691832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6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sp>
        <p:nvSpPr>
          <p:cNvPr id="69637" name="Espaço Reservado para Conteúdo 6"/>
          <p:cNvSpPr>
            <a:spLocks noGrp="1"/>
          </p:cNvSpPr>
          <p:nvPr>
            <p:ph idx="1"/>
          </p:nvPr>
        </p:nvSpPr>
        <p:spPr>
          <a:xfrm>
            <a:off x="293691" y="476268"/>
            <a:ext cx="9340850" cy="5381625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Utilizando o wxMaxima :</a:t>
            </a:r>
          </a:p>
          <a:p>
            <a:pPr lvl="1"/>
            <a:r>
              <a:rPr lang="en-US" smtClean="0"/>
              <a:t>declare(k,integer);</a:t>
            </a:r>
          </a:p>
          <a:p>
            <a:pPr lvl="2"/>
            <a:r>
              <a:rPr lang="en-US" i="1" smtClean="0"/>
              <a:t>done</a:t>
            </a:r>
          </a:p>
          <a:p>
            <a:pPr lvl="1"/>
            <a:r>
              <a:rPr lang="en-US" smtClean="0"/>
              <a:t>integrate(cos(2*%pi/T*k*t),t,-T/2,T/2);</a:t>
            </a:r>
          </a:p>
          <a:p>
            <a:pPr lvl="2"/>
            <a:r>
              <a:rPr lang="en-US" i="1" smtClean="0"/>
              <a:t>0</a:t>
            </a:r>
          </a:p>
          <a:p>
            <a:pPr lvl="1"/>
            <a:r>
              <a:rPr lang="en-US" smtClean="0"/>
              <a:t>integrate(sin(2*%pi/T*k*t),t,-T/2,T/2);</a:t>
            </a:r>
          </a:p>
          <a:p>
            <a:pPr lvl="2"/>
            <a:r>
              <a:rPr lang="en-US" i="1" smtClean="0"/>
              <a:t>0</a:t>
            </a:r>
          </a:p>
          <a:p>
            <a:pPr lvl="1"/>
            <a:r>
              <a:rPr lang="en-US" smtClean="0"/>
              <a:t>integrate(a0,t,-T/2,T/2);</a:t>
            </a:r>
          </a:p>
          <a:p>
            <a:pPr lvl="2"/>
            <a:r>
              <a:rPr lang="en-US" i="1" smtClean="0"/>
              <a:t>a0.T</a:t>
            </a:r>
          </a:p>
          <a:p>
            <a:pPr lvl="1"/>
            <a:r>
              <a:rPr lang="en-US" smtClean="0"/>
              <a:t>Logo </a:t>
            </a:r>
          </a:p>
        </p:txBody>
      </p:sp>
      <p:graphicFrame>
        <p:nvGraphicFramePr>
          <p:cNvPr id="254980" name="Object 2"/>
          <p:cNvGraphicFramePr>
            <a:graphicFrameLocks noChangeAspect="1"/>
          </p:cNvGraphicFramePr>
          <p:nvPr/>
        </p:nvGraphicFramePr>
        <p:xfrm>
          <a:off x="2254251" y="8366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2549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1" y="8366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2303463" y="5794375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5794375"/>
                        <a:ext cx="2073275" cy="947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6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1857375" y="12049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4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2049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6"/>
          <p:cNvGraphicFramePr>
            <a:graphicFrameLocks noChangeAspect="1"/>
          </p:cNvGraphicFramePr>
          <p:nvPr/>
        </p:nvGraphicFramePr>
        <p:xfrm>
          <a:off x="3527425" y="2349500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706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2349500"/>
                        <a:ext cx="2073275" cy="947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7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–a</a:t>
            </a:r>
            <a:r>
              <a:rPr lang="en-US" baseline="-25000" smtClean="0"/>
              <a:t>k</a:t>
            </a:r>
            <a:endParaRPr lang="pt-BR" baseline="-25000" smtClean="0"/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1857375" y="10525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3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16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0525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3"/>
          <p:cNvGraphicFramePr>
            <a:graphicFrameLocks noChangeAspect="1"/>
          </p:cNvGraphicFramePr>
          <p:nvPr/>
        </p:nvGraphicFramePr>
        <p:xfrm>
          <a:off x="381000" y="4652963"/>
          <a:ext cx="414020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4" name="Equação" r:id="rId5" imgW="2565360" imgH="482400" progId="Equation.3">
                  <p:embed/>
                </p:oleObj>
              </mc:Choice>
              <mc:Fallback>
                <p:oleObj name="Equação" r:id="rId5" imgW="2565360" imgH="482400" progId="Equation.3">
                  <p:embed/>
                  <p:pic>
                    <p:nvPicPr>
                      <p:cNvPr id="25498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652963"/>
                        <a:ext cx="4140200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3440113" y="3789363"/>
            <a:ext cx="29527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Para </a:t>
            </a:r>
            <a:r>
              <a:rPr lang="en-US" sz="1800" dirty="0" err="1">
                <a:latin typeface="+mj-lt"/>
              </a:rPr>
              <a:t>k#m</a:t>
            </a:r>
            <a:r>
              <a:rPr lang="en-US" sz="1800" dirty="0">
                <a:latin typeface="+mj-lt"/>
              </a:rPr>
              <a:t> a integral é 0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241305" y="2071688"/>
          <a:ext cx="953611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5" name="Equação" r:id="rId7" imgW="5905440" imgH="482400" progId="Equation.3">
                  <p:embed/>
                </p:oleObj>
              </mc:Choice>
              <mc:Fallback>
                <p:oleObj name="Equação" r:id="rId7" imgW="5905440" imgH="482400" progId="Equation.3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5" y="2071688"/>
                        <a:ext cx="9536113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261947" y="2997200"/>
          <a:ext cx="62753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6" name="Equação" r:id="rId9" imgW="3886200" imgH="482400" progId="Equation.3">
                  <p:embed/>
                </p:oleObj>
              </mc:Choice>
              <mc:Fallback>
                <p:oleObj name="Equação" r:id="rId9" imgW="3886200" imgH="482400" progId="Equation.3">
                  <p:embed/>
                  <p:pic>
                    <p:nvPicPr>
                      <p:cNvPr id="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47" y="2997200"/>
                        <a:ext cx="627538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3440113" y="4292600"/>
            <a:ext cx="29527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Para k=m </a:t>
            </a:r>
            <a:r>
              <a:rPr lang="en-US" sz="1800" dirty="0" err="1">
                <a:latin typeface="+mj-lt"/>
              </a:rPr>
              <a:t>temos</a:t>
            </a:r>
            <a:endParaRPr lang="en-US" sz="1800" dirty="0">
              <a:latin typeface="+mj-lt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767263" y="4665663"/>
          <a:ext cx="260191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7" name="Equação" r:id="rId11" imgW="1612800" imgH="482400" progId="Equation.3">
                  <p:embed/>
                </p:oleObj>
              </mc:Choice>
              <mc:Fallback>
                <p:oleObj name="Equação" r:id="rId11" imgW="1612800" imgH="4824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4665663"/>
                        <a:ext cx="2601912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7526338" y="4726006"/>
          <a:ext cx="67468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Equação" r:id="rId13" imgW="419040" imgH="393480" progId="Equation.3">
                  <p:embed/>
                </p:oleObj>
              </mc:Choice>
              <mc:Fallback>
                <p:oleObj name="Equação" r:id="rId13" imgW="419040" imgH="393480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4726006"/>
                        <a:ext cx="674687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398844" y="5529263"/>
          <a:ext cx="26844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9" name="Equação" r:id="rId15" imgW="1663560" imgH="482400" progId="Equation.3">
                  <p:embed/>
                </p:oleObj>
              </mc:Choice>
              <mc:Fallback>
                <p:oleObj name="Equação" r:id="rId15" imgW="1663560" imgH="482400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44" y="5529263"/>
                        <a:ext cx="2684462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5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Funções deslocadas no tempo</a:t>
            </a:r>
            <a:endParaRPr lang="pt-BR" smtClean="0"/>
          </a:p>
        </p:txBody>
      </p:sp>
      <p:pic>
        <p:nvPicPr>
          <p:cNvPr id="141315" name="Picture 2" descr="C:\Documents and Settings\Steveo\My Documents\Engineering\Dorf\prepare_present\jpgs\dorfart_ch14\14-03-0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071564"/>
            <a:ext cx="8229600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2" descr="C:\Documents and Settings\Steveo\My Documents\Engineering\Dorf\prepare_present\jpgs\dorfart_ch14\14-03-0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3071831"/>
            <a:ext cx="6373812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–a</a:t>
            </a:r>
            <a:r>
              <a:rPr lang="en-US" baseline="-25000" smtClean="0"/>
              <a:t>k</a:t>
            </a:r>
            <a:endParaRPr lang="pt-BR" baseline="-25000" smtClean="0"/>
          </a:p>
        </p:txBody>
      </p:sp>
      <p:sp>
        <p:nvSpPr>
          <p:cNvPr id="72709" name="Espaço Reservado para Conteúdo 11"/>
          <p:cNvSpPr>
            <a:spLocks noGrp="1"/>
          </p:cNvSpPr>
          <p:nvPr>
            <p:ph idx="1"/>
          </p:nvPr>
        </p:nvSpPr>
        <p:spPr>
          <a:xfrm>
            <a:off x="273050" y="1216032"/>
            <a:ext cx="9340850" cy="538162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 Utilizando o wxMaxima :</a:t>
            </a:r>
          </a:p>
          <a:p>
            <a:pPr lvl="1"/>
            <a:r>
              <a:rPr lang="en-US" sz="2000" smtClean="0"/>
              <a:t>declare(k,integer);declare(m,integer);</a:t>
            </a:r>
          </a:p>
          <a:p>
            <a:pPr lvl="1"/>
            <a:r>
              <a:rPr lang="en-US" sz="2000" smtClean="0"/>
              <a:t>integrate(ak*cos(2*%pi*k/T*t)*cos(2*%pi*m/T*t),t,-T/2,T/2);</a:t>
            </a:r>
          </a:p>
          <a:p>
            <a:pPr lvl="1"/>
            <a:r>
              <a:rPr lang="en-US" sz="2000" i="1" smtClean="0"/>
              <a:t>0</a:t>
            </a:r>
          </a:p>
          <a:p>
            <a:pPr lvl="1"/>
            <a:r>
              <a:rPr lang="en-US" sz="2000" smtClean="0"/>
              <a:t>integrate(ak*cos(2*%pi*k/T*t)*cos(2*%pi*k/T*t),t,-T/2,T/2);</a:t>
            </a:r>
          </a:p>
          <a:p>
            <a:pPr lvl="1"/>
            <a:r>
              <a:rPr lang="en-US" sz="2000" i="1" smtClean="0"/>
              <a:t>ak.T/2</a:t>
            </a:r>
          </a:p>
          <a:p>
            <a:pPr lvl="1"/>
            <a:r>
              <a:rPr lang="en-US" sz="2000" smtClean="0"/>
              <a:t>Logo : 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857375" y="8366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2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27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8366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928817" y="4365643"/>
          <a:ext cx="268446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3" name="Equação" r:id="rId5" imgW="1663560" imgH="482400" progId="Equation.3">
                  <p:embed/>
                </p:oleObj>
              </mc:Choice>
              <mc:Fallback>
                <p:oleObj name="Equação" r:id="rId5" imgW="1663560" imgH="482400" progId="Equation.3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7" y="4365643"/>
                        <a:ext cx="2684462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9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</a:t>
            </a:r>
            <a:endParaRPr lang="pt-BR" baseline="-25000" smtClean="0"/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1857375" y="10525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3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0525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7"/>
          <p:cNvGraphicFramePr>
            <a:graphicFrameLocks noChangeAspect="1"/>
          </p:cNvGraphicFramePr>
          <p:nvPr/>
        </p:nvGraphicFramePr>
        <p:xfrm>
          <a:off x="3527425" y="2349500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737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2349500"/>
                        <a:ext cx="2073275" cy="947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8"/>
          <p:cNvGraphicFramePr>
            <a:graphicFrameLocks noChangeAspect="1"/>
          </p:cNvGraphicFramePr>
          <p:nvPr/>
        </p:nvGraphicFramePr>
        <p:xfrm>
          <a:off x="3276600" y="3644908"/>
          <a:ext cx="26844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ção" r:id="rId7" imgW="1663560" imgH="482400" progId="Equation.3">
                  <p:embed/>
                </p:oleObj>
              </mc:Choice>
              <mc:Fallback>
                <p:oleObj name="Equação" r:id="rId7" imgW="1663560" imgH="482400" progId="Equation.3">
                  <p:embed/>
                  <p:pic>
                    <p:nvPicPr>
                      <p:cNvPr id="737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44908"/>
                        <a:ext cx="2684463" cy="779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9" name="Object 9"/>
          <p:cNvGraphicFramePr>
            <a:graphicFrameLocks noChangeAspect="1"/>
          </p:cNvGraphicFramePr>
          <p:nvPr/>
        </p:nvGraphicFramePr>
        <p:xfrm>
          <a:off x="3327400" y="4797443"/>
          <a:ext cx="26241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Equação" r:id="rId9" imgW="1625400" imgH="482400" progId="Equation.3">
                  <p:embed/>
                </p:oleObj>
              </mc:Choice>
              <mc:Fallback>
                <p:oleObj name="Equação" r:id="rId9" imgW="1625400" imgH="482400" progId="Equation.3">
                  <p:embed/>
                  <p:pic>
                    <p:nvPicPr>
                      <p:cNvPr id="4300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797443"/>
                        <a:ext cx="2624138" cy="779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8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Cálculo dos coeficientes da série de Fourier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</p:spPr>
            <p:txBody>
              <a:bodyPr/>
              <a:lstStyle/>
              <a:p>
                <a:r>
                  <a:rPr lang="pt-BR" smtClean="0"/>
                  <a:t>Onda quadrada: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−1&lt;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1,    0&lt;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𝑛𝑡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𝑛𝑡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  <a:blipFill>
                <a:blip r:embed="rId2"/>
                <a:stretch>
                  <a:fillRect l="-1828" t="-566" b="-4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semno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209747"/>
            <a:ext cx="2476802" cy="207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5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Cálculo dos coeficientes da série de Fourier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</p:spPr>
            <p:txBody>
              <a:bodyPr/>
              <a:lstStyle/>
              <a:p>
                <a:r>
                  <a:rPr lang="pt-BR" smtClean="0"/>
                  <a:t>Onda quadrada: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−1&lt;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1,    0&lt;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=[1,3,5…]</m:t>
                            </m:r>
                          </m:e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  <a:blipFill>
                <a:blip r:embed="rId2"/>
                <a:stretch>
                  <a:fillRect l="-1828" t="-5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semno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209747"/>
            <a:ext cx="2476802" cy="207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7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Text Box 7"/>
          <p:cNvSpPr txBox="1">
            <a:spLocks noChangeArrowheads="1"/>
          </p:cNvSpPr>
          <p:nvPr/>
        </p:nvSpPr>
        <p:spPr bwMode="auto">
          <a:xfrm>
            <a:off x="742950" y="5805504"/>
            <a:ext cx="8750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/>
          </a:p>
        </p:txBody>
      </p:sp>
      <p:sp>
        <p:nvSpPr>
          <p:cNvPr id="276483" name="Rectangle 9"/>
          <p:cNvSpPr>
            <a:spLocks noChangeArrowheads="1"/>
          </p:cNvSpPr>
          <p:nvPr/>
        </p:nvSpPr>
        <p:spPr bwMode="auto">
          <a:xfrm>
            <a:off x="8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76484" name="Picture 19" descr="onda_quadrada_5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011510"/>
            <a:ext cx="6521450" cy="5657850"/>
          </a:xfrm>
          <a:noFill/>
        </p:spPr>
      </p:pic>
      <p:sp>
        <p:nvSpPr>
          <p:cNvPr id="276485" name="Text Box 20"/>
          <p:cNvSpPr txBox="1">
            <a:spLocks noChangeArrowheads="1"/>
          </p:cNvSpPr>
          <p:nvPr/>
        </p:nvSpPr>
        <p:spPr bwMode="auto">
          <a:xfrm>
            <a:off x="412750" y="44624"/>
            <a:ext cx="90805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n=5.</a:t>
            </a:r>
          </a:p>
        </p:txBody>
      </p:sp>
    </p:spTree>
    <p:extLst>
      <p:ext uri="{BB962C8B-B14F-4D97-AF65-F5344CB8AC3E}">
        <p14:creationId xmlns:p14="http://schemas.microsoft.com/office/powerpoint/2010/main" val="89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5" descr="onda_quadrada_1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77507" name="Text Box 9"/>
          <p:cNvSpPr txBox="1">
            <a:spLocks noChangeArrowheads="1"/>
          </p:cNvSpPr>
          <p:nvPr/>
        </p:nvSpPr>
        <p:spPr bwMode="auto">
          <a:xfrm>
            <a:off x="660400" y="6172217"/>
            <a:ext cx="8667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/>
          </a:p>
        </p:txBody>
      </p:sp>
      <p:sp>
        <p:nvSpPr>
          <p:cNvPr id="277508" name="Text Box 13"/>
          <p:cNvSpPr txBox="1">
            <a:spLocks noChangeArrowheads="1"/>
          </p:cNvSpPr>
          <p:nvPr/>
        </p:nvSpPr>
        <p:spPr bwMode="auto">
          <a:xfrm>
            <a:off x="577850" y="-27384"/>
            <a:ext cx="89154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n=10.</a:t>
            </a:r>
          </a:p>
          <a:p>
            <a:pPr algn="ctr"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0" name="Picture 5" descr="onda_quadrada_2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011510"/>
            <a:ext cx="6521450" cy="5657850"/>
          </a:xfrm>
          <a:noFill/>
        </p:spPr>
      </p:pic>
      <p:sp>
        <p:nvSpPr>
          <p:cNvPr id="278531" name="Text Box 6"/>
          <p:cNvSpPr txBox="1">
            <a:spLocks noChangeArrowheads="1"/>
          </p:cNvSpPr>
          <p:nvPr/>
        </p:nvSpPr>
        <p:spPr bwMode="auto">
          <a:xfrm>
            <a:off x="908050" y="44624"/>
            <a:ext cx="85026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n=20.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8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Picture 5" descr="onda_quadrada_20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79555" name="Text Box 6"/>
          <p:cNvSpPr txBox="1">
            <a:spLocks noChangeArrowheads="1"/>
          </p:cNvSpPr>
          <p:nvPr/>
        </p:nvSpPr>
        <p:spPr bwMode="auto">
          <a:xfrm>
            <a:off x="990600" y="28942"/>
            <a:ext cx="8255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n=200.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7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5" descr="onda_quadrada_100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80579" name="Text Box 6"/>
          <p:cNvSpPr txBox="1">
            <a:spLocks noChangeArrowheads="1"/>
          </p:cNvSpPr>
          <p:nvPr/>
        </p:nvSpPr>
        <p:spPr bwMode="auto">
          <a:xfrm>
            <a:off x="825500" y="28942"/>
            <a:ext cx="8585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n=1000.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</a:t>
            </a:r>
            <a:endParaRPr lang="pt-BR" smtClean="0"/>
          </a:p>
        </p:txBody>
      </p:sp>
      <p:sp>
        <p:nvSpPr>
          <p:cNvPr id="158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Encontre os coeficientes da série de Fourier que representa o sinal abaixo :</a:t>
            </a:r>
            <a:endParaRPr lang="pt-BR" smtClean="0"/>
          </a:p>
        </p:txBody>
      </p:sp>
      <p:pic>
        <p:nvPicPr>
          <p:cNvPr id="158724" name="Picture 2" descr="16_05-01AO1-1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286018"/>
            <a:ext cx="7920038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3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 de Uma Função Deslocada no Tempo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317510" y="1557338"/>
          <a:ext cx="38465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" name="Equação" r:id="rId3" imgW="1777680" imgH="482400" progId="Equation.3">
                  <p:embed/>
                </p:oleObj>
              </mc:Choice>
              <mc:Fallback>
                <p:oleObj name="Equação" r:id="rId3" imgW="177768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10" y="1557338"/>
                        <a:ext cx="384651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344488" y="2492375"/>
          <a:ext cx="45339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" name="Equação" r:id="rId5" imgW="2095200" imgH="482400" progId="Equation.3">
                  <p:embed/>
                </p:oleObj>
              </mc:Choice>
              <mc:Fallback>
                <p:oleObj name="Equação" r:id="rId5" imgW="209520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2492375"/>
                        <a:ext cx="45339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344492" y="3573463"/>
          <a:ext cx="47799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" name="Equação" r:id="rId7" imgW="2209680" imgH="482400" progId="Equation.3">
                  <p:embed/>
                </p:oleObj>
              </mc:Choice>
              <mc:Fallback>
                <p:oleObj name="Equação" r:id="rId7" imgW="22096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92" y="3573463"/>
                        <a:ext cx="477996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Object 6"/>
          <p:cNvGraphicFramePr>
            <a:graphicFrameLocks noChangeAspect="1"/>
          </p:cNvGraphicFramePr>
          <p:nvPr/>
        </p:nvGraphicFramePr>
        <p:xfrm>
          <a:off x="441325" y="4652963"/>
          <a:ext cx="37909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" name="Equação" r:id="rId9" imgW="1752480" imgH="482400" progId="Equation.3">
                  <p:embed/>
                </p:oleObj>
              </mc:Choice>
              <mc:Fallback>
                <p:oleObj name="Equação" r:id="rId9" imgW="17524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4652963"/>
                        <a:ext cx="37909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5" name="Object 7"/>
          <p:cNvGraphicFramePr>
            <a:graphicFrameLocks noChangeAspect="1"/>
          </p:cNvGraphicFramePr>
          <p:nvPr/>
        </p:nvGraphicFramePr>
        <p:xfrm>
          <a:off x="6075363" y="2241568"/>
          <a:ext cx="11811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5" name="Equação" r:id="rId11" imgW="545760" imgH="215640" progId="Equation.3">
                  <p:embed/>
                </p:oleObj>
              </mc:Choice>
              <mc:Fallback>
                <p:oleObj name="Equação" r:id="rId11" imgW="54576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2241568"/>
                        <a:ext cx="11811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6" name="Object 8"/>
          <p:cNvGraphicFramePr>
            <a:graphicFrameLocks noChangeAspect="1"/>
          </p:cNvGraphicFramePr>
          <p:nvPr/>
        </p:nvGraphicFramePr>
        <p:xfrm>
          <a:off x="6048385" y="2674956"/>
          <a:ext cx="12366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" name="Equação" r:id="rId13" imgW="571320" imgH="215640" progId="Equation.3">
                  <p:embed/>
                </p:oleObj>
              </mc:Choice>
              <mc:Fallback>
                <p:oleObj name="Equação" r:id="rId13" imgW="57132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5" y="2674956"/>
                        <a:ext cx="12366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7" name="Object 9"/>
          <p:cNvGraphicFramePr>
            <a:graphicFrameLocks noChangeAspect="1"/>
          </p:cNvGraphicFramePr>
          <p:nvPr/>
        </p:nvGraphicFramePr>
        <p:xfrm>
          <a:off x="6105535" y="3141681"/>
          <a:ext cx="1044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" name="Equação" r:id="rId15" imgW="482400" imgH="215640" progId="Equation.3">
                  <p:embed/>
                </p:oleObj>
              </mc:Choice>
              <mc:Fallback>
                <p:oleObj name="Equação" r:id="rId15" imgW="48240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535" y="3141681"/>
                        <a:ext cx="1044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 (solução)</a:t>
            </a:r>
            <a:endParaRPr lang="pt-BR" smtClean="0"/>
          </a:p>
        </p:txBody>
      </p:sp>
      <p:sp>
        <p:nvSpPr>
          <p:cNvPr id="159747" name="Espaço Reservado para Conteúdo 3"/>
          <p:cNvSpPr>
            <a:spLocks noGrp="1"/>
          </p:cNvSpPr>
          <p:nvPr>
            <p:ph idx="1"/>
          </p:nvPr>
        </p:nvSpPr>
        <p:spPr>
          <a:xfrm>
            <a:off x="128598" y="836614"/>
            <a:ext cx="9634537" cy="5381625"/>
          </a:xfrm>
        </p:spPr>
        <p:txBody>
          <a:bodyPr/>
          <a:lstStyle/>
          <a:p>
            <a:r>
              <a:rPr lang="en-US" smtClean="0"/>
              <a:t>Utilizando o wxMaxima : </a:t>
            </a:r>
          </a:p>
          <a:p>
            <a:pPr lvl="2"/>
            <a:r>
              <a:rPr lang="en-US" smtClean="0"/>
              <a:t>declare(k,integer);</a:t>
            </a:r>
          </a:p>
          <a:p>
            <a:pPr lvl="2"/>
            <a:r>
              <a:rPr lang="en-US" smtClean="0"/>
              <a:t>a0:1/T*(integrate(Vm,t,0,2*T/3)+integrate(Vm/3,t,2*T/3,T));</a:t>
            </a:r>
          </a:p>
          <a:p>
            <a:pPr lvl="3"/>
            <a:r>
              <a:rPr lang="en-US" smtClean="0"/>
              <a:t>7/9*Vm</a:t>
            </a:r>
          </a:p>
          <a:p>
            <a:pPr lvl="3"/>
            <a:endParaRPr lang="en-US" smtClean="0"/>
          </a:p>
          <a:p>
            <a:pPr lvl="2"/>
            <a:r>
              <a:rPr lang="en-US" smtClean="0"/>
              <a:t>ak:2/T*(integrate(Vm*cos(2*%pi/T*k*t),t,0,2*T/3)+integrate(Vm/3*cos(2*%pi/T*k*t),t,2*T/3,T));</a:t>
            </a:r>
          </a:p>
          <a:p>
            <a:pPr lvl="3"/>
            <a:r>
              <a:rPr lang="en-US" smtClean="0"/>
              <a:t>(2*sin((4*%pi*k)/3)*Vm)/(3*%pi*k)</a:t>
            </a:r>
          </a:p>
          <a:p>
            <a:pPr lvl="3"/>
            <a:endParaRPr lang="en-US" smtClean="0"/>
          </a:p>
          <a:p>
            <a:pPr lvl="2"/>
            <a:r>
              <a:rPr lang="en-US" smtClean="0"/>
              <a:t>bk:2/T*(integrate(Vm*sin(2*%pi/T*k*t),t,0,2*T/3)+integrate(Vm/3*sin(2*%pi/T*k*t),t,2*T/3,T));</a:t>
            </a:r>
          </a:p>
          <a:p>
            <a:pPr lvl="2"/>
            <a:r>
              <a:rPr lang="en-US" smtClean="0"/>
              <a:t>trigsimp(%)</a:t>
            </a:r>
          </a:p>
          <a:p>
            <a:pPr lvl="3"/>
            <a:r>
              <a:rPr lang="pt-BR" smtClean="0"/>
              <a:t>-((2*cos((4*%pi*k)/3)-2)*Vm)/(3*%pi*k)</a:t>
            </a:r>
            <a:endParaRPr lang="en-US" smtClean="0"/>
          </a:p>
          <a:p>
            <a:pPr lvl="3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 (solução)</a:t>
            </a:r>
            <a:endParaRPr lang="pt-BR" smtClean="0"/>
          </a:p>
        </p:txBody>
      </p:sp>
      <p:sp>
        <p:nvSpPr>
          <p:cNvPr id="160771" name="Espaço Reservado para Conteúdo 3"/>
          <p:cNvSpPr>
            <a:spLocks noGrp="1"/>
          </p:cNvSpPr>
          <p:nvPr>
            <p:ph idx="1"/>
          </p:nvPr>
        </p:nvSpPr>
        <p:spPr>
          <a:xfrm>
            <a:off x="128598" y="836614"/>
            <a:ext cx="9634537" cy="5381625"/>
          </a:xfrm>
        </p:spPr>
        <p:txBody>
          <a:bodyPr/>
          <a:lstStyle/>
          <a:p>
            <a:r>
              <a:rPr lang="en-US" smtClean="0"/>
              <a:t>Para produzir um gráfico com animação : </a:t>
            </a:r>
          </a:p>
          <a:p>
            <a:pPr lvl="2"/>
            <a:r>
              <a:rPr lang="en-US" smtClean="0"/>
              <a:t>a0:7/9;</a:t>
            </a:r>
          </a:p>
          <a:p>
            <a:pPr lvl="2"/>
            <a:r>
              <a:rPr lang="en-US" smtClean="0"/>
              <a:t>ak[k]:=(2*sin((4*%pi*k)/3))/(3*%pi*k);</a:t>
            </a:r>
          </a:p>
          <a:p>
            <a:pPr lvl="2"/>
            <a:r>
              <a:rPr lang="en-US" smtClean="0"/>
              <a:t>bk[k]:=-(2*cos((4*%pi*k)/3)-2)/(3*%pi*k);</a:t>
            </a:r>
          </a:p>
          <a:p>
            <a:pPr lvl="2"/>
            <a:r>
              <a:rPr lang="en-US" smtClean="0"/>
              <a:t>v(kf,t):=a0 + sum(ak[k]*cos(2*%pi*k/T*t)</a:t>
            </a:r>
          </a:p>
          <a:p>
            <a:pPr lvl="2">
              <a:buFontTx/>
              <a:buNone/>
            </a:pPr>
            <a:r>
              <a:rPr lang="en-US" smtClean="0"/>
              <a:t>					     + bk[k]*sin(2*%pi*k/T*t),k,1,kf);</a:t>
            </a:r>
          </a:p>
          <a:p>
            <a:pPr lvl="2"/>
            <a:r>
              <a:rPr lang="pt-BR" smtClean="0"/>
              <a:t>with_slider(n,makelist(n,n,1,30), </a:t>
            </a:r>
          </a:p>
          <a:p>
            <a:pPr lvl="2">
              <a:buFontTx/>
              <a:buNone/>
            </a:pPr>
            <a:r>
              <a:rPr lang="pt-BR" smtClean="0"/>
              <a:t>					          [v(n,t)],</a:t>
            </a:r>
          </a:p>
          <a:p>
            <a:pPr lvl="2">
              <a:buFontTx/>
              <a:buNone/>
            </a:pPr>
            <a:r>
              <a:rPr lang="pt-BR" smtClean="0"/>
              <a:t>				                    [t,-2,2],</a:t>
            </a:r>
          </a:p>
          <a:p>
            <a:pPr lvl="2">
              <a:buFontTx/>
              <a:buNone/>
            </a:pPr>
            <a:r>
              <a:rPr lang="pt-BR" smtClean="0"/>
              <a:t>				                    [y,-0.1,1.3]);</a:t>
            </a:r>
            <a:endParaRPr lang="en-US" smtClean="0"/>
          </a:p>
        </p:txBody>
      </p:sp>
      <p:pic>
        <p:nvPicPr>
          <p:cNvPr id="160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4149725"/>
            <a:ext cx="38989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5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16_02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090743"/>
            <a:ext cx="9805987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5" name="Título 2"/>
          <p:cNvSpPr>
            <a:spLocks noGrp="1"/>
          </p:cNvSpPr>
          <p:nvPr>
            <p:ph type="title"/>
          </p:nvPr>
        </p:nvSpPr>
        <p:spPr>
          <a:xfrm>
            <a:off x="271469" y="188913"/>
            <a:ext cx="9363075" cy="15113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err="1" smtClean="0"/>
              <a:t>Exercício</a:t>
            </a:r>
            <a:r>
              <a:rPr lang="en-US" dirty="0" smtClean="0"/>
              <a:t> : </a:t>
            </a:r>
            <a:r>
              <a:rPr lang="en-US" dirty="0" err="1" smtClean="0"/>
              <a:t>Calcule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coeficientes</a:t>
            </a:r>
            <a:r>
              <a:rPr lang="en-US" dirty="0" smtClean="0"/>
              <a:t> da </a:t>
            </a:r>
            <a:r>
              <a:rPr lang="en-US" dirty="0" err="1" smtClean="0"/>
              <a:t>série</a:t>
            </a:r>
            <a:r>
              <a:rPr lang="en-US" dirty="0" smtClean="0"/>
              <a:t> de Fourier dos </a:t>
            </a:r>
            <a:r>
              <a:rPr lang="en-US" dirty="0" err="1" smtClean="0"/>
              <a:t>sinais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Senóide</a:t>
            </a:r>
            <a:r>
              <a:rPr lang="en-US" dirty="0" smtClean="0"/>
              <a:t> </a:t>
            </a:r>
            <a:r>
              <a:rPr lang="en-US" dirty="0" err="1" smtClean="0"/>
              <a:t>retificada</a:t>
            </a:r>
            <a:r>
              <a:rPr lang="en-US" dirty="0" smtClean="0"/>
              <a:t> (</a:t>
            </a:r>
            <a:r>
              <a:rPr lang="en-US" dirty="0" err="1" smtClean="0"/>
              <a:t>completa</a:t>
            </a:r>
            <a:r>
              <a:rPr lang="en-US" dirty="0" smtClean="0"/>
              <a:t> e ½ </a:t>
            </a:r>
            <a:r>
              <a:rPr lang="en-US" dirty="0" err="1" smtClean="0"/>
              <a:t>onda</a:t>
            </a:r>
            <a:r>
              <a:rPr lang="en-US" dirty="0" smtClean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523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</a:t>
            </a:r>
          </a:p>
        </p:txBody>
      </p:sp>
      <p:sp>
        <p:nvSpPr>
          <p:cNvPr id="1628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 representar a senóide retificada completa podemos fazer :</a:t>
            </a:r>
          </a:p>
          <a:p>
            <a:pPr lvl="1"/>
            <a:r>
              <a:rPr lang="en-US" smtClean="0"/>
              <a:t>kill(all);Vm:1;T:1;</a:t>
            </a:r>
          </a:p>
          <a:p>
            <a:pPr lvl="1"/>
            <a:r>
              <a:rPr lang="en-US" smtClean="0"/>
              <a:t>wxplot2d([(sin(%pi*t/T))], [t,0,T])$</a:t>
            </a:r>
          </a:p>
        </p:txBody>
      </p:sp>
      <p:pic>
        <p:nvPicPr>
          <p:cNvPr id="162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400443"/>
            <a:ext cx="5329237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2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4758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Coeficientes :</a:t>
            </a:r>
          </a:p>
          <a:p>
            <a:pPr lvl="1"/>
            <a:r>
              <a:rPr lang="en-US" smtClean="0"/>
              <a:t>a0 : 1/T*integrate(sin(%pi*t),t,0,T);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r>
              <a:rPr lang="de-DE" smtClean="0"/>
              <a:t>declare(k,integer);</a:t>
            </a:r>
          </a:p>
          <a:p>
            <a:pPr lvl="1"/>
            <a:r>
              <a:rPr lang="de-DE" smtClean="0"/>
              <a:t>ak:2/T*integrate(sin(%pi*t/T)*cos(2*%pi/T*k*t),t,0,T);</a:t>
            </a:r>
          </a:p>
          <a:p>
            <a:pPr lvl="1"/>
            <a:r>
              <a:rPr lang="de-DE" smtClean="0"/>
              <a:t>Resultado :</a:t>
            </a:r>
          </a:p>
          <a:p>
            <a:pPr lvl="1"/>
            <a:r>
              <a:rPr lang="de-DE" smtClean="0"/>
              <a:t>bk:2/T*integrate(sin(%pi/T*t)*sin(2*%pi/T*k*t),t,0,T);</a:t>
            </a:r>
          </a:p>
          <a:p>
            <a:pPr lvl="1"/>
            <a:r>
              <a:rPr lang="de-DE" smtClean="0"/>
              <a:t>Resultado : 0</a:t>
            </a:r>
          </a:p>
          <a:p>
            <a:pPr lvl="1"/>
            <a:r>
              <a:rPr lang="de-DE" smtClean="0"/>
              <a:t>Função : </a:t>
            </a:r>
            <a:endParaRPr lang="en-US" smtClean="0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2720982" y="1916113"/>
          <a:ext cx="4318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ção" r:id="rId3" imgW="253800" imgH="304560" progId="Equation.3">
                  <p:embed/>
                </p:oleObj>
              </mc:Choice>
              <mc:Fallback>
                <p:oleObj name="Equação" r:id="rId3" imgW="253800" imgH="304560" progId="Equation.3">
                  <p:embed/>
                  <p:pic>
                    <p:nvPicPr>
                      <p:cNvPr id="747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2" y="1916113"/>
                        <a:ext cx="4318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2792419" y="3429006"/>
          <a:ext cx="100806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ção" r:id="rId5" imgW="558720" imgH="393480" progId="Equation.3">
                  <p:embed/>
                </p:oleObj>
              </mc:Choice>
              <mc:Fallback>
                <p:oleObj name="Equação" r:id="rId5" imgW="558720" imgH="393480" progId="Equation.3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9" y="3429006"/>
                        <a:ext cx="1008062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2360617" y="4868881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ção" r:id="rId7" imgW="1549080" imgH="431640" progId="Equation.3">
                  <p:embed/>
                </p:oleObj>
              </mc:Choice>
              <mc:Fallback>
                <p:oleObj name="Equação" r:id="rId7" imgW="1549080" imgH="431640" progId="Equation.3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4868881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4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5780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Gráfico :</a:t>
            </a:r>
          </a:p>
          <a:p>
            <a:pPr lvl="1"/>
            <a:r>
              <a:rPr lang="de-DE" smtClean="0"/>
              <a:t>Função :</a:t>
            </a:r>
          </a:p>
          <a:p>
            <a:pPr lvl="1"/>
            <a:r>
              <a:rPr lang="de-DE" smtClean="0"/>
              <a:t>v(kf,t):=2/%pi-sum(4/(4*%pi*k^2-%pi)*							       cos(2*%pi/1*k*t),k,1,kf);</a:t>
            </a:r>
          </a:p>
          <a:p>
            <a:pPr lvl="1"/>
            <a:r>
              <a:rPr lang="de-DE" smtClean="0"/>
              <a:t>wxplot2d([v(20,t)],[t,-2,2])</a:t>
            </a:r>
            <a:endParaRPr lang="en-US" smtClean="0"/>
          </a:p>
        </p:txBody>
      </p:sp>
      <p:graphicFrame>
        <p:nvGraphicFramePr>
          <p:cNvPr id="75778" name="Object 4"/>
          <p:cNvGraphicFramePr>
            <a:graphicFrameLocks noChangeAspect="1"/>
          </p:cNvGraphicFramePr>
          <p:nvPr/>
        </p:nvGraphicFramePr>
        <p:xfrm>
          <a:off x="2360617" y="1282718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Equação" r:id="rId3" imgW="1549080" imgH="431640" progId="Equation.3">
                  <p:embed/>
                </p:oleObj>
              </mc:Choice>
              <mc:Fallback>
                <p:oleObj name="Equação" r:id="rId3" imgW="1549080" imgH="431640" progId="Equation.3">
                  <p:embed/>
                  <p:pic>
                    <p:nvPicPr>
                      <p:cNvPr id="757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1282718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3429000"/>
            <a:ext cx="54006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7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6804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Gráfico com animação :</a:t>
            </a:r>
          </a:p>
          <a:p>
            <a:pPr lvl="1"/>
            <a:r>
              <a:rPr lang="de-DE" smtClean="0"/>
              <a:t>Função :</a:t>
            </a:r>
          </a:p>
          <a:p>
            <a:pPr lvl="1"/>
            <a:r>
              <a:rPr lang="de-DE" smtClean="0"/>
              <a:t>v(kf,t):=2/%pi-sum(4/(4*%pi*k^2-%pi)*							       cos(2*%pi/1*k*t),k,1,kf);</a:t>
            </a:r>
          </a:p>
          <a:p>
            <a:pPr lvl="1"/>
            <a:r>
              <a:rPr lang="de-DE" smtClean="0"/>
              <a:t>with_slider(k,makelist(n,n,1,20),            						 [abs(sin(%pi*t)),v(k,t)],</a:t>
            </a:r>
          </a:p>
          <a:p>
            <a:pPr lvl="1">
              <a:buFontTx/>
              <a:buNone/>
            </a:pPr>
            <a:r>
              <a:rPr lang="de-DE" smtClean="0"/>
              <a:t>		            	 [t,-2,2],</a:t>
            </a:r>
          </a:p>
          <a:p>
            <a:pPr lvl="1">
              <a:buFontTx/>
              <a:buNone/>
            </a:pPr>
            <a:r>
              <a:rPr lang="de-DE" smtClean="0"/>
              <a:t>		            	 [y,-0.1,1.1],</a:t>
            </a:r>
          </a:p>
          <a:p>
            <a:pPr lvl="1">
              <a:buFontTx/>
              <a:buNone/>
            </a:pPr>
            <a:r>
              <a:rPr lang="de-DE" smtClean="0"/>
              <a:t>            		 [legend,""]);</a:t>
            </a:r>
            <a:endParaRPr lang="en-US" smtClean="0"/>
          </a:p>
        </p:txBody>
      </p:sp>
      <p:graphicFrame>
        <p:nvGraphicFramePr>
          <p:cNvPr id="76802" name="Object 4"/>
          <p:cNvGraphicFramePr>
            <a:graphicFrameLocks noChangeAspect="1"/>
          </p:cNvGraphicFramePr>
          <p:nvPr/>
        </p:nvGraphicFramePr>
        <p:xfrm>
          <a:off x="2360617" y="1282718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Equação" r:id="rId3" imgW="1549080" imgH="431640" progId="Equation.3">
                  <p:embed/>
                </p:oleObj>
              </mc:Choice>
              <mc:Fallback>
                <p:oleObj name="Equação" r:id="rId3" imgW="1549080" imgH="431640" progId="Equation.3">
                  <p:embed/>
                  <p:pic>
                    <p:nvPicPr>
                      <p:cNvPr id="768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1282718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5" y="3322656"/>
            <a:ext cx="2936876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73" y="5126038"/>
            <a:ext cx="2865437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5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meia onda</a:t>
            </a:r>
          </a:p>
        </p:txBody>
      </p:sp>
      <p:sp>
        <p:nvSpPr>
          <p:cNvPr id="16384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6614"/>
            <a:ext cx="9340850" cy="5381625"/>
          </a:xfrm>
        </p:spPr>
        <p:txBody>
          <a:bodyPr/>
          <a:lstStyle/>
          <a:p>
            <a:r>
              <a:rPr lang="en-US" smtClean="0"/>
              <a:t>Função com período = 1, Vmax = 1 :</a:t>
            </a:r>
          </a:p>
          <a:p>
            <a:pPr lvl="1"/>
            <a:r>
              <a:rPr lang="en-US" smtClean="0"/>
              <a:t>kill(all)</a:t>
            </a:r>
          </a:p>
          <a:p>
            <a:pPr lvl="1"/>
            <a:r>
              <a:rPr lang="en-US" smtClean="0"/>
              <a:t>T:1;Vm:1;</a:t>
            </a:r>
          </a:p>
          <a:p>
            <a:pPr lvl="1"/>
            <a:r>
              <a:rPr lang="en-US" smtClean="0"/>
              <a:t>wxplot2d([1*sin(2*%pi*t)],[t,0,1/2]);</a:t>
            </a:r>
          </a:p>
          <a:p>
            <a:pPr lvl="2"/>
            <a:r>
              <a:rPr lang="en-US" i="1" smtClean="0"/>
              <a:t>Observe que a onda tem a forma de um seno para 0 a 0.5 (meio periodo), depois é 0. Para isso dobramos a frequência (sin(2*pi*t)) e calculamos a integral em meio período (0 a ½)</a:t>
            </a:r>
          </a:p>
        </p:txBody>
      </p:sp>
      <p:pic>
        <p:nvPicPr>
          <p:cNvPr id="163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85" y="4076718"/>
            <a:ext cx="547211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a</a:t>
            </a:r>
            <a:r>
              <a:rPr lang="en-US" baseline="-25000" smtClean="0"/>
              <a:t>0</a:t>
            </a:r>
          </a:p>
        </p:txBody>
      </p:sp>
      <p:sp>
        <p:nvSpPr>
          <p:cNvPr id="1648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:</a:t>
            </a:r>
          </a:p>
          <a:p>
            <a:pPr lvl="1"/>
            <a:r>
              <a:rPr lang="en-US" smtClean="0"/>
              <a:t>a0_ : 1/T*Vm*(integrate(sin(2*%pi*t),t,0,T/2));</a:t>
            </a:r>
          </a:p>
          <a:p>
            <a:pPr lvl="1"/>
            <a:r>
              <a:rPr lang="en-US" smtClean="0"/>
              <a:t>Resultado : a</a:t>
            </a:r>
            <a:r>
              <a:rPr lang="en-US" baseline="-25000" smtClean="0"/>
              <a:t>0</a:t>
            </a:r>
            <a:r>
              <a:rPr lang="en-US" smtClean="0"/>
              <a:t>=1/pi</a:t>
            </a:r>
          </a:p>
        </p:txBody>
      </p:sp>
    </p:spTree>
    <p:extLst>
      <p:ext uri="{BB962C8B-B14F-4D97-AF65-F5344CB8AC3E}">
        <p14:creationId xmlns:p14="http://schemas.microsoft.com/office/powerpoint/2010/main" val="14568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a</a:t>
            </a:r>
            <a:r>
              <a:rPr lang="en-US" baseline="-25000" smtClean="0"/>
              <a:t>k</a:t>
            </a:r>
          </a:p>
        </p:txBody>
      </p:sp>
      <p:sp>
        <p:nvSpPr>
          <p:cNvPr id="7782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integrate(sin(2*%pi*t/T)*cos(2*%pi*k/T*t),t,0,T/2);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Para k = 1 -&gt; Resultado pela fórmula é invalido a integral deve ser avaliada em separado</a:t>
            </a:r>
          </a:p>
          <a:p>
            <a:pPr lvl="1"/>
            <a:r>
              <a:rPr lang="en-US" smtClean="0"/>
              <a:t>Para k = ímpar -&gt; a</a:t>
            </a:r>
            <a:r>
              <a:rPr lang="en-US" baseline="-25000" smtClean="0"/>
              <a:t>k</a:t>
            </a:r>
            <a:r>
              <a:rPr lang="en-US" smtClean="0"/>
              <a:t>=0</a:t>
            </a:r>
          </a:p>
          <a:p>
            <a:pPr lvl="1"/>
            <a:r>
              <a:rPr lang="en-US" smtClean="0"/>
              <a:t>Para k = par -&gt; </a:t>
            </a:r>
          </a:p>
          <a:p>
            <a:pPr lvl="1"/>
            <a:endParaRPr lang="en-US" smtClean="0"/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2936881" y="3014663"/>
          <a:ext cx="25193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Equação" r:id="rId3" imgW="1079280" imgH="393480" progId="Equation.3">
                  <p:embed/>
                </p:oleObj>
              </mc:Choice>
              <mc:Fallback>
                <p:oleObj name="Equação" r:id="rId3" imgW="1079280" imgH="393480" progId="Equation.3">
                  <p:embed/>
                  <p:pic>
                    <p:nvPicPr>
                      <p:cNvPr id="778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1" y="3014663"/>
                        <a:ext cx="2519363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3584575" y="5516563"/>
          <a:ext cx="2073275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Equação" r:id="rId5" imgW="888840" imgH="393480" progId="Equation.3">
                  <p:embed/>
                </p:oleObj>
              </mc:Choice>
              <mc:Fallback>
                <p:oleObj name="Equação" r:id="rId5" imgW="888840" imgH="393480" progId="Equation.3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5516563"/>
                        <a:ext cx="2073275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Cosidere</a:t>
            </a:r>
            <a:r>
              <a:rPr lang="pt-BR" dirty="0" smtClean="0"/>
              <a:t> um pulso definido por f(t) = A 0&lt;t&lt;T, f(t) = 0 todos os outros instantes. Encontre F(s)</a:t>
            </a:r>
          </a:p>
          <a:p>
            <a:pPr lvl="1"/>
            <a:r>
              <a:rPr lang="pt-BR" dirty="0" smtClean="0"/>
              <a:t>Considere a soma das funções A(u(t)-u(t-T))</a:t>
            </a:r>
          </a:p>
          <a:p>
            <a:pPr lvl="1"/>
            <a:r>
              <a:rPr lang="pt-BR" dirty="0" smtClean="0"/>
              <a:t>Esta soma representa a função f(t). Logo : </a:t>
            </a:r>
          </a:p>
        </p:txBody>
      </p:sp>
      <p:graphicFrame>
        <p:nvGraphicFramePr>
          <p:cNvPr id="122884" name="Object 2"/>
          <p:cNvGraphicFramePr>
            <a:graphicFrameLocks noChangeAspect="1"/>
          </p:cNvGraphicFramePr>
          <p:nvPr/>
        </p:nvGraphicFramePr>
        <p:xfrm>
          <a:off x="2479678" y="3500438"/>
          <a:ext cx="469423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3" imgW="1981080" imgH="393480" progId="Equation.3">
                  <p:embed/>
                </p:oleObj>
              </mc:Choice>
              <mc:Fallback>
                <p:oleObj name="Equation" r:id="rId3" imgW="19810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8" y="3500438"/>
                        <a:ext cx="469423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a</a:t>
            </a:r>
            <a:r>
              <a:rPr lang="en-US" baseline="-25000" smtClean="0"/>
              <a:t>1</a:t>
            </a:r>
          </a:p>
        </p:txBody>
      </p:sp>
      <p:sp>
        <p:nvSpPr>
          <p:cNvPr id="7885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integrate(sin(2*%pi*t/T)*cos(2*%pi*1/T*t),t,0,T/2);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2882900" y="3213105"/>
          <a:ext cx="917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Equação" r:id="rId3" imgW="393480" imgH="215640" progId="Equation.3">
                  <p:embed/>
                </p:oleObj>
              </mc:Choice>
              <mc:Fallback>
                <p:oleObj name="Equação" r:id="rId3" imgW="393480" imgH="21564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3213105"/>
                        <a:ext cx="917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65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b</a:t>
            </a:r>
            <a:r>
              <a:rPr lang="en-US" baseline="-25000" smtClean="0"/>
              <a:t>k</a:t>
            </a:r>
          </a:p>
        </p:txBody>
      </p:sp>
      <p:sp>
        <p:nvSpPr>
          <p:cNvPr id="7987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integrate(sin(2*%pi*t/T)*sin(2*%pi*k/T*t),t,0,T/2);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Para k = 1 -&gt; Resultado pela fórmula é invalido a integral deve ser avaliada em separado</a:t>
            </a:r>
          </a:p>
          <a:p>
            <a:pPr lvl="1"/>
            <a:r>
              <a:rPr lang="en-US" smtClean="0"/>
              <a:t>Para demais valores de k -&gt; b</a:t>
            </a:r>
            <a:r>
              <a:rPr lang="en-US" baseline="-25000" smtClean="0"/>
              <a:t>k</a:t>
            </a:r>
            <a:r>
              <a:rPr lang="en-US" smtClean="0"/>
              <a:t>=0</a:t>
            </a:r>
          </a:p>
        </p:txBody>
      </p:sp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3008314" y="3068638"/>
          <a:ext cx="20447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Equação" r:id="rId3" imgW="876240" imgH="393480" progId="Equation.3">
                  <p:embed/>
                </p:oleObj>
              </mc:Choice>
              <mc:Fallback>
                <p:oleObj name="Equação" r:id="rId3" imgW="876240" imgH="393480" progId="Equation.3">
                  <p:embed/>
                  <p:pic>
                    <p:nvPicPr>
                      <p:cNvPr id="798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4" y="3068638"/>
                        <a:ext cx="204470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3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b</a:t>
            </a:r>
            <a:r>
              <a:rPr lang="en-US" baseline="-25000" smtClean="0"/>
              <a:t>1</a:t>
            </a:r>
          </a:p>
        </p:txBody>
      </p:sp>
      <p:sp>
        <p:nvSpPr>
          <p:cNvPr id="8090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integrate(sin(2*%pi*t/T)*sin(2*%pi*1/T*t),t,0,T/2);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2998788" y="3068638"/>
          <a:ext cx="9461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Equação" r:id="rId3" imgW="406080" imgH="393480" progId="Equation.3">
                  <p:embed/>
                </p:oleObj>
              </mc:Choice>
              <mc:Fallback>
                <p:oleObj name="Equação" r:id="rId3" imgW="406080" imgH="39348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3068638"/>
                        <a:ext cx="9461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0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192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representação em série fica então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Para representar a série com k variando de 1 ao infinito fazemos :</a:t>
            </a:r>
          </a:p>
          <a:p>
            <a:pPr lvl="1"/>
            <a:endParaRPr lang="en-US" smtClean="0"/>
          </a:p>
        </p:txBody>
      </p:sp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631825" y="1844693"/>
          <a:ext cx="83693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Equação" r:id="rId3" imgW="3593880" imgH="482400" progId="Equation.3">
                  <p:embed/>
                </p:oleObj>
              </mc:Choice>
              <mc:Fallback>
                <p:oleObj name="Equação" r:id="rId3" imgW="3593880" imgH="482400" progId="Equation.3">
                  <p:embed/>
                  <p:pic>
                    <p:nvPicPr>
                      <p:cNvPr id="819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844693"/>
                        <a:ext cx="83693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4"/>
          <p:cNvGraphicFramePr>
            <a:graphicFrameLocks noChangeAspect="1"/>
          </p:cNvGraphicFramePr>
          <p:nvPr/>
        </p:nvGraphicFramePr>
        <p:xfrm>
          <a:off x="468313" y="4292618"/>
          <a:ext cx="86931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Equação" r:id="rId5" imgW="3733560" imgH="482400" progId="Equation.3">
                  <p:embed/>
                </p:oleObj>
              </mc:Choice>
              <mc:Fallback>
                <p:oleObj name="Equação" r:id="rId5" imgW="3733560" imgH="482400" progId="Equation.3">
                  <p:embed/>
                  <p:pic>
                    <p:nvPicPr>
                      <p:cNvPr id="819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92618"/>
                        <a:ext cx="869315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7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2948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 produzir o gráfico no wxMaxima da série :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v_(kf,t):=1/%pi + 1/2*sin(2*%pi/T*t) +  					sum( 2/%pi*1/(1-(2*k)^2)* 							           cos(2*%pi/T*(2*k)*t), 									       k,1,kf)</a:t>
            </a:r>
          </a:p>
          <a:p>
            <a:pPr lvl="1"/>
            <a:r>
              <a:rPr lang="en-US" smtClean="0"/>
              <a:t>wxplot2d([v_(30,t)], [t,-2,2])</a:t>
            </a:r>
          </a:p>
          <a:p>
            <a:pPr lvl="1"/>
            <a:r>
              <a:rPr lang="en-US" i="1" smtClean="0"/>
              <a:t>Série com 30 termos válidos, Vm=1, portanto não incluido na função geradora no wxMaxima, gráfico mostrado no slide a seguir</a:t>
            </a:r>
          </a:p>
          <a:p>
            <a:endParaRPr lang="en-US" smtClean="0"/>
          </a:p>
          <a:p>
            <a:pPr lvl="1"/>
            <a:endParaRPr lang="en-US" smtClean="0"/>
          </a:p>
        </p:txBody>
      </p:sp>
      <p:graphicFrame>
        <p:nvGraphicFramePr>
          <p:cNvPr id="82946" name="Object 5"/>
          <p:cNvGraphicFramePr>
            <a:graphicFrameLocks noChangeAspect="1"/>
          </p:cNvGraphicFramePr>
          <p:nvPr/>
        </p:nvGraphicFramePr>
        <p:xfrm>
          <a:off x="652463" y="1724043"/>
          <a:ext cx="86931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Equação" r:id="rId3" imgW="3733560" imgH="482400" progId="Equation.3">
                  <p:embed/>
                </p:oleObj>
              </mc:Choice>
              <mc:Fallback>
                <p:oleObj name="Equação" r:id="rId3" imgW="3733560" imgH="482400" progId="Equation.3">
                  <p:embed/>
                  <p:pic>
                    <p:nvPicPr>
                      <p:cNvPr id="829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724043"/>
                        <a:ext cx="869315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4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397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 gráfico da série é mostrado a seguir :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i="1" smtClean="0"/>
              <a:t>Série com 30 termos válidos</a:t>
            </a: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379788"/>
            <a:ext cx="5256212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0" name="Object 5"/>
          <p:cNvGraphicFramePr>
            <a:graphicFrameLocks noChangeAspect="1"/>
          </p:cNvGraphicFramePr>
          <p:nvPr/>
        </p:nvGraphicFramePr>
        <p:xfrm>
          <a:off x="849323" y="1773238"/>
          <a:ext cx="79533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Equação" r:id="rId4" imgW="3416040" imgH="444240" progId="Equation.3">
                  <p:embed/>
                </p:oleObj>
              </mc:Choice>
              <mc:Fallback>
                <p:oleObj name="Equação" r:id="rId4" imgW="3416040" imgH="444240" progId="Equation.3">
                  <p:embed/>
                  <p:pic>
                    <p:nvPicPr>
                      <p:cNvPr id="839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23" y="1773238"/>
                        <a:ext cx="795337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Senóide retificada – gráfico com animação</a:t>
            </a:r>
          </a:p>
        </p:txBody>
      </p:sp>
      <p:sp>
        <p:nvSpPr>
          <p:cNvPr id="1658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mtClean="0"/>
              <a:t> with_slider(k,makelist(n,n,1,10),</a:t>
            </a:r>
          </a:p>
          <a:p>
            <a:pPr lvl="1">
              <a:buFontTx/>
              <a:buNone/>
            </a:pPr>
            <a:r>
              <a:rPr lang="pt-BR" smtClean="0"/>
              <a:t>      		[abs(sin(2*%pi*t),v_(k,t)],</a:t>
            </a:r>
          </a:p>
          <a:p>
            <a:pPr lvl="1">
              <a:buFontTx/>
              <a:buNone/>
            </a:pPr>
            <a:r>
              <a:rPr lang="pt-BR" smtClean="0"/>
              <a:t>				[t,-2,2],</a:t>
            </a:r>
          </a:p>
          <a:p>
            <a:pPr lvl="1">
              <a:buFontTx/>
              <a:buNone/>
            </a:pPr>
            <a:r>
              <a:rPr lang="pt-BR" smtClean="0"/>
              <a:t>				[y,-0.2,1.1],</a:t>
            </a:r>
          </a:p>
          <a:p>
            <a:pPr lvl="1">
              <a:buFontTx/>
              <a:buNone/>
            </a:pPr>
            <a:r>
              <a:rPr lang="pt-BR" smtClean="0"/>
              <a:t>				[legend,””])</a:t>
            </a:r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3789363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789363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16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339850"/>
            <a:ext cx="98059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Onda Triangular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731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 caso 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5663"/>
            <a:ext cx="9340850" cy="53816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err="1" smtClean="0"/>
              <a:t>Preparação</a:t>
            </a:r>
            <a:r>
              <a:rPr lang="en-US" dirty="0" smtClean="0"/>
              <a:t> do </a:t>
            </a:r>
            <a:r>
              <a:rPr lang="en-US" dirty="0" err="1" smtClean="0"/>
              <a:t>ambiente</a:t>
            </a:r>
            <a:r>
              <a:rPr lang="en-US" dirty="0" smtClean="0"/>
              <a:t>:</a:t>
            </a:r>
          </a:p>
          <a:p>
            <a:pPr lvl="1">
              <a:defRPr/>
            </a:pPr>
            <a:r>
              <a:rPr lang="en-US" dirty="0" smtClean="0"/>
              <a:t>kill(all);Vm:1;T:1;</a:t>
            </a:r>
          </a:p>
          <a:p>
            <a:pPr>
              <a:defRPr/>
            </a:pPr>
            <a:r>
              <a:rPr lang="en-US" dirty="0" smtClean="0"/>
              <a:t>a0</a:t>
            </a:r>
          </a:p>
          <a:p>
            <a:pPr lvl="1">
              <a:defRPr/>
            </a:pPr>
            <a:r>
              <a:rPr lang="en-US" dirty="0" smtClean="0"/>
              <a:t>a0:1/T*integrate(</a:t>
            </a:r>
            <a:r>
              <a:rPr lang="en-US" dirty="0" err="1" smtClean="0"/>
              <a:t>Vm</a:t>
            </a:r>
            <a:r>
              <a:rPr lang="en-US" dirty="0" smtClean="0"/>
              <a:t>/T*t,t,0,T);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a</a:t>
            </a:r>
            <a:r>
              <a:rPr lang="en-US" baseline="-25000" dirty="0" smtClean="0"/>
              <a:t>0</a:t>
            </a:r>
            <a:r>
              <a:rPr lang="en-US" dirty="0" smtClean="0"/>
              <a:t>=1/2</a:t>
            </a:r>
          </a:p>
          <a:p>
            <a:pPr>
              <a:defRPr/>
            </a:pPr>
            <a:r>
              <a:rPr lang="en-US" dirty="0" err="1" smtClean="0"/>
              <a:t>ak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declare(</a:t>
            </a:r>
            <a:r>
              <a:rPr lang="en-US" dirty="0" err="1" smtClean="0"/>
              <a:t>k,integer</a:t>
            </a:r>
            <a:r>
              <a:rPr lang="en-US" dirty="0" smtClean="0"/>
              <a:t>);</a:t>
            </a:r>
          </a:p>
          <a:p>
            <a:pPr lvl="1">
              <a:defRPr/>
            </a:pPr>
            <a:r>
              <a:rPr lang="en-US" dirty="0" smtClean="0"/>
              <a:t>ak:2/T*integrate(</a:t>
            </a:r>
            <a:r>
              <a:rPr lang="en-US" dirty="0" err="1" smtClean="0"/>
              <a:t>Vm</a:t>
            </a:r>
            <a:r>
              <a:rPr lang="en-US" dirty="0" smtClean="0"/>
              <a:t>/T*t*</a:t>
            </a:r>
            <a:r>
              <a:rPr lang="en-US" dirty="0" err="1" smtClean="0"/>
              <a:t>cos</a:t>
            </a:r>
            <a:r>
              <a:rPr lang="en-US" dirty="0" smtClean="0"/>
              <a:t>(2*%pi*k*t),t,0,T);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=0 para </a:t>
            </a:r>
            <a:r>
              <a:rPr lang="en-US" dirty="0" err="1" smtClean="0"/>
              <a:t>todo</a:t>
            </a:r>
            <a:r>
              <a:rPr lang="en-US" dirty="0" smtClean="0"/>
              <a:t> k</a:t>
            </a:r>
          </a:p>
          <a:p>
            <a:pPr>
              <a:defRPr/>
            </a:pPr>
            <a:r>
              <a:rPr lang="en-US" dirty="0" err="1" smtClean="0"/>
              <a:t>bk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declare(</a:t>
            </a:r>
            <a:r>
              <a:rPr lang="en-US" dirty="0" err="1" smtClean="0"/>
              <a:t>k,integer</a:t>
            </a:r>
            <a:r>
              <a:rPr lang="en-US" dirty="0" smtClean="0"/>
              <a:t>);</a:t>
            </a:r>
          </a:p>
          <a:p>
            <a:pPr lvl="1">
              <a:defRPr/>
            </a:pPr>
            <a:r>
              <a:rPr lang="en-US" dirty="0" smtClean="0"/>
              <a:t>bk:2/T*integrate(</a:t>
            </a:r>
            <a:r>
              <a:rPr lang="en-US" dirty="0" err="1" smtClean="0"/>
              <a:t>Vm</a:t>
            </a:r>
            <a:r>
              <a:rPr lang="en-US" dirty="0" smtClean="0"/>
              <a:t>/T*t*sin(2*%pi*k*t),t,0,T);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</a:t>
            </a:r>
            <a:endParaRPr lang="en-US" dirty="0"/>
          </a:p>
        </p:txBody>
      </p:sp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2720975" y="5543550"/>
          <a:ext cx="129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Equação" r:id="rId3" imgW="609480" imgH="393480" progId="Equation.3">
                  <p:embed/>
                </p:oleObj>
              </mc:Choice>
              <mc:Fallback>
                <p:oleObj name="Equação" r:id="rId3" imgW="609480" imgH="393480" progId="Equation.3">
                  <p:embed/>
                  <p:pic>
                    <p:nvPicPr>
                      <p:cNvPr id="849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543550"/>
                        <a:ext cx="1295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1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série então fica :</a:t>
            </a:r>
          </a:p>
        </p:txBody>
      </p:sp>
      <p:sp>
        <p:nvSpPr>
          <p:cNvPr id="86020" name="Espaço Reservado para Conteúdo 2"/>
          <p:cNvSpPr>
            <a:spLocks noGrp="1"/>
          </p:cNvSpPr>
          <p:nvPr>
            <p:ph idx="1"/>
          </p:nvPr>
        </p:nvSpPr>
        <p:spPr>
          <a:xfrm>
            <a:off x="128591" y="1196983"/>
            <a:ext cx="9505950" cy="538162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No wxMaxima :</a:t>
            </a:r>
          </a:p>
          <a:p>
            <a:pPr lvl="1"/>
            <a:r>
              <a:rPr lang="en-US" smtClean="0"/>
              <a:t>v(kf,t):=1/2 – sum(sin(2*%pi*k*t)/(%pi*k),k,1,kf);</a:t>
            </a:r>
          </a:p>
          <a:p>
            <a:pPr lvl="1"/>
            <a:r>
              <a:rPr lang="en-US" smtClean="0"/>
              <a:t>wxplot2d(v(30,t),[t,-2,2]);</a:t>
            </a: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3500456"/>
            <a:ext cx="5040312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18" name="Object 3"/>
          <p:cNvGraphicFramePr>
            <a:graphicFrameLocks noChangeAspect="1"/>
          </p:cNvGraphicFramePr>
          <p:nvPr/>
        </p:nvGraphicFramePr>
        <p:xfrm>
          <a:off x="3440113" y="981075"/>
          <a:ext cx="28463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Equação" r:id="rId4" imgW="1422360" imgH="431640" progId="Equation.3">
                  <p:embed/>
                </p:oleObj>
              </mc:Choice>
              <mc:Fallback>
                <p:oleObj name="Equação" r:id="rId4" imgW="1422360" imgH="431640" progId="Equation.3">
                  <p:embed/>
                  <p:pic>
                    <p:nvPicPr>
                      <p:cNvPr id="860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981075"/>
                        <a:ext cx="28463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0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THEME_BG_IMAGE" val=""/>
  <p:tag name="MMPROD_10012PHOTO" val=""/>
  <p:tag name="MMPROD_10012LOGO" val=""/>
  <p:tag name="MMPROD_TAG_VCONFIG" val="PD94bWwgdmVyc2lvbj0iMS4wIiBlbmNvZGluZz0iVVRGLTgiPz4NCjxjb25maWd1cmF0aW9u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+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+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+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TdG9wcGVkIi8+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whLS0gc3Vic3RpdHV0aW9uOiAlcCA9PSBwcmVzZW50YXRpb24gdGl0bGUgLS0+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+DQoJCTx1aXRleHQgbmFtZT0iU0hPV1NJREVCQVIiIHZhbHVlPSJTaG93IHNpZGViYXIgdG8gcGFydGljaXBhbnRzIi8+DQoJPC9sYW5ndWFnZT4NCgk8bGFuZ3VhZ2UgaWQ9ImRl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+DQoJCTx1aXRleHQgbmFtZT0iU0NSVUJCQVJTVEFUVVNfUkVWSUVXUVVJWiIgdmFsdWU9Ik5vY2htYWxzIGR1cmNoc2VoZW4iLz4NCgkJPCEtLSBzdWJzdGl0dXRpb246ICVtID09IG1pbnV0ZXMgcmVtYWluaW5nIC0tPg0KCQk8IS0tIHN1YnN0aXR1dGlvbjogJXMgPT0gc2Vjb25kcyByZW1haW5pbmcgLS0+DQoJCTx1aXRleHQgbmFtZT0iRUxBUFNFRCIgdmFsdWU9IlJlc3RkYXVlcjogJW0gTWludXRlbiAlcyBTZWt1bmRlbiIvPg0KCQk8dWl0ZXh0IG5hbWU9Ik5PVEZPVU5EIiB2YWx1ZT0iTmljaHRzIGdlZnVuZGVuIi8+DQoJCTx1aXRleHQgbmFtZT0iQVRUQUNITUVOVFMiIHZhbHVlPSJBbmxhZ2VuIi8+DQoJCTwhLS0gc3Vic3RpdHV0aW9uOiAlcCA9PSBjdXJyZW50IHNwZWFrZXIncyB0aXRsZSAtLT4NCgkJPHVpdGV4dCBuYW1lPSJCSU9XSU5fVElUTEUiIHZhbHVlPSJTcHJlY2hlcjogJXAiLz4NCgkJPHVpdGV4dCBuYW1lPSJCSU9CVE5fVElUTEUiIHZhbHVlPSJTcHJlY2hlciIvPg0KCQk8dWl0ZXh0IG5hbWU9IkRJVklERVJCVE5fVElUTEUiIHZhbHVlPSJ8Ii8+DQoJCTx1aXRleHQgbmFtZT0iQ09OVEFDVEJUTl9USVRMRSIgdmFsdWU9IktvbnRha3QiLz4NCgkJPHVpdGV4dCBuYW1lPSJUQUJfT1VUTElORSIgdmFsdWU9IlN0cnVrdHVyIi8+DQoJCTx1aXRleHQgbmFtZT0iVEFCX1RIVU1CIiB2YWx1ZT0iTWluaWF0dXIiLz4NCgkJPHVpdGV4dCBuYW1lPSJUQUJfTk9URVMiIHZhbHVlPSJOb3RpemVuIi8+DQoJCTx1aXRleHQgbmFtZT0iVEFCX1NFQVJDSCIgdmFsdWU9IlN1Y2hlbiIvPg0KCQk8dWl0ZXh0IG5hbWU9IlNMSURFX0hFQURJTkciIHZhbHVlPSJGb2xpZW50aXRlbCIvPg0KCQk8dWl0ZXh0IG5hbWU9IkRVUkFUSU9OX0hFQURJTkciIHZhbHVlPSJEYXVlciIvPg0KCQk8dWl0ZXh0IG5hbWU9IlNFQVJDSF9IRUFESU5HIiB2YWx1ZT0iVGV4dCBzdWNoZW46Ii8+DQoJCTx1aXRleHQgbmFtZT0iVEhVTUJfSEVBRElORyIgdmFsdWU9IkZvbGllIi8+DQoJCTx1aXRleHQgbmFtZT0iVEhVTUJfSU5GTyIgdmFsdWU9IkZvbGllbnRpdGVsL0RhdWVyIi8+DQoJCTx1aXRleHQgbmFtZT0iQVRUQUNITkFNRV9IRUFESU5HIiB2YWx1ZT0iRGF0ZWluYW1lIi8+DQoJCTx1aXRleHQgbmFtZT0iQVRUQUNIU0laRV9IRUFESU5HIiB2YWx1ZT0iR3LDtsOfZSIvPg0KCQk8dWl0ZXh0IG5hbWU9IlNMSURFX05PVEVTIiB2YWx1ZT0iRm9saWVubm90aXplbiIvPg0KCQk8IS0tIHN1YnN0aXR1dGlvbjogJXAgPT0gcHJlc2VudGF0aW9uIHRpdGxlIC0tPg0KCQk8IS0tIHN1YnN0aXR1dGlvbjogJXMgPT0gc2xpZGUgdGl0bGUgLS0+DQoJCTwhLS0gc3Vic3RpdHV0aW9uOiAlbiA9PSBzbGlkZSBudW1iZXIgLS0+DQoJCTx1aXRleHQgbmFtZT0iQk9PS01BUksiIHZhbHVlPSJNYWNyb21lZGlhIEJyZWV6ZSAtICVwIi8+DQoJCTwhLS0gc3Vic3RpdHV0aW9uOiAlcCA9PSBwcmVzZW50YXRpb24gdGl0bGUgLS0+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SxmYWxzZSxmYWxzZSx0cnVlIi8+DQoJCTx1aWZvbnQgbmFtZT0iRk9OVF9QUkVTRU5URVJOQU1FIiB2YWx1ZT0iVmVyZGFuYSwxNSxmYWxzZSxmYWxzZSx0cnVlIi8+DQoJCTx1aWZvbnQgbmFtZT0iRk9OVF9QUkVTRU5URVJUSVRMRSIgdmFsdWU9IlZlcmRhbmEsMTEsdHJ1ZSxmYWxzZSx0cnVlIi8+DQoJCTx1aWZvbnQgbmFtZT0iRk9OVF9CSU9CVE4iIHZhbHVlPSJWZXJkYW5hLDk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IHVpdGV4dCAtLT4NCgkJPCEtLSBzdWJzdGl0dXRpb246ICVuID09IHNsaWRlIG51bWJlciAtLT4NCgkJPHVpdGV4dCBuYW1lPSJVTk5BTUVEU0xJREVUSVRMRSIgdmFsdWU9IkRpYXBvc2l0aXZlICVuIi8+DQoJCTwhLS0gc3Vic3RpdHV0aW9uOiAlbiA9PSBzbGlkZSBudW1iZXIgLS0+DQoJCTwhLS0gc3Vic3RpdHV0aW9uOiAldCA9PSB0b3RhbCBzbGlkZSBjb3VudCAtLT4NCgkJPHVpdGV4dCBuYW1lPSJTQ1JVQkJBUlNUQVRVU19TTElERUlORk8iIHZhbHVlPSJEaWFwb3NpdGl2ZSAlbiAvICV0IHwgIi8+DQoJCTx1aXRleHQgbmFtZT0iU0NSVUJCQVJTVEFUVVNfU1RPUFBFRCIgdmFsdWU9IkFycsOqdMOpZSIvPg0KCQk8dWl0ZXh0IG5hbWU9IlNDUlVCQkFSU1RBVFVTX1BMQVlJTkciIHZhbHVlPSJMZWN0dXJlIi8+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+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+DQoJCTwhLS0gc3Vic3RpdHV0aW9uOiAlcCA9PSBjdXJyZW50IHNwZWFrZXIncyB0aXRsZSAtLT4NCgkJPHVpdGV4dCBuYW1lPSJCSU9XSU5fVElUTEUiIHZhbHVlPSJCaW8gOiAlcCIvPg0KCQk8dWl0ZXh0IG5hbWU9IkJJT0JUTl9USVRMRSIgdmFsdWU9IkJpbyA6Ii8+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+DQoJCTx1aXRleHQgbmFtZT0iVEFCX1NFQVJDSCIgdmFsdWU9IkNoZXJjaGUiLz4NCgkJPHVpdGV4dCBuYW1lPSJTTElERV9IRUFESU5HIiB2YWx1ZT0iVGl0cmUgZGUgbGEgZGlhcG9zaXRpdmUiLz4NCgkJPHVpdGV4dCBuYW1lPSJEVVJBVElPTl9IRUFESU5HIiB2YWx1ZT0iRHVyw6llIi8+DQoJCTx1aXRleHQgbmFtZT0iU0VBUkNIX0hFQURJTkciIHZhbHVlPSJDaGVyY2hlciBsZSB0ZXh0ZSA6Ii8+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+DQoJCTwhLS0gc3Vic3RpdHV0aW9uOiAlbiA9PSBzbGlkZSBudW1iZXIgLS0+DQoJCTx1aXRleHQgbmFtZT0iQk9PS01BUktTTElERSIgdmFsdWU9Ik1hY3JvbWVkaWEgQnJlZXplIC0gJXAgJXMiLz4NCgkJPHVpdGV4dCBuYW1lPSJTSE9XU0lERUJBUiIgdmFsdWU9Ik1vbnRyZXIgbCdlbmNhZHLDqSBhdXggcGFydGljaXBhbnRz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+DQoJCTx1aXRleHQgbmFtZT0iU0NSVUJCQVJTVEFUVVNfUExBWUlORyIgdmFsdWU9IuWGjeeUn+S4rSIvPg0KCQk8dWl0ZXh0IG5hbWU9IlNDUlVCQkFSU1RBVFVTX05PQVVESU8iIHZhbHVlPSLpn7Plo7DjgarjgZc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q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QmlvIDogJXAiLz4NCgkJPHVpdGV4dCBuYW1lPSJCSU9CVE5fVElUTEUiIHZhbHVlPSJCaW8iLz4NCgkJPHVpdGV4dCBuYW1lPSJESVZJREVSQlROX1RJVExFIiB2YWx1ZT0ifCIvPg0KCQk8dWl0ZXh0IG5hbWU9IkNPTlRBQ1RCVE5fVElUTEUiIHZhbHVlPSLjgYrllY/jgYTlkIjjgo/jgZsiLz4NCgkJPHVpdGV4dCBuYW1lPSJUQUJfT1VUTElORSIgdmFsdWU9IuOCouOCpuODiOODqeOCpOODsyIvPg0KCQk8dWl0ZXh0IG5hbWU9IlRBQl9USFVNQiIgdmFsdWU9Iuizm+WQpiIvPg0KCQk8dWl0ZXh0IG5hbWU9IlRBQl9OT1RFUyIgdmFsdWU9IuODjuODvOODiCIvPg0KCQk8dWl0ZXh0IG5hbWU9IlRBQl9TRUFSQ0giIHZhbHVlPSLmpJzntKIiLz4NCgkJPHVpdGV4dCBuYW1lPSJTTElERV9IRUFESU5HIiB2YWx1ZT0i44K544Op44Kk44OJ44K/44Kk44OI44OrIi8+DQoJCTx1aXRleHQgbmFtZT0iRFVSQVRJT05fSEVBRElORyIgdmFsdWU9IumVt+OBlSIvPg0KCQk8dWl0ZXh0IG5hbWU9IlNFQVJDSF9IRUFESU5HIiB2YWx1ZT0i44OG44Kt44K544OI5qSc57SiIDogIi8+DQoJCTx1aXRleHQgbmFtZT0iVEhVTUJfSEVBRElORyIgdmFsdWU9IuOCueODqeOCpOODiSIvPg0KCQk8dWl0ZXh0IG5hbWU9IlRIVU1CX0lORk8iIHZhbHVlPSLjgrnjg6njgqTjg4njgr/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+DQoJCTwhLS0gc3Vic3RpdHV0aW9uOiAlbiA9PSBzbGlkZSBudW1iZXIgLS0+DQoJCTx1aXRleHQgbmFtZT0iQk9PS01BUksiIHZhbHVlPSJNYWNyb21lZGlhIEJyZWV6ZSAtICVwIi8+DQoJCTwhLS0gc3Vic3RpdHV0aW9uOiAlcCA9PSBwcmVzZW50YXRpb24gdGl0bGUgLS0+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+C5Yqg6ICF44Gr6KaL44Gb44KLIi8+DQoJPC9sYW5ndWFnZT4NCgk8bGFuZ3VhZ2UgaWQ9Imtv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7Jew65297LKY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+DQoJCTwhLS0gc3Vic3RpdHV0aW9uOiAlbiA9PSBzbGlkZSBudW1iZXIgLS0+DQoJCTx1aXRleHQgbmFtZT0iQk9PS01BUktTTElERSIgdmFsdWU9Ik1hY3JvbWVkaWEgQnJlZXplIC0gJXAgJXMiLz4NCgkJPHVpdGV4dCBuYW1lPSJTSE9XU0lERUJBUiIgdmFsdWU9IuywuOyXrOyekOyXkOqyjCDshLjroZwg66eJ64yAIOuztOydtOq4sCIvPg0KCTwvbGFuZ3VhZ2U+DQo8L2NvbmZpZ3VyYXRpb24+DQo="/>
  <p:tag name="MMPROD_UIDATA" val="&lt;database version=&quot;6.0&quot;&gt;&lt;object type=&quot;1&quot; unique_id=&quot;10001&quot;&gt;&lt;property id=&quot;20141&quot; value=&quot;Gestão de Projetos Armando&quot;/&gt;&lt;property id=&quot;20224&quot; value=&quot;C:\Documents and Settings\Hizuru\Meus documentos\FAAP\My Breeze Presentations&quot;/&gt;&lt;property id=&quot;20250&quot; value=&quot;0&quot;/&gt;&lt;property id=&quot;20251&quot; value=&quot;0&quot;/&gt;&lt;property id=&quot;20259&quot; value=&quot;0&quot;/&gt;&lt;object type=&quot;4&quot; unique_id=&quot;10002&quot;&gt;&lt;object type=&quot;5&quot; unique_id=&quot;10012&quot;&gt;&lt;property id=&quot;20149&quot; value=&quot;OBATA, SASQUIA HIZURU&quot;/&gt;&lt;property id=&quot;20150&quot; value=&quot;PROFESSORA&quot;/&gt;&lt;property id=&quot;20153&quot; value=&quot;eng.saec@faap.br&quot;/&gt;&lt;property id=&quot;20155&quot; value=&quot;Professora da Faculdade de Engenharia e da Faculdade de Artes Plásticas da FAAP&amp;#x0D;&amp;#x0A;Coordenadora do Núcleo de Pós-Graduação Pesquisa e Extensão da Faculdade de Engenharia da FAAP&amp;#x0D;&amp;#x0A;Coordenadora do Setor de Atividades Extra-Curriculares da Faculdade de Engenharia da FAAP&amp;#x0D;&amp;#x0A;&quot;/&gt;&lt;/object&gt;&lt;/object&gt;&lt;object type=&quot;2&quot; unique_id=&quot;10003&quot;&gt;&lt;object type=&quot;3&quot; unique_id=&quot;10004&quot;&gt;&lt;property id=&quot;20148&quot; value=&quot;5&quot;/&gt;&lt;property id=&quot;20300&quot; value=&quot;Slide 1 - &amp;quot;Curso&amp;#x0D;&amp;#x0A;&amp;#x0D;&amp;#x0A;Gestão de Projetos&amp;quot;&quot;/&gt;&lt;property id=&quot;20303&quot; value=&quot;OBATA, SASQUIA HIZURU&quot;/&gt;&lt;property id=&quot;20307&quot; value=&quot;256&quot;/&gt;&lt;property id=&quot;20309&quot; value=&quot;10012&quot;/&gt;&lt;/object&gt;&lt;object type=&quot;3&quot; unique_id=&quot;10005&quot;&gt;&lt;property id=&quot;20148&quot; value=&quot;5&quot;/&gt;&lt;property id=&quot;20300&quot; value=&quot;Slide 2 - &amp;quot;A quem se destina&amp;quot;&quot;/&gt;&lt;property id=&quot;20303&quot; value=&quot;OBATA, SASQUIA HIZURU&quot;/&gt;&lt;property id=&quot;20307&quot; value=&quot;276&quot;/&gt;&lt;property id=&quot;20309&quot; value=&quot;10012&quot;/&gt;&lt;/object&gt;&lt;object type=&quot;3&quot; unique_id=&quot;10006&quot;&gt;&lt;property id=&quot;20148&quot; value=&quot;5&quot;/&gt;&lt;property id=&quot;20300&quot; value=&quot;Slide 3 - &amp;quot;Objetivos do Curso&amp;quot;&quot;/&gt;&lt;property id=&quot;20303&quot; value=&quot;OBATA, SASQUIA HIZURU&quot;/&gt;&lt;property id=&quot;20307&quot; value=&quot;282&quot;/&gt;&lt;property id=&quot;20309&quot; value=&quot;10012&quot;/&gt;&lt;/object&gt;&lt;object type=&quot;3&quot; unique_id=&quot;10007&quot;&gt;&lt;property id=&quot;20148&quot; value=&quot;5&quot;/&gt;&lt;property id=&quot;20300&quot; value=&quot;Slide 4 - &amp;quot;Concepção do Programa&amp;quot;&quot;/&gt;&lt;property id=&quot;20303&quot; value=&quot;OBATA, SASQUIA HIZURU&quot;/&gt;&lt;property id=&quot;20307&quot; value=&quot;283&quot;/&gt;&lt;property id=&quot;20309&quot; value=&quot;10012&quot;/&gt;&lt;/object&gt;&lt;object type=&quot;3&quot; unique_id=&quot;10008&quot;&gt;&lt;property id=&quot;20148&quot; value=&quot;5&quot;/&gt;&lt;property id=&quot;20300&quot; value=&quot;Slide 5 - &amp;quot;Metodologia&amp;quot;&quot;/&gt;&lt;property id=&quot;20303&quot; value=&quot;OBATA, SASQUIA HIZURU&quot;/&gt;&lt;property id=&quot;20307&quot; value=&quot;284&quot;/&gt;&lt;property id=&quot;20309&quot; value=&quot;10012&quot;/&gt;&lt;/object&gt;&lt;object type=&quot;3&quot; unique_id=&quot;10009&quot;&gt;&lt;property id=&quot;20148&quot; value=&quot;5&quot;/&gt;&lt;property id=&quot;20300&quot; value=&quot;Slide 6&quot;/&gt;&lt;property id=&quot;20303&quot; value=&quot;OBATA, SASQUIA HIZURU&quot;/&gt;&lt;property id=&quot;20307&quot; value=&quot;277&quot;/&gt;&lt;property id=&quot;20309&quot; value=&quot;10012&quot;/&gt;&lt;/object&gt;&lt;object type=&quot;3&quot; unique_id=&quot;10010&quot;&gt;&lt;property id=&quot;20148&quot; value=&quot;5&quot;/&gt;&lt;property id=&quot;20300&quot; value=&quot;Slide 7&quot;/&gt;&lt;property id=&quot;20303&quot; value=&quot;OBATA, SASQUIA HIZURU&quot;/&gt;&lt;property id=&quot;20307&quot; value=&quot;281&quot;/&gt;&lt;property id=&quot;20309&quot; value=&quot;10012&quot;/&gt;&lt;/object&gt;&lt;object type=&quot;3&quot; unique_id=&quot;10011&quot;&gt;&lt;property id=&quot;20148&quot; value=&quot;5&quot;/&gt;&lt;property id=&quot;20300&quot; value=&quot;Slide 8&quot;/&gt;&lt;property id=&quot;20303&quot; value=&quot;OBATA, SASQUIA HIZURU&quot;/&gt;&lt;property id=&quot;20307&quot; value=&quot;278&quot;/&gt;&lt;property id=&quot;20309&quot; value=&quot;10012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heme/theme1.xml><?xml version="1.0" encoding="utf-8"?>
<a:theme xmlns:a="http://schemas.openxmlformats.org/drawingml/2006/main" name="kit professor template engenharia apresentações 2009">
  <a:themeElements>
    <a:clrScheme name="templateENG-aula_e_fichari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ENG-aula_e_fichari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ENG-aula_e_fichari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ENG-aula_e_fichari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kit professor template engenharia apresentações 2009">
  <a:themeElements>
    <a:clrScheme name="templateENG-aula_e_fichari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ENG-aula_e_fichari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ENG-aula_e_fichari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ENG-aula_e_fichari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10404</TotalTime>
  <Words>7777</Words>
  <Application>Microsoft Office PowerPoint</Application>
  <PresentationFormat>Papel A4 (210 x 297 mm)</PresentationFormat>
  <Paragraphs>1668</Paragraphs>
  <Slides>323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4</vt:i4>
      </vt:variant>
      <vt:variant>
        <vt:lpstr>Títulos de slides</vt:lpstr>
      </vt:variant>
      <vt:variant>
        <vt:i4>323</vt:i4>
      </vt:variant>
    </vt:vector>
  </HeadingPairs>
  <TitlesOfParts>
    <vt:vector size="343" baseType="lpstr">
      <vt:lpstr>Arial</vt:lpstr>
      <vt:lpstr>Arial Black</vt:lpstr>
      <vt:lpstr>Arial Rounded MT Bold</vt:lpstr>
      <vt:lpstr>Cambria Math</vt:lpstr>
      <vt:lpstr>Edwardian Script ITC</vt:lpstr>
      <vt:lpstr>Euclid Math One</vt:lpstr>
      <vt:lpstr>Monotype Corsiva</vt:lpstr>
      <vt:lpstr>Symbol</vt:lpstr>
      <vt:lpstr>Tahoma</vt:lpstr>
      <vt:lpstr>Times</vt:lpstr>
      <vt:lpstr>Times New Roman</vt:lpstr>
      <vt:lpstr>Verdana</vt:lpstr>
      <vt:lpstr>Wingdings</vt:lpstr>
      <vt:lpstr>kit professor template engenharia apresentações 2009</vt:lpstr>
      <vt:lpstr>Default Design</vt:lpstr>
      <vt:lpstr>1_kit professor template engenharia apresentações 2009</vt:lpstr>
      <vt:lpstr>Equação</vt:lpstr>
      <vt:lpstr>Equation</vt:lpstr>
      <vt:lpstr>Equation.DSMT4</vt:lpstr>
      <vt:lpstr>Slide</vt:lpstr>
      <vt:lpstr> Transformadas de Laplace</vt:lpstr>
      <vt:lpstr>Agenda – Transformadas de Laplace</vt:lpstr>
      <vt:lpstr>Motivação – Circuito RLC Série</vt:lpstr>
      <vt:lpstr>Definições</vt:lpstr>
      <vt:lpstr>Apresentação do PowerPoint</vt:lpstr>
      <vt:lpstr>Transformada de Laplace de um Degrau</vt:lpstr>
      <vt:lpstr>Funções deslocadas no tempo</vt:lpstr>
      <vt:lpstr>Transformada de Laplace de Uma Função Deslocada no Tempo</vt:lpstr>
      <vt:lpstr>Exercicios</vt:lpstr>
      <vt:lpstr>Transformadas de Laplace de f(t) = e-t</vt:lpstr>
      <vt:lpstr>Exercicios</vt:lpstr>
      <vt:lpstr>Função Impulso</vt:lpstr>
      <vt:lpstr>Transformadas de Laplace</vt:lpstr>
      <vt:lpstr>Exercícios</vt:lpstr>
      <vt:lpstr>Transformadas de Laplace</vt:lpstr>
      <vt:lpstr>Transformadas de Laplace</vt:lpstr>
      <vt:lpstr>Transformadas de Laplace: Aplicação ao Cálculo da Função Gama (opcional)</vt:lpstr>
      <vt:lpstr>Transformadas de Laplace de cos(wt)</vt:lpstr>
      <vt:lpstr>Transformadas de Laplace sen(wt)</vt:lpstr>
      <vt:lpstr>Transformada de Laplace de funções deslocadas na frequência</vt:lpstr>
      <vt:lpstr>Transformadas de Laplace cos.amort.</vt:lpstr>
      <vt:lpstr>Transformadas de Laplace seno amort.</vt:lpstr>
      <vt:lpstr>Exercicios de Transformadas de Laplace</vt:lpstr>
      <vt:lpstr>Exercicios de Transformadas de Laplace</vt:lpstr>
      <vt:lpstr>Transformadas de Laplace de Sinais</vt:lpstr>
      <vt:lpstr>Transformadas de Laplace de Sinais</vt:lpstr>
      <vt:lpstr>Transformadas de Laplace de Sinais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Transformadas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Exercício</vt:lpstr>
      <vt:lpstr>Exercício</vt:lpstr>
      <vt:lpstr>Convolução</vt:lpstr>
      <vt:lpstr>Convolução</vt:lpstr>
      <vt:lpstr>Convolução</vt:lpstr>
      <vt:lpstr>Convolução</vt:lpstr>
      <vt:lpstr>Convolução</vt:lpstr>
      <vt:lpstr>Convolução</vt:lpstr>
      <vt:lpstr>Convolução</vt:lpstr>
      <vt:lpstr>Convolução</vt:lpstr>
      <vt:lpstr>Transformada de Laplace de Uma Convolução</vt:lpstr>
      <vt:lpstr>Transformada de Laplace</vt:lpstr>
      <vt:lpstr>Transformada de Laplace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 Séries de Fourier</vt:lpstr>
      <vt:lpstr>Agenda</vt:lpstr>
      <vt:lpstr>O Teorema de Fourier : Qualquer onda periódica é uma soma de senóides</vt:lpstr>
      <vt:lpstr>Teorema de Fourier : Forma Matemática</vt:lpstr>
      <vt:lpstr>Fórmulas para o cálculo dos coeficientes de Fourier – a0</vt:lpstr>
      <vt:lpstr>Fórmulas para o cálculo dos coeficientes de Fourier – a0</vt:lpstr>
      <vt:lpstr>Fórmulas para o cálculo dos coeficientes de Fourier – a0</vt:lpstr>
      <vt:lpstr>Fórmulas para o cálculo dos coeficientes de Fourier –ak</vt:lpstr>
      <vt:lpstr>Fórmulas para o cálculo dos coeficientes de Fourier –ak</vt:lpstr>
      <vt:lpstr>Fórmulas para o cálculo dos coeficientes de Fourier </vt:lpstr>
      <vt:lpstr>Cálculo dos coeficientes da série de Fourier</vt:lpstr>
      <vt:lpstr>Cálculo dos coeficientes da série de Fourier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 16.1, Nilsson</vt:lpstr>
      <vt:lpstr>Exercício 16.1, Nilsson (solução)</vt:lpstr>
      <vt:lpstr>Exercício 16.1, Nilsson (solução)</vt:lpstr>
      <vt:lpstr>Exercício : Calcule os coeficientes da série de Fourier dos sinais a seguir: Senóide retificada (completa e ½ onda)</vt:lpstr>
      <vt:lpstr>Senóide retificada completa</vt:lpstr>
      <vt:lpstr>Senóide retificada completa – a0, ak, bk</vt:lpstr>
      <vt:lpstr>Senóide retificada completa – a0, ak, bk</vt:lpstr>
      <vt:lpstr>Senóide retificada completa – a0, ak, bk</vt:lpstr>
      <vt:lpstr>Senóide Retificada – meia onda</vt:lpstr>
      <vt:lpstr>Senóide retificada – a0</vt:lpstr>
      <vt:lpstr>Senóide retificada – cálculo de ak</vt:lpstr>
      <vt:lpstr>Senóide retificada – cálculo de a1</vt:lpstr>
      <vt:lpstr>Senóide retificada – cálculo de bk</vt:lpstr>
      <vt:lpstr>Senóide retificada – cálculo de b1</vt:lpstr>
      <vt:lpstr>Senóide retificada – Repr.em série</vt:lpstr>
      <vt:lpstr>Senóide retificada – Repr.em série</vt:lpstr>
      <vt:lpstr>Senóide retificada – Repr.em série</vt:lpstr>
      <vt:lpstr>Senóide retificada – gráfico com animação</vt:lpstr>
      <vt:lpstr>Onda Triangular</vt:lpstr>
      <vt:lpstr>Neste caso : </vt:lpstr>
      <vt:lpstr>A série então fica :</vt:lpstr>
      <vt:lpstr>Para produzir um gráfico com animação:</vt:lpstr>
      <vt:lpstr>Exercícios 1a, 1b, 1c: Calcular a série de Fourier das funções a seguir : onda quad., triangular e trem de pulsos</vt:lpstr>
      <vt:lpstr>Exercício 1a : Onda Quadrada</vt:lpstr>
      <vt:lpstr>Exercício 1a : Onda Quadrada</vt:lpstr>
      <vt:lpstr>Exercício 1a : Onda Quadrada</vt:lpstr>
      <vt:lpstr>Exercício 1b: Onda Triangular</vt:lpstr>
      <vt:lpstr>Exercício 1c: Trêm de pulsos</vt:lpstr>
      <vt:lpstr>Exercício 1c: Trêm de pulsos</vt:lpstr>
      <vt:lpstr>Exercício 1c: Trêm de pulsos</vt:lpstr>
      <vt:lpstr>Funções Pares e Ímpares</vt:lpstr>
      <vt:lpstr>Efeito da simetria nos coef.de Fourier</vt:lpstr>
      <vt:lpstr>Efeito da simetria nos coef.de Fourier</vt:lpstr>
      <vt:lpstr>Efeito da simetria nos coef.de Fourier</vt:lpstr>
      <vt:lpstr>Efeito da simetria nos coef.de Fourier</vt:lpstr>
      <vt:lpstr>Exercício 2 </vt:lpstr>
      <vt:lpstr>Exercício 2 (solução) – a0</vt:lpstr>
      <vt:lpstr>Exercício 2 (solução) – ak</vt:lpstr>
      <vt:lpstr>Exercício 2 (solução) – bk</vt:lpstr>
      <vt:lpstr>Exercício 2 (solução) – bk ímpar</vt:lpstr>
      <vt:lpstr>Exercício 2 (solução) – bk ímpar</vt:lpstr>
      <vt:lpstr>Exercício 2 (solução) – gráfico de V(t)</vt:lpstr>
      <vt:lpstr>Exercício 2 (solução) – gráfico de V(t)</vt:lpstr>
      <vt:lpstr>Exercício 2 (solução) – gráfico animado de V(t)</vt:lpstr>
      <vt:lpstr>Forma fasorial para a série de Fourier</vt:lpstr>
      <vt:lpstr>Exemplo 3 – Cálcule os coeficientes fasoriais  do sinal mostrado abaixo</vt:lpstr>
      <vt:lpstr>Exemplo 3 – Solução</vt:lpstr>
      <vt:lpstr>Exemplo 3 – Solução (2a parte)</vt:lpstr>
      <vt:lpstr>Exemplo 3 – Solução (3a parte)</vt:lpstr>
      <vt:lpstr>Exemplo 3 – Solução (4a parte)</vt:lpstr>
      <vt:lpstr>Exemplo 4 – Resposta de um circuito RC</vt:lpstr>
      <vt:lpstr>Exemplo 4 – Solução ( 1a parte ) </vt:lpstr>
      <vt:lpstr>Exemplo 4 – Solução ( 2a parte )</vt:lpstr>
      <vt:lpstr>Exemplo 4 – Solução ( 2a parte - II )</vt:lpstr>
      <vt:lpstr>Exemplo 4 – Solução ( 2a parte - III )</vt:lpstr>
      <vt:lpstr>Exemplo 4 – Solução ( 2a parte – IV )</vt:lpstr>
      <vt:lpstr>Exemplo 4 – (3a parte)</vt:lpstr>
      <vt:lpstr>Valor RMS de um sinal periódico</vt:lpstr>
      <vt:lpstr>Exemplo – Encontre o valor RMS do sinal abaixo para Vm = 100, pela integral e pelos três primeiros da série de Fourier corresp. :</vt:lpstr>
      <vt:lpstr>Forma exponencial da série de Fourier</vt:lpstr>
      <vt:lpstr>Forma exponencial da série de Fourier</vt:lpstr>
      <vt:lpstr>Forma exponencial da série de Fourier</vt:lpstr>
      <vt:lpstr>Forma exponencial da série de Fourier</vt:lpstr>
      <vt:lpstr>A forma exponencial fica então :</vt:lpstr>
      <vt:lpstr>Exemplo  – Encontre os coeficientes complexos da série de Fourier do sinal abaixo :</vt:lpstr>
      <vt:lpstr>Exemplo – Solução :</vt:lpstr>
      <vt:lpstr>Exemplo – Solução (cont.):</vt:lpstr>
      <vt:lpstr>Amplitude e espectro de fase</vt:lpstr>
      <vt:lpstr>Espectro de amplitude</vt:lpstr>
      <vt:lpstr>Espectro de amplitude</vt:lpstr>
      <vt:lpstr>Espectro de fase</vt:lpstr>
      <vt:lpstr>Exemplo : Espectro de Amplitude e de Fase de funções deslocadas no tempo</vt:lpstr>
      <vt:lpstr>Exemplo : Espectro de fase de função deslocada no tempo</vt:lpstr>
      <vt:lpstr>Listas para Entregar</vt:lpstr>
      <vt:lpstr>Backup Slides</vt:lpstr>
      <vt:lpstr>Geração de Termos</vt:lpstr>
      <vt:lpstr>Reconstrução com animação</vt:lpstr>
      <vt:lpstr> Transformadas de Fourier inclui Convolução, Autocorrelação, Incerteza e Função Shah</vt:lpstr>
      <vt:lpstr>Motivação</vt:lpstr>
      <vt:lpstr>Agenda</vt:lpstr>
      <vt:lpstr>Transformada de Fourier como um caso limite das séries de Fourier</vt:lpstr>
      <vt:lpstr>Transformada de Fourier como um caso limite das séries de Fourier</vt:lpstr>
      <vt:lpstr>Transformada de Fourier Inversa</vt:lpstr>
      <vt:lpstr>Ex.1: Calcular a Transformada de um pulso, como o descrito na figura abaixo:</vt:lpstr>
      <vt:lpstr>Ex.1: Calcular a Transformada de um pulso (solução):</vt:lpstr>
      <vt:lpstr>Ex.1: Calcular a Transformada de um pulso (solução):</vt:lpstr>
      <vt:lpstr>Ex.1: Calcular a Transformada de um pulso (solução):</vt:lpstr>
      <vt:lpstr>Exemplo:  A transf.de Fourier de uma Gaussina é ela própria!</vt:lpstr>
      <vt:lpstr>Transformada de uma Gaussiana</vt:lpstr>
      <vt:lpstr>Transformada de uma Gaussiana (cont.)</vt:lpstr>
      <vt:lpstr>Transformada de uma Gaussiana (cont.)</vt:lpstr>
      <vt:lpstr>Transformada de uma Gaussina (cont.)</vt:lpstr>
      <vt:lpstr>Transformada de uma Gaussina</vt:lpstr>
      <vt:lpstr>A Função Delta de Dirac (ou impulso) novamente</vt:lpstr>
      <vt:lpstr>Outra forma de ver a função Delta</vt:lpstr>
      <vt:lpstr>Transformada do Impulso – cont.II</vt:lpstr>
      <vt:lpstr>Transformada do Impulso – cont.II</vt:lpstr>
      <vt:lpstr>Transformada do Impulso – A abordagem da Teoria das Distribuições</vt:lpstr>
      <vt:lpstr>Distribuição = ao produto interno de duas funções // Aplicação à Transf.de F. </vt:lpstr>
      <vt:lpstr>Aplicação à Transf.Inversa de Fourier </vt:lpstr>
      <vt:lpstr>Transformada do Impulso</vt:lpstr>
      <vt:lpstr>Transformada do Impulso (cont)</vt:lpstr>
      <vt:lpstr>Transformada de Um Impulso Deslocado</vt:lpstr>
      <vt:lpstr>Convergência da Integral de Fourier</vt:lpstr>
      <vt:lpstr>Ex.2 : Transformada de uma exponencial decrescente</vt:lpstr>
      <vt:lpstr>Ex.3:Transformada de uma constante</vt:lpstr>
      <vt:lpstr>Ex.3:Transformada de uma constante</vt:lpstr>
      <vt:lpstr>Ex.3:Transformada de uma constante (cont.)</vt:lpstr>
      <vt:lpstr>Condições para o uso da Transf.de Laplace no cálculo de Transf.de Fourier</vt:lpstr>
      <vt:lpstr>Ex.4 – Transformada de Fourier de    f(t) = e-at cos(w0t) para t&gt;=0+</vt:lpstr>
      <vt:lpstr>Ex.4 – Transformada de Fourier de     f(t) = e-at cos(w0t) para t&lt;=0-</vt:lpstr>
      <vt:lpstr>Ex.4 – Transformada de Fourier de    f(t) = e-at para t qualquer</vt:lpstr>
      <vt:lpstr>Agenda</vt:lpstr>
      <vt:lpstr>Transf.de Fourier da Função Sinal</vt:lpstr>
      <vt:lpstr>Transf.de Fourier da Função Sinal (sol.)</vt:lpstr>
      <vt:lpstr>Transf.de Fourier da função sinal (sol.)</vt:lpstr>
      <vt:lpstr>Transf.de Fourier da Função Degrau Unitário</vt:lpstr>
      <vt:lpstr>Transf.de Fourier da Função Cosseno</vt:lpstr>
      <vt:lpstr>Prop.Matem.:Forma polar e retangular</vt:lpstr>
      <vt:lpstr>Forma polar e retangular : considerações</vt:lpstr>
      <vt:lpstr>Forma polar e retangular : considerações</vt:lpstr>
      <vt:lpstr>Prop.Matem.:Linearidade :Mult.p/const</vt:lpstr>
      <vt:lpstr>Prop.Matem.:Linearidade:Soma</vt:lpstr>
      <vt:lpstr>O Efeito da Linearidade : Transformada de Fourier da Soma de Duas Funções</vt:lpstr>
      <vt:lpstr>Prop.Matem.:Diferenciação</vt:lpstr>
      <vt:lpstr>Prop.Matem.:Integração</vt:lpstr>
      <vt:lpstr>Prop.Matem.:Escalon.em Frequência</vt:lpstr>
      <vt:lpstr>Teorema do Escalonamento do Tempo</vt:lpstr>
      <vt:lpstr>O Teorema do Escalonamento em Ação</vt:lpstr>
      <vt:lpstr>Agenda</vt:lpstr>
      <vt:lpstr>Prop.Matem.:Translação no tempo</vt:lpstr>
      <vt:lpstr>Prop.Matem.: Translação em Frequência</vt:lpstr>
      <vt:lpstr>Prop.Matem.:Modulação</vt:lpstr>
      <vt:lpstr>Modulação : A Transformada de E(t) cos(w0 t) </vt:lpstr>
      <vt:lpstr>Propriedade do Espelhamento</vt:lpstr>
      <vt:lpstr>Transformada de Fourier do Complexo Conjugado de uma função</vt:lpstr>
      <vt:lpstr>Frequências negativas não contém informação adicional para funções reais</vt:lpstr>
      <vt:lpstr>Prop.Matem.:Convolução no Tempo</vt:lpstr>
      <vt:lpstr>A Convolução</vt:lpstr>
      <vt:lpstr>A convolução pode ser executada visualmente por exemplo rect * rect</vt:lpstr>
      <vt:lpstr>Convolução com a função Delta</vt:lpstr>
      <vt:lpstr>O Teorema da Convolução</vt:lpstr>
      <vt:lpstr>Prop.Matem.:Convolução na frequência</vt:lpstr>
      <vt:lpstr>A transf.da função triâng., D(t), é sinc2(w/2)</vt:lpstr>
      <vt:lpstr>O Teorema da Convolução em Ação</vt:lpstr>
      <vt:lpstr>Teorema de Parseval</vt:lpstr>
      <vt:lpstr>Teorema de Parseval : demonstração</vt:lpstr>
      <vt:lpstr>O que representa F(-ω)?</vt:lpstr>
      <vt:lpstr>Teorema de Parseval : demonstr.(cont.)</vt:lpstr>
      <vt:lpstr>Teorema de Parseval em ação</vt:lpstr>
      <vt:lpstr>Ex.5 – Energia em e-a|t|</vt:lpstr>
      <vt:lpstr>Ex.5 – Energia em e-a|t|</vt:lpstr>
      <vt:lpstr>Interpretação física do Teorema de Parseval</vt:lpstr>
      <vt:lpstr>Interpretação física do Teorema de Parseval</vt:lpstr>
      <vt:lpstr>Interpretação física do Teorema de Parseval = energia em bandas w2 a w1</vt:lpstr>
      <vt:lpstr>Ex.6 :</vt:lpstr>
      <vt:lpstr>Ex.6 : (cont.)</vt:lpstr>
      <vt:lpstr>Ex.6 : (cont.)</vt:lpstr>
      <vt:lpstr>Ex.7 : Energia na saída de um filtro passa-faixa</vt:lpstr>
      <vt:lpstr>Ex.7 : Energia na saída de um filtro passa-faixa (sol.)</vt:lpstr>
      <vt:lpstr>Ex.7 : Energia na saída de um filtro passa-faixa</vt:lpstr>
      <vt:lpstr>Ex.7 : Energia na saída de um filtro passa-faixa</vt:lpstr>
      <vt:lpstr>Energia contida em um pulso de tensão</vt:lpstr>
      <vt:lpstr>Energia contida em um pulso de tensão</vt:lpstr>
      <vt:lpstr>Energia contida em um pulso de tensão</vt:lpstr>
      <vt:lpstr> Aplicações da Transformada de Fourier - Resposta em Frequência</vt:lpstr>
      <vt:lpstr>Diagramas de Bode - formulação</vt:lpstr>
      <vt:lpstr>Diagramas de Bode - Gráficos</vt:lpstr>
      <vt:lpstr>Apresentação do PowerPoint</vt:lpstr>
      <vt:lpstr>Calcule a função de transf. e a resposta em frequência do circuito abaixo :</vt:lpstr>
      <vt:lpstr>Calcule a função de transf. e a resposta em frequência do circuito abaixo :</vt:lpstr>
      <vt:lpstr>sp16-09</vt:lpstr>
      <vt:lpstr> Aplicações da Transformada de Fourier Convolução e Autocorrelação de Sinais, Princípio da Incerteza</vt:lpstr>
      <vt:lpstr>Convolution and Autocorrelation</vt:lpstr>
      <vt:lpstr>The pulse width</vt:lpstr>
      <vt:lpstr>The rms pulse width</vt:lpstr>
      <vt:lpstr>The full-width-half-maximum</vt:lpstr>
      <vt:lpstr>The Uncertainty Principle</vt:lpstr>
      <vt:lpstr>The Time-Bandwidth Product</vt:lpstr>
      <vt:lpstr>Recall that, when two light waves of different  frequency interfere, they produce beats.</vt:lpstr>
      <vt:lpstr>The coherence time is the reciprocal of the bandwidth.</vt:lpstr>
      <vt:lpstr>The Time-Bandwidth Product is a measure of the pulse complexity.</vt:lpstr>
      <vt:lpstr>Parseval’s Theorem </vt:lpstr>
      <vt:lpstr>Parseval's Theorem in action</vt:lpstr>
      <vt:lpstr>The Convolution</vt:lpstr>
      <vt:lpstr>The convolution can be performed visually: rect   rect</vt:lpstr>
      <vt:lpstr>Convolution with a delta function</vt:lpstr>
      <vt:lpstr>The Convolution Theorem </vt:lpstr>
      <vt:lpstr>The Convolution Theorem in action</vt:lpstr>
      <vt:lpstr>The Shah Function</vt:lpstr>
      <vt:lpstr>The Fourier transform of the Shah function</vt:lpstr>
      <vt:lpstr>The Shah function and a pulse train</vt:lpstr>
      <vt:lpstr>The Fourier transform of an infinite train of pulses</vt:lpstr>
      <vt:lpstr>The Fourier transform of a finite pulse train</vt:lpstr>
      <vt:lpstr>Laser modes</vt:lpstr>
      <vt:lpstr>The 2D generalization of the Shah function:  The Bed of Nails function</vt:lpstr>
      <vt:lpstr>The Central Limit Theorem</vt:lpstr>
      <vt:lpstr>The Central Limit Theorem for a square function</vt:lpstr>
      <vt:lpstr>The central limit theorem for dice</vt:lpstr>
      <vt:lpstr>The Autocorrelation</vt:lpstr>
      <vt:lpstr>The Autocorrelation</vt:lpstr>
      <vt:lpstr>The Autocorrelation Theorem</vt:lpstr>
      <vt:lpstr>The Autocorrelation Theorem in action</vt:lpstr>
      <vt:lpstr>The Autocorrelation Theorem for a light wave field </vt:lpstr>
      <vt:lpstr>Sinais e Sistemas</vt:lpstr>
      <vt:lpstr>Transformada Z</vt:lpstr>
      <vt:lpstr>Calcule a transformada Z da sequência :</vt:lpstr>
      <vt:lpstr>Relembrando : Séries Convergentes</vt:lpstr>
      <vt:lpstr>A Transformada Z de uma f(k)=Ak</vt:lpstr>
      <vt:lpstr>Calcule F(z) de f(k)=e-αTk</vt:lpstr>
      <vt:lpstr>PAREI AQUI</vt:lpstr>
      <vt:lpstr>Deslocamento no Tempo</vt:lpstr>
      <vt:lpstr>Deslocamento no Tempo (generalizado)</vt:lpstr>
      <vt:lpstr>Teoremas do Valor Inicial e Final</vt:lpstr>
      <vt:lpstr>Escalonamento em Frequência</vt:lpstr>
      <vt:lpstr>Exercício 1</vt:lpstr>
      <vt:lpstr>Exercício 2</vt:lpstr>
      <vt:lpstr>Exercício 3</vt:lpstr>
      <vt:lpstr>Exercício 4</vt:lpstr>
      <vt:lpstr>Exercício 5</vt:lpstr>
      <vt:lpstr>Exercício 6</vt:lpstr>
      <vt:lpstr>Exercício 7</vt:lpstr>
      <vt:lpstr>Calcule a transformada Z de sen[b.n]</vt:lpstr>
      <vt:lpstr>A Transformada Inversa Z-1</vt:lpstr>
      <vt:lpstr>Calcule a transf.Z inversa</vt:lpstr>
      <vt:lpstr>Calcule a transf.Z inversa</vt:lpstr>
      <vt:lpstr>Calcule a transf.Z inversa</vt:lpstr>
      <vt:lpstr>Calcule a transf.Z inversa</vt:lpstr>
      <vt:lpstr>Calcule a transf.Z inversa</vt:lpstr>
      <vt:lpstr>Calcule a transf.Z inversa</vt:lpstr>
      <vt:lpstr>Equação de Diferenças</vt:lpstr>
      <vt:lpstr>Equação de Diferenças</vt:lpstr>
      <vt:lpstr>Demonstre a propriedade da diferenciação</vt:lpstr>
      <vt:lpstr>Utilizando a prop.da diferenciação calcule a transf.Z de n2</vt:lpstr>
      <vt:lpstr>Calcule a transf. Z de n3</vt:lpstr>
      <vt:lpstr>Demonstre a propriedade da Similaridade</vt:lpstr>
      <vt:lpstr>Transformada Z – Convolução</vt:lpstr>
      <vt:lpstr>Relação entre a Transf.Z e a DFT</vt:lpstr>
      <vt:lpstr>Sinais e Sistemas</vt:lpstr>
      <vt:lpstr>Resposta de um sistema – Laplace e Z</vt:lpstr>
      <vt:lpstr>Resp.em frequência – Transf.de Fourier</vt:lpstr>
      <vt:lpstr>Resp.em freq. – Fourier e Fourier Discreta</vt:lpstr>
      <vt:lpstr>Resp.em freq. – Fourier e Fourier Discreta</vt:lpstr>
      <vt:lpstr>Transformada de Fourier Discreta</vt:lpstr>
      <vt:lpstr>Resposta Temporal x Resposta em Freq.</vt:lpstr>
    </vt:vector>
  </TitlesOfParts>
  <Manager>Diretoria - Fac. Engenharia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Dinâmicos II Introdução ao Curso</dc:title>
  <dc:creator>faap</dc:creator>
  <cp:lastModifiedBy>gustavo</cp:lastModifiedBy>
  <cp:revision>572</cp:revision>
  <cp:lastPrinted>2016-11-21T23:30:19Z</cp:lastPrinted>
  <dcterms:created xsi:type="dcterms:W3CDTF">2007-10-04T21:19:45Z</dcterms:created>
  <dcterms:modified xsi:type="dcterms:W3CDTF">2024-06-28T07:36:46Z</dcterms:modified>
</cp:coreProperties>
</file>